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70" r:id="rId4"/>
    <p:sldId id="271" r:id="rId5"/>
    <p:sldId id="279" r:id="rId6"/>
    <p:sldId id="273" r:id="rId7"/>
    <p:sldId id="274" r:id="rId8"/>
    <p:sldId id="275" r:id="rId9"/>
    <p:sldId id="268" r:id="rId10"/>
    <p:sldId id="264" r:id="rId11"/>
    <p:sldId id="25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:\7182983951a71f82ea5303.92791438_articles_main_big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</a:rPr>
              <a:t>ЦВЕТОТЕРАПИЯ</a:t>
            </a:r>
            <a:endParaRPr lang="ru-RU" sz="8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:\cvetoterapia-pohudenie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74394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60648"/>
            <a:ext cx="8229600" cy="6597352"/>
          </a:xfrm>
        </p:spPr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ru-RU" sz="5100" b="1" dirty="0" smtClean="0"/>
              <a:t>Задачи, которые можно решать применяя технологию </a:t>
            </a:r>
            <a:r>
              <a:rPr lang="ru-RU" sz="5100" b="1" dirty="0" err="1" smtClean="0"/>
              <a:t>хромотерапии</a:t>
            </a:r>
            <a:r>
              <a:rPr lang="ru-RU" sz="5100" b="1" dirty="0" smtClean="0"/>
              <a:t>:</a:t>
            </a:r>
          </a:p>
          <a:p>
            <a:pPr algn="ctr">
              <a:buNone/>
            </a:pPr>
            <a:endParaRPr lang="ru-RU" sz="5100" dirty="0" smtClean="0">
              <a:solidFill>
                <a:srgbClr val="C00000"/>
              </a:solidFill>
            </a:endParaRPr>
          </a:p>
          <a:p>
            <a:r>
              <a:rPr lang="ru-RU" sz="4400" dirty="0" smtClean="0"/>
              <a:t>повышение уровня </a:t>
            </a:r>
            <a:r>
              <a:rPr lang="ru-RU" sz="4400" dirty="0" err="1"/>
              <a:t>коммуникативности</a:t>
            </a:r>
            <a:r>
              <a:rPr lang="ru-RU" sz="4400" dirty="0"/>
              <a:t> детей, их </a:t>
            </a:r>
            <a:r>
              <a:rPr lang="ru-RU" sz="4400" dirty="0" smtClean="0"/>
              <a:t>эмоциональной отзывчивости;</a:t>
            </a:r>
          </a:p>
          <a:p>
            <a:r>
              <a:rPr lang="ru-RU" sz="4400" dirty="0"/>
              <a:t> </a:t>
            </a:r>
            <a:r>
              <a:rPr lang="ru-RU" sz="4400" dirty="0" smtClean="0"/>
              <a:t>обогащение сенсорного </a:t>
            </a:r>
            <a:r>
              <a:rPr lang="ru-RU" sz="4400" dirty="0"/>
              <a:t>и </a:t>
            </a:r>
            <a:r>
              <a:rPr lang="ru-RU" sz="4400" dirty="0" smtClean="0"/>
              <a:t>эмоционального опыта </a:t>
            </a:r>
            <a:r>
              <a:rPr lang="ru-RU" sz="4400" dirty="0"/>
              <a:t>детей</a:t>
            </a:r>
            <a:r>
              <a:rPr lang="ru-RU" sz="4400" dirty="0" smtClean="0"/>
              <a:t>;</a:t>
            </a:r>
          </a:p>
          <a:p>
            <a:r>
              <a:rPr lang="ru-RU" sz="4400" dirty="0" smtClean="0"/>
              <a:t> </a:t>
            </a:r>
            <a:r>
              <a:rPr lang="ru-RU" sz="4400" dirty="0"/>
              <a:t> </a:t>
            </a:r>
            <a:r>
              <a:rPr lang="ru-RU" sz="4400" dirty="0" smtClean="0"/>
              <a:t>знакомство </a:t>
            </a:r>
            <a:r>
              <a:rPr lang="ru-RU" sz="4400" dirty="0"/>
              <a:t>с приемами управления своими чувствами, </a:t>
            </a:r>
            <a:r>
              <a:rPr lang="ru-RU" sz="4400" dirty="0" smtClean="0"/>
              <a:t>формирование навыками самоконтроля.</a:t>
            </a:r>
            <a:endParaRPr lang="ru-RU" sz="4400" dirty="0"/>
          </a:p>
          <a:p>
            <a:r>
              <a:rPr lang="ru-RU" sz="4400" dirty="0" smtClean="0"/>
              <a:t> автоматизация и дифференциация исправленных звуков с помощью предметов различных цветов.</a:t>
            </a:r>
          </a:p>
          <a:p>
            <a:r>
              <a:rPr lang="ru-RU" sz="4400" dirty="0"/>
              <a:t>с</a:t>
            </a:r>
            <a:r>
              <a:rPr lang="ru-RU" sz="4400" dirty="0" smtClean="0"/>
              <a:t>овершенствование грамматического строя речи, развитие связной речи.</a:t>
            </a:r>
          </a:p>
          <a:p>
            <a:r>
              <a:rPr lang="ru-RU" sz="4400" dirty="0"/>
              <a:t>р</a:t>
            </a:r>
            <a:r>
              <a:rPr lang="ru-RU" sz="4400" dirty="0" smtClean="0"/>
              <a:t>азвитие общей и мелкой моторики.</a:t>
            </a:r>
          </a:p>
          <a:p>
            <a:r>
              <a:rPr lang="ru-RU" sz="4400" dirty="0"/>
              <a:t>о</a:t>
            </a:r>
            <a:r>
              <a:rPr lang="ru-RU" sz="4400" dirty="0" smtClean="0"/>
              <a:t>бучение детей расслаблению в зависимости от окружающего их цветового пространства.</a:t>
            </a:r>
          </a:p>
          <a:p>
            <a:r>
              <a:rPr lang="ru-RU" sz="4400" dirty="0"/>
              <a:t>р</a:t>
            </a:r>
            <a:r>
              <a:rPr lang="ru-RU" sz="4400" dirty="0" smtClean="0"/>
              <a:t>азвитие правильного дыхания.</a:t>
            </a:r>
          </a:p>
          <a:p>
            <a:r>
              <a:rPr lang="ru-RU" sz="4400" dirty="0" smtClean="0"/>
              <a:t>использование </a:t>
            </a:r>
            <a:r>
              <a:rPr lang="ru-RU" sz="4400" dirty="0"/>
              <a:t>цвета для коррекции </a:t>
            </a:r>
            <a:r>
              <a:rPr lang="ru-RU" sz="4400" dirty="0" smtClean="0"/>
              <a:t>нарушений устной </a:t>
            </a:r>
            <a:r>
              <a:rPr lang="ru-RU" sz="4400" dirty="0"/>
              <a:t>и письменной </a:t>
            </a:r>
            <a:r>
              <a:rPr lang="ru-RU" sz="4400" dirty="0" smtClean="0"/>
              <a:t>речи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Формоза\Desktop\Рисунок1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35" y="6927"/>
            <a:ext cx="9114865" cy="6716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6632"/>
            <a:ext cx="9227368" cy="67413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    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23822" y="1052736"/>
            <a:ext cx="8254877" cy="5189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0" lvl="0" algn="just"/>
            <a:r>
              <a:rPr lang="ru-RU" sz="1600" dirty="0">
                <a:solidFill>
                  <a:prstClr val="black">
                    <a:lumMod val="95000"/>
                    <a:lumOff val="5000"/>
                  </a:prstClr>
                </a:solidFill>
              </a:rPr>
              <a:t>Сядьте в удобную позу. Закройте глаза. Дыхание ровное. Вы чувствуете, как по вашему телу разливается тепло. Тело мягкое и теплое. Представьте, что перед вами белая стена... Под ногами ведра с краской и очень большая кисть. Сейчас мы будем красить стену...</a:t>
            </a:r>
          </a:p>
          <a:p>
            <a:pPr lvl="0" indent="-342900" algn="just">
              <a:lnSpc>
                <a:spcPct val="90000"/>
              </a:lnSpc>
              <a:spcBef>
                <a:spcPct val="20000"/>
              </a:spcBef>
            </a:pPr>
            <a:r>
              <a:rPr lang="ru-RU" sz="1600" b="1" dirty="0">
                <a:solidFill>
                  <a:prstClr val="black"/>
                </a:solidFill>
              </a:rPr>
              <a:t>Начнем с черного цвета. </a:t>
            </a:r>
            <a:r>
              <a:rPr lang="ru-RU" sz="1600" dirty="0">
                <a:solidFill>
                  <a:prstClr val="black">
                    <a:lumMod val="95000"/>
                    <a:lumOff val="5000"/>
                  </a:prstClr>
                </a:solidFill>
              </a:rPr>
              <a:t>Красим всю стену, чтобы не осталось ни одного белого пятнышка. Краска засохла. Черная стена...</a:t>
            </a:r>
          </a:p>
          <a:p>
            <a:pPr lvl="0" indent="-342900" algn="just">
              <a:lnSpc>
                <a:spcPct val="90000"/>
              </a:lnSpc>
              <a:spcBef>
                <a:spcPct val="20000"/>
              </a:spcBef>
            </a:pPr>
            <a:r>
              <a:rPr lang="ru-RU" sz="1600" b="1" dirty="0">
                <a:solidFill>
                  <a:srgbClr val="FF0000"/>
                </a:solidFill>
              </a:rPr>
              <a:t>Теперь красим красной краской</a:t>
            </a:r>
            <a:r>
              <a:rPr lang="ru-RU" sz="1600" dirty="0">
                <a:solidFill>
                  <a:srgbClr val="00078E"/>
                </a:solidFill>
              </a:rPr>
              <a:t>, </a:t>
            </a:r>
            <a:r>
              <a:rPr lang="ru-RU" sz="1600" dirty="0">
                <a:solidFill>
                  <a:prstClr val="black">
                    <a:lumMod val="95000"/>
                    <a:lumOff val="5000"/>
                  </a:prstClr>
                </a:solidFill>
              </a:rPr>
              <a:t>ни пятнышка черного. Краска засохла. Красная стена...</a:t>
            </a:r>
          </a:p>
          <a:p>
            <a:pPr lvl="0" indent="-342900" algn="just">
              <a:lnSpc>
                <a:spcPct val="90000"/>
              </a:lnSpc>
              <a:spcBef>
                <a:spcPct val="20000"/>
              </a:spcBef>
            </a:pPr>
            <a:r>
              <a:rPr lang="ru-RU" sz="1600" b="1" dirty="0">
                <a:solidFill>
                  <a:srgbClr val="F79646">
                    <a:lumMod val="75000"/>
                  </a:srgbClr>
                </a:solidFill>
              </a:rPr>
              <a:t>Красим оранжевой краской</a:t>
            </a:r>
            <a:r>
              <a:rPr lang="ru-RU" sz="1600" dirty="0">
                <a:solidFill>
                  <a:prstClr val="black">
                    <a:lumMod val="95000"/>
                    <a:lumOff val="5000"/>
                  </a:prstClr>
                </a:solidFill>
              </a:rPr>
              <a:t>. Не оставляем ни одного пятна. Краска засохла. Оранжевая стена...</a:t>
            </a:r>
          </a:p>
          <a:p>
            <a:pPr lvl="0" indent="-342900" algn="just">
              <a:lnSpc>
                <a:spcPct val="90000"/>
              </a:lnSpc>
              <a:spcBef>
                <a:spcPct val="20000"/>
              </a:spcBef>
            </a:pPr>
            <a:r>
              <a:rPr lang="ru-RU" sz="1600" b="1" dirty="0">
                <a:solidFill>
                  <a:srgbClr val="FFC000"/>
                </a:solidFill>
              </a:rPr>
              <a:t>Красим желтой краской</a:t>
            </a:r>
            <a:r>
              <a:rPr lang="ru-RU" sz="1600" dirty="0">
                <a:solidFill>
                  <a:srgbClr val="FFC000"/>
                </a:solidFill>
              </a:rPr>
              <a:t>. </a:t>
            </a:r>
            <a:r>
              <a:rPr lang="ru-RU" sz="1600" dirty="0">
                <a:solidFill>
                  <a:prstClr val="black">
                    <a:lumMod val="95000"/>
                    <a:lumOff val="5000"/>
                  </a:prstClr>
                </a:solidFill>
              </a:rPr>
              <a:t>Не оставляем ни одного пятна. Краска засохла. Желтая стена...</a:t>
            </a:r>
          </a:p>
          <a:p>
            <a:pPr lvl="0" indent="-342900" algn="just">
              <a:lnSpc>
                <a:spcPct val="90000"/>
              </a:lnSpc>
              <a:spcBef>
                <a:spcPct val="20000"/>
              </a:spcBef>
            </a:pPr>
            <a:r>
              <a:rPr lang="ru-RU" sz="1600" b="1" dirty="0">
                <a:solidFill>
                  <a:srgbClr val="00CC00"/>
                </a:solidFill>
              </a:rPr>
              <a:t>Красим зеленой краской</a:t>
            </a:r>
            <a:r>
              <a:rPr lang="ru-RU" sz="1600" dirty="0">
                <a:solidFill>
                  <a:prstClr val="black">
                    <a:lumMod val="95000"/>
                    <a:lumOff val="5000"/>
                  </a:prstClr>
                </a:solidFill>
              </a:rPr>
              <a:t>. Ни пятнышка желтого. Краска засохла. Зеленая стена...</a:t>
            </a:r>
          </a:p>
          <a:p>
            <a:pPr lvl="0" indent="-342900" algn="just">
              <a:lnSpc>
                <a:spcPct val="90000"/>
              </a:lnSpc>
              <a:spcBef>
                <a:spcPct val="20000"/>
              </a:spcBef>
            </a:pPr>
            <a:r>
              <a:rPr lang="ru-RU" sz="1600" b="1" dirty="0">
                <a:solidFill>
                  <a:srgbClr val="00B0F0"/>
                </a:solidFill>
              </a:rPr>
              <a:t>Красим голубой краской</a:t>
            </a:r>
            <a:r>
              <a:rPr lang="ru-RU" sz="1600" dirty="0">
                <a:solidFill>
                  <a:prstClr val="black">
                    <a:lumMod val="95000"/>
                    <a:lumOff val="5000"/>
                  </a:prstClr>
                </a:solidFill>
              </a:rPr>
              <a:t>. Не оставляем ни одного пятна. Краска засохла. Голубая стена...</a:t>
            </a:r>
          </a:p>
          <a:p>
            <a:pPr lvl="0" indent="-342900" algn="just">
              <a:lnSpc>
                <a:spcPct val="90000"/>
              </a:lnSpc>
              <a:spcBef>
                <a:spcPct val="20000"/>
              </a:spcBef>
            </a:pPr>
            <a:r>
              <a:rPr lang="ru-RU" sz="1600" b="1" dirty="0">
                <a:solidFill>
                  <a:srgbClr val="00078E"/>
                </a:solidFill>
              </a:rPr>
              <a:t>Красим синей краской</a:t>
            </a:r>
            <a:r>
              <a:rPr lang="ru-RU" sz="1600" dirty="0">
                <a:solidFill>
                  <a:prstClr val="black">
                    <a:lumMod val="95000"/>
                    <a:lumOff val="5000"/>
                  </a:prstClr>
                </a:solidFill>
              </a:rPr>
              <a:t>. Ни пятнышка голубого. Краска засохла. Синяя стена...</a:t>
            </a:r>
          </a:p>
          <a:p>
            <a:pPr lvl="0" indent="-342900" algn="just">
              <a:lnSpc>
                <a:spcPct val="90000"/>
              </a:lnSpc>
              <a:spcBef>
                <a:spcPct val="20000"/>
              </a:spcBef>
            </a:pPr>
            <a:r>
              <a:rPr lang="ru-RU" sz="1600" b="1" dirty="0">
                <a:solidFill>
                  <a:prstClr val="black">
                    <a:lumMod val="95000"/>
                    <a:lumOff val="5000"/>
                  </a:prstClr>
                </a:solidFill>
              </a:rPr>
              <a:t>Красим фиолетовой краской</a:t>
            </a:r>
            <a:r>
              <a:rPr lang="ru-RU" sz="1600" dirty="0">
                <a:solidFill>
                  <a:srgbClr val="00078E"/>
                </a:solidFill>
              </a:rPr>
              <a:t>.</a:t>
            </a:r>
            <a:r>
              <a:rPr lang="ru-RU" sz="1600" dirty="0">
                <a:solidFill>
                  <a:prstClr val="black">
                    <a:lumMod val="95000"/>
                    <a:lumOff val="5000"/>
                  </a:prstClr>
                </a:solidFill>
              </a:rPr>
              <a:t> Не оставляем ни одного пятна. Краска засохла. Фиолетовая стена...</a:t>
            </a:r>
          </a:p>
          <a:p>
            <a:pPr lvl="0" indent="-342900" algn="just">
              <a:lnSpc>
                <a:spcPct val="90000"/>
              </a:lnSpc>
              <a:spcBef>
                <a:spcPct val="20000"/>
              </a:spcBef>
            </a:pPr>
            <a:r>
              <a:rPr lang="ru-RU" sz="1600" b="1" dirty="0">
                <a:solidFill>
                  <a:prstClr val="white">
                    <a:lumMod val="65000"/>
                  </a:prstClr>
                </a:solidFill>
              </a:rPr>
              <a:t>Красим белой краской</a:t>
            </a:r>
            <a:r>
              <a:rPr lang="ru-RU" sz="1600" dirty="0">
                <a:solidFill>
                  <a:prstClr val="white">
                    <a:lumMod val="65000"/>
                  </a:prstClr>
                </a:solidFill>
              </a:rPr>
              <a:t>. </a:t>
            </a:r>
            <a:r>
              <a:rPr lang="ru-RU" sz="1600" dirty="0">
                <a:solidFill>
                  <a:prstClr val="black">
                    <a:lumMod val="95000"/>
                    <a:lumOff val="5000"/>
                  </a:prstClr>
                </a:solidFill>
              </a:rPr>
              <a:t>Ни одного фиолетового пятна. Краска засохла. Белая стена.</a:t>
            </a:r>
          </a:p>
          <a:p>
            <a:pPr lvl="0" indent="-342900" algn="just">
              <a:lnSpc>
                <a:spcPct val="90000"/>
              </a:lnSpc>
              <a:spcBef>
                <a:spcPct val="20000"/>
              </a:spcBef>
            </a:pPr>
            <a:r>
              <a:rPr lang="ru-RU" sz="1600" dirty="0">
                <a:solidFill>
                  <a:prstClr val="black">
                    <a:lumMod val="95000"/>
                    <a:lumOff val="5000"/>
                  </a:prstClr>
                </a:solidFill>
              </a:rPr>
              <a:t>Теперь открываем глаза и смотрим вокруг себя. Что изменилось вокруг?</a:t>
            </a:r>
          </a:p>
          <a:p>
            <a:pPr lvl="0" indent="-342900" algn="just">
              <a:lnSpc>
                <a:spcPct val="90000"/>
              </a:lnSpc>
              <a:spcBef>
                <a:spcPct val="20000"/>
              </a:spcBef>
            </a:pPr>
            <a:r>
              <a:rPr lang="ru-RU" sz="1600" dirty="0">
                <a:solidFill>
                  <a:prstClr val="black">
                    <a:lumMod val="95000"/>
                    <a:lumOff val="5000"/>
                  </a:prstClr>
                </a:solidFill>
              </a:rPr>
              <a:t>После того, как дети поделились впечатлениями можно уточнить, какие цвета им удавалось закрашивать с трудом?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4154" y="-20782"/>
            <a:ext cx="5573728" cy="136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tJViDJqPV8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436"/>
            <a:ext cx="9137817" cy="677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610669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Красный цвет активизирует, повышает физическую работоспособность, улучшает кровообращение, нормализирует работу пищеварительного тракта; оказывает благотворное действие на нервную систему при депрессии, стрессе, головных болях, вызывает ощущение теплоты, стимулирует психические процессы.</a:t>
            </a:r>
            <a:br>
              <a:rPr lang="ru-RU" sz="3200" b="1" dirty="0">
                <a:solidFill>
                  <a:schemeClr val="bg1"/>
                </a:solidFill>
              </a:rPr>
            </a:br>
            <a:r>
              <a:rPr lang="ru-RU" sz="3200" b="1" dirty="0" smtClean="0">
                <a:solidFill>
                  <a:schemeClr val="bg1"/>
                </a:solidFill>
              </a:rPr>
              <a:t>Используется при </a:t>
            </a:r>
            <a:r>
              <a:rPr lang="ru-RU" sz="3200" b="1" dirty="0">
                <a:solidFill>
                  <a:schemeClr val="bg1"/>
                </a:solidFill>
              </a:rPr>
              <a:t>коррекции страхов, инертности, апатии.</a:t>
            </a:r>
            <a:br>
              <a:rPr lang="ru-RU" sz="3200" b="1" dirty="0">
                <a:solidFill>
                  <a:schemeClr val="bg1"/>
                </a:solidFill>
              </a:rPr>
            </a:br>
            <a:endParaRPr lang="ru-RU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3972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:\12061116535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524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62674"/>
          </a:xfrm>
        </p:spPr>
        <p:txBody>
          <a:bodyPr>
            <a:normAutofit/>
          </a:bodyPr>
          <a:lstStyle/>
          <a:p>
            <a:r>
              <a:rPr lang="ru-RU" sz="4800" b="1" dirty="0"/>
              <a:t>Оранжевый цвет используется при коррекции застенчивости, замкнутости и скованности движений.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3242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:\0a2759c6bad6af3464e476f333c859d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1" y="0"/>
            <a:ext cx="913463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83362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Желтый цвет используется при коррекции </a:t>
            </a:r>
            <a:r>
              <a:rPr lang="ru-RU" b="1" dirty="0" err="1">
                <a:solidFill>
                  <a:schemeClr val="bg1"/>
                </a:solidFill>
              </a:rPr>
              <a:t>гиперактивности</a:t>
            </a:r>
            <a:r>
              <a:rPr lang="ru-RU" b="1" dirty="0">
                <a:solidFill>
                  <a:schemeClr val="bg1"/>
                </a:solidFill>
              </a:rPr>
              <a:t>, формировании самоконтроля, повышении самооценки. 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Вызывает чувство </a:t>
            </a:r>
            <a:r>
              <a:rPr lang="ru-RU" b="1" dirty="0">
                <a:solidFill>
                  <a:schemeClr val="bg1"/>
                </a:solidFill>
              </a:rPr>
              <a:t>покоя, нейтрализует негативные действия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98181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ПК\Downloads\oboik.ru_5962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971600" y="908720"/>
            <a:ext cx="727280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</a:rPr>
              <a:t>Зеленый цвет успокаивает, повышает защитные силы организма.</a:t>
            </a:r>
          </a:p>
          <a:p>
            <a:pPr algn="ctr"/>
            <a:r>
              <a:rPr lang="ru-RU" sz="4400" b="1" dirty="0" smtClean="0">
                <a:solidFill>
                  <a:schemeClr val="bg1"/>
                </a:solidFill>
              </a:rPr>
              <a:t> 	Используется при коррекции возбудимости, тревожности, </a:t>
            </a:r>
            <a:r>
              <a:rPr lang="ru-RU" sz="4400" b="1" dirty="0" err="1" smtClean="0">
                <a:solidFill>
                  <a:schemeClr val="bg1"/>
                </a:solidFill>
              </a:rPr>
              <a:t>гиперактивности</a:t>
            </a:r>
            <a:r>
              <a:rPr lang="ru-RU" sz="4400" b="1" dirty="0" smtClean="0">
                <a:solidFill>
                  <a:schemeClr val="bg1"/>
                </a:solidFill>
              </a:rPr>
              <a:t>.</a:t>
            </a:r>
            <a:endParaRPr lang="ru-RU" sz="4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176" y="0"/>
            <a:ext cx="9174883" cy="6877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50706"/>
          </a:xfrm>
        </p:spPr>
        <p:txBody>
          <a:bodyPr/>
          <a:lstStyle/>
          <a:p>
            <a:r>
              <a:rPr lang="ru-RU" dirty="0"/>
              <a:t>Голубой цвет используется при коррекции  повышенной возбудимости, тревожности, агрессивности.</a:t>
            </a:r>
            <a:br>
              <a:rPr lang="ru-RU" dirty="0"/>
            </a:br>
            <a:r>
              <a:rPr lang="ru-RU" dirty="0" smtClean="0"/>
              <a:t>Оказывает </a:t>
            </a:r>
            <a:r>
              <a:rPr lang="ru-RU" dirty="0"/>
              <a:t>тормозящее действие при психическом возбуждении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29092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:\118609540_Siniy_cvet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57"/>
            <a:ext cx="9144000" cy="6825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2271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Синий цвет стимулирует умственную деятельность, оказывает успокаивающее воздействие, расслабляет, снимает спазмы, уменьшает головные боли, понижает аппетит .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И</a:t>
            </a:r>
            <a:r>
              <a:rPr lang="ru-RU" b="1" dirty="0" smtClean="0">
                <a:solidFill>
                  <a:schemeClr val="bg1"/>
                </a:solidFill>
              </a:rPr>
              <a:t>спользуется </a:t>
            </a:r>
            <a:r>
              <a:rPr lang="ru-RU" b="1" dirty="0">
                <a:solidFill>
                  <a:schemeClr val="bg1"/>
                </a:solidFill>
              </a:rPr>
              <a:t>при коррекции невротических реакций, беспокойства, возбудимости, агрессии</a:t>
            </a:r>
            <a:br>
              <a:rPr lang="ru-RU" b="1" dirty="0">
                <a:solidFill>
                  <a:schemeClr val="bg1"/>
                </a:solidFill>
              </a:rPr>
            </a:b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4440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:\9484cd59871853762a0a198481057811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4764" cy="6851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908720"/>
            <a:ext cx="8229600" cy="3946450"/>
          </a:xfrm>
        </p:spPr>
        <p:txBody>
          <a:bodyPr>
            <a:noAutofit/>
          </a:bodyPr>
          <a:lstStyle/>
          <a:p>
            <a:r>
              <a:rPr lang="ru-RU" sz="5400" b="1" dirty="0">
                <a:solidFill>
                  <a:schemeClr val="bg1"/>
                </a:solidFill>
              </a:rPr>
              <a:t>Фиолетовый цвет рекомендуется при негативных психических состояниях: неврозе, отчаянии.</a:t>
            </a:r>
            <a:r>
              <a:rPr lang="ru-RU" sz="5400" b="1" dirty="0"/>
              <a:t/>
            </a:r>
            <a:br>
              <a:rPr lang="ru-RU" sz="5400" b="1" dirty="0"/>
            </a:br>
            <a:endParaRPr lang="ru-RU" sz="5400" b="1" dirty="0"/>
          </a:p>
        </p:txBody>
      </p:sp>
    </p:spTree>
    <p:extLst>
      <p:ext uri="{BB962C8B-B14F-4D97-AF65-F5344CB8AC3E}">
        <p14:creationId xmlns:p14="http://schemas.microsoft.com/office/powerpoint/2010/main" val="13461177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476672"/>
            <a:ext cx="8229600" cy="5544616"/>
          </a:xfrm>
        </p:spPr>
        <p:txBody>
          <a:bodyPr>
            <a:normAutofit lnSpcReduction="10000"/>
          </a:bodyPr>
          <a:lstStyle/>
          <a:p>
            <a:endParaRPr lang="ru-RU" dirty="0" smtClean="0"/>
          </a:p>
          <a:p>
            <a:pPr marL="0" indent="0" algn="ctr">
              <a:buNone/>
            </a:pPr>
            <a:r>
              <a:rPr lang="ru-RU" sz="4400" dirty="0" smtClean="0"/>
              <a:t>	Белый включает в себя все цвета и считается цветом очищения, единения, открытости. Белый оказывает тонизирующее действие на организм человека и эффективно используется для оживления любого другого цвета 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363</Words>
  <Application>Microsoft Office PowerPoint</Application>
  <PresentationFormat>Экран (4:3)</PresentationFormat>
  <Paragraphs>37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ЦВЕТОТЕРАПИЯ</vt:lpstr>
      <vt:lpstr>Красный цвет активизирует, повышает физическую работоспособность, улучшает кровообращение, нормализирует работу пищеварительного тракта; оказывает благотворное действие на нервную систему при депрессии, стрессе, головных болях, вызывает ощущение теплоты, стимулирует психические процессы. Используется при коррекции страхов, инертности, апатии. </vt:lpstr>
      <vt:lpstr>Оранжевый цвет используется при коррекции застенчивости, замкнутости и скованности движений. </vt:lpstr>
      <vt:lpstr>Желтый цвет используется при коррекции гиперактивности, формировании самоконтроля, повышении самооценки.  Вызывает чувство покоя, нейтрализует негативные действия </vt:lpstr>
      <vt:lpstr>Презентация PowerPoint</vt:lpstr>
      <vt:lpstr>Голубой цвет используется при коррекции  повышенной возбудимости, тревожности, агрессивности. Оказывает тормозящее действие при психическом возбуждении </vt:lpstr>
      <vt:lpstr>Синий цвет стимулирует умственную деятельность, оказывает успокаивающее воздействие, расслабляет, снимает спазмы, уменьшает головные боли, понижает аппетит . Используется при коррекции невротических реакций, беспокойства, возбудимости, агрессии </vt:lpstr>
      <vt:lpstr>Фиолетовый цвет рекомендуется при негативных психических состояниях: неврозе, отчаянии. </vt:lpstr>
      <vt:lpstr>Презентация PowerPoint</vt:lpstr>
      <vt:lpstr>Презентация PowerPoint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ПК</dc:creator>
  <cp:lastModifiedBy>Босс</cp:lastModifiedBy>
  <cp:revision>20</cp:revision>
  <dcterms:created xsi:type="dcterms:W3CDTF">2015-06-11T00:41:28Z</dcterms:created>
  <dcterms:modified xsi:type="dcterms:W3CDTF">2016-12-12T11:50:02Z</dcterms:modified>
</cp:coreProperties>
</file>