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5" r:id="rId1"/>
  </p:sldMasterIdLst>
  <p:notesMasterIdLst>
    <p:notesMasterId r:id="rId28"/>
  </p:notesMasterIdLst>
  <p:sldIdLst>
    <p:sldId id="256" r:id="rId2"/>
    <p:sldId id="326" r:id="rId3"/>
    <p:sldId id="325" r:id="rId4"/>
    <p:sldId id="295" r:id="rId5"/>
    <p:sldId id="317" r:id="rId6"/>
    <p:sldId id="316" r:id="rId7"/>
    <p:sldId id="315" r:id="rId8"/>
    <p:sldId id="302" r:id="rId9"/>
    <p:sldId id="319" r:id="rId10"/>
    <p:sldId id="310" r:id="rId11"/>
    <p:sldId id="314" r:id="rId12"/>
    <p:sldId id="324" r:id="rId13"/>
    <p:sldId id="312" r:id="rId14"/>
    <p:sldId id="313" r:id="rId15"/>
    <p:sldId id="321" r:id="rId16"/>
    <p:sldId id="307" r:id="rId17"/>
    <p:sldId id="322" r:id="rId18"/>
    <p:sldId id="277" r:id="rId19"/>
    <p:sldId id="327" r:id="rId20"/>
    <p:sldId id="329" r:id="rId21"/>
    <p:sldId id="331" r:id="rId22"/>
    <p:sldId id="330" r:id="rId23"/>
    <p:sldId id="332" r:id="rId24"/>
    <p:sldId id="333" r:id="rId25"/>
    <p:sldId id="311" r:id="rId26"/>
    <p:sldId id="305" r:id="rId27"/>
  </p:sldIdLst>
  <p:sldSz cx="9144000" cy="6858000" type="screen4x3"/>
  <p:notesSz cx="6858000" cy="9715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04" autoAdjust="0"/>
  </p:normalViewPr>
  <p:slideViewPr>
    <p:cSldViewPr>
      <p:cViewPr varScale="1">
        <p:scale>
          <a:sx n="103" d="100"/>
          <a:sy n="103" d="100"/>
        </p:scale>
        <p:origin x="-25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A5169-A9EA-4486-934E-59C4D7C7FAA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E86B7D9-DAD0-4B50-ACE4-621A576D64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Формы работы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cs typeface="Arial" charset="0"/>
          </a:endParaRPr>
        </a:p>
      </dgm:t>
    </dgm:pt>
    <dgm:pt modelId="{F3A23C97-0789-41DA-8781-9A52DD1C6E2A}" type="parTrans" cxnId="{6D70C055-54A2-408D-8453-52F587A81ACC}">
      <dgm:prSet/>
      <dgm:spPr/>
    </dgm:pt>
    <dgm:pt modelId="{579F37AA-2009-47D8-B7F1-B3F692EDAC00}" type="sibTrans" cxnId="{6D70C055-54A2-408D-8453-52F587A81ACC}">
      <dgm:prSet/>
      <dgm:spPr/>
    </dgm:pt>
    <dgm:pt modelId="{613346B8-E6AD-4F86-9430-B56C6E84EF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Обучающий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 семинар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A2F8CA26-0081-422E-A5BC-E6B5C030B9FC}" type="parTrans" cxnId="{D55CFB0F-7362-472B-97D7-12585EA58CFF}">
      <dgm:prSet/>
      <dgm:spPr/>
      <dgm:t>
        <a:bodyPr/>
        <a:lstStyle/>
        <a:p>
          <a:endParaRPr lang="ru-RU"/>
        </a:p>
      </dgm:t>
    </dgm:pt>
    <dgm:pt modelId="{D084E06A-51F4-4DF0-90BD-E1B62CF55A87}" type="sibTrans" cxnId="{D55CFB0F-7362-472B-97D7-12585EA58CFF}">
      <dgm:prSet/>
      <dgm:spPr/>
    </dgm:pt>
    <dgm:pt modelId="{858BF3DC-15A5-498D-9586-CB371ABB32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Показ комплекса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упражнений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75DC6385-628D-4344-A547-2FE54C544F30}" type="parTrans" cxnId="{E53E5D44-5BAB-4ABA-BAAD-29C771FDF584}">
      <dgm:prSet/>
      <dgm:spPr/>
      <dgm:t>
        <a:bodyPr/>
        <a:lstStyle/>
        <a:p>
          <a:endParaRPr lang="ru-RU"/>
        </a:p>
      </dgm:t>
    </dgm:pt>
    <dgm:pt modelId="{8509F598-4A1B-4FBF-BC3D-EB65F5F2CAA0}" type="sibTrans" cxnId="{E53E5D44-5BAB-4ABA-BAAD-29C771FDF584}">
      <dgm:prSet/>
      <dgm:spPr/>
    </dgm:pt>
    <dgm:pt modelId="{B116D9F5-D3BF-4D4C-99D1-3E916E7001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Показ открытого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занятия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EB985CF6-DAF5-480A-81EB-961DCF0DEBD9}" type="parTrans" cxnId="{390CF0A0-83FF-49A9-A765-1AF6AB8E0743}">
      <dgm:prSet/>
      <dgm:spPr/>
      <dgm:t>
        <a:bodyPr/>
        <a:lstStyle/>
        <a:p>
          <a:endParaRPr lang="ru-RU"/>
        </a:p>
      </dgm:t>
    </dgm:pt>
    <dgm:pt modelId="{52E6EBD2-7C6E-4C57-B381-516D04C652E6}" type="sibTrans" cxnId="{390CF0A0-83FF-49A9-A765-1AF6AB8E0743}">
      <dgm:prSet/>
      <dgm:spPr/>
    </dgm:pt>
    <dgm:pt modelId="{CC533453-1A1C-4997-BCDD-B8CBF4380C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Папка-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передвижка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726DA058-CA3A-42B8-9CA5-4231D85312AB}" type="parTrans" cxnId="{0E6E0500-3FD0-426B-B182-E0BA98EFBF23}">
      <dgm:prSet/>
      <dgm:spPr/>
      <dgm:t>
        <a:bodyPr/>
        <a:lstStyle/>
        <a:p>
          <a:endParaRPr lang="ru-RU"/>
        </a:p>
      </dgm:t>
    </dgm:pt>
    <dgm:pt modelId="{E3FE4286-27B7-4C60-841A-E3B8FA37E01E}" type="sibTrans" cxnId="{0E6E0500-3FD0-426B-B182-E0BA98EFBF23}">
      <dgm:prSet/>
      <dgm:spPr/>
    </dgm:pt>
    <dgm:pt modelId="{5AC04E88-B627-4579-9476-300F3A6C4C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Картотека схем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Имитационных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движений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AE22B146-0C40-4954-A9CE-8C52A45F3D41}" type="parTrans" cxnId="{7F9F9834-C9FA-4367-9963-A6F6D8BA755A}">
      <dgm:prSet/>
      <dgm:spPr/>
      <dgm:t>
        <a:bodyPr/>
        <a:lstStyle/>
        <a:p>
          <a:endParaRPr lang="ru-RU"/>
        </a:p>
      </dgm:t>
    </dgm:pt>
    <dgm:pt modelId="{67D79226-0FE6-4EA2-BEA3-787CA46B5524}" type="sibTrans" cxnId="{7F9F9834-C9FA-4367-9963-A6F6D8BA755A}">
      <dgm:prSet/>
      <dgm:spPr/>
    </dgm:pt>
    <dgm:pt modelId="{2EFB70A6-E5AA-4B4D-B0C2-CD8FA8E13A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Домашняя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  <a:cs typeface="Arial" charset="0"/>
            </a:rPr>
            <a:t>игротека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endParaRPr>
        </a:p>
      </dgm:t>
    </dgm:pt>
    <dgm:pt modelId="{DD8B3D8A-AB9B-442B-85F6-263E62814D6C}" type="parTrans" cxnId="{F7F2E207-B9F9-4653-AF84-4811226F6E48}">
      <dgm:prSet/>
      <dgm:spPr/>
      <dgm:t>
        <a:bodyPr/>
        <a:lstStyle/>
        <a:p>
          <a:endParaRPr lang="ru-RU"/>
        </a:p>
      </dgm:t>
    </dgm:pt>
    <dgm:pt modelId="{EC8C1F7B-8A1F-4A8D-8002-EF2AA9B7F1C0}" type="sibTrans" cxnId="{F7F2E207-B9F9-4653-AF84-4811226F6E48}">
      <dgm:prSet/>
      <dgm:spPr/>
    </dgm:pt>
    <dgm:pt modelId="{7929FC91-6FEE-44AE-B218-FFCA104207BF}" type="pres">
      <dgm:prSet presAssocID="{05EA5169-A9EA-4486-934E-59C4D7C7FA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164EB4-CBF4-4080-B72D-D3768D1DD8CB}" type="pres">
      <dgm:prSet presAssocID="{5E86B7D9-DAD0-4B50-ACE4-621A576D64C9}" presName="centerShape" presStyleLbl="node0" presStyleIdx="0" presStyleCnt="1"/>
      <dgm:spPr/>
    </dgm:pt>
    <dgm:pt modelId="{D156966E-F1C7-4C83-A2EA-B434A538B2C2}" type="pres">
      <dgm:prSet presAssocID="{A2F8CA26-0081-422E-A5BC-E6B5C030B9FC}" presName="Name9" presStyleLbl="parChTrans1D2" presStyleIdx="0" presStyleCnt="6"/>
      <dgm:spPr/>
    </dgm:pt>
    <dgm:pt modelId="{EEC7A355-DCC1-4DC5-880B-20779B796B42}" type="pres">
      <dgm:prSet presAssocID="{A2F8CA26-0081-422E-A5BC-E6B5C030B9FC}" presName="connTx" presStyleLbl="parChTrans1D2" presStyleIdx="0" presStyleCnt="6"/>
      <dgm:spPr/>
    </dgm:pt>
    <dgm:pt modelId="{7DC784FF-DEE4-4412-9C7A-DB2DEE618D41}" type="pres">
      <dgm:prSet presAssocID="{613346B8-E6AD-4F86-9430-B56C6E84EF03}" presName="node" presStyleLbl="node1" presStyleIdx="0" presStyleCnt="6">
        <dgm:presLayoutVars>
          <dgm:bulletEnabled val="1"/>
        </dgm:presLayoutVars>
      </dgm:prSet>
      <dgm:spPr/>
    </dgm:pt>
    <dgm:pt modelId="{BE5B2D35-ABD7-4E51-99C4-93AF27359814}" type="pres">
      <dgm:prSet presAssocID="{75DC6385-628D-4344-A547-2FE54C544F30}" presName="Name9" presStyleLbl="parChTrans1D2" presStyleIdx="1" presStyleCnt="6"/>
      <dgm:spPr/>
    </dgm:pt>
    <dgm:pt modelId="{3516A2AB-286B-4016-8724-8B3B8ED5BF0C}" type="pres">
      <dgm:prSet presAssocID="{75DC6385-628D-4344-A547-2FE54C544F30}" presName="connTx" presStyleLbl="parChTrans1D2" presStyleIdx="1" presStyleCnt="6"/>
      <dgm:spPr/>
    </dgm:pt>
    <dgm:pt modelId="{8BAA92C7-F158-4B52-8AB0-83F1F9A78594}" type="pres">
      <dgm:prSet presAssocID="{858BF3DC-15A5-498D-9586-CB371ABB32E5}" presName="node" presStyleLbl="node1" presStyleIdx="1" presStyleCnt="6">
        <dgm:presLayoutVars>
          <dgm:bulletEnabled val="1"/>
        </dgm:presLayoutVars>
      </dgm:prSet>
      <dgm:spPr/>
    </dgm:pt>
    <dgm:pt modelId="{83C39604-861D-45DA-8695-D1F35DA47809}" type="pres">
      <dgm:prSet presAssocID="{EB985CF6-DAF5-480A-81EB-961DCF0DEBD9}" presName="Name9" presStyleLbl="parChTrans1D2" presStyleIdx="2" presStyleCnt="6"/>
      <dgm:spPr/>
    </dgm:pt>
    <dgm:pt modelId="{23C8ACAA-3B05-4D91-8AC6-C0BFA710DC84}" type="pres">
      <dgm:prSet presAssocID="{EB985CF6-DAF5-480A-81EB-961DCF0DEBD9}" presName="connTx" presStyleLbl="parChTrans1D2" presStyleIdx="2" presStyleCnt="6"/>
      <dgm:spPr/>
    </dgm:pt>
    <dgm:pt modelId="{F81D3831-FE44-4970-B578-688362B8981D}" type="pres">
      <dgm:prSet presAssocID="{B116D9F5-D3BF-4D4C-99D1-3E916E700136}" presName="node" presStyleLbl="node1" presStyleIdx="2" presStyleCnt="6">
        <dgm:presLayoutVars>
          <dgm:bulletEnabled val="1"/>
        </dgm:presLayoutVars>
      </dgm:prSet>
      <dgm:spPr/>
    </dgm:pt>
    <dgm:pt modelId="{56EC8BB8-9D56-4665-AC5F-6AC8FEAD7A73}" type="pres">
      <dgm:prSet presAssocID="{726DA058-CA3A-42B8-9CA5-4231D85312AB}" presName="Name9" presStyleLbl="parChTrans1D2" presStyleIdx="3" presStyleCnt="6"/>
      <dgm:spPr/>
    </dgm:pt>
    <dgm:pt modelId="{E2E5DB94-7B74-4DB2-8ABA-0C44547FB0A7}" type="pres">
      <dgm:prSet presAssocID="{726DA058-CA3A-42B8-9CA5-4231D85312AB}" presName="connTx" presStyleLbl="parChTrans1D2" presStyleIdx="3" presStyleCnt="6"/>
      <dgm:spPr/>
    </dgm:pt>
    <dgm:pt modelId="{559C70F3-ADBE-4B58-B37B-AFCCC4A99171}" type="pres">
      <dgm:prSet presAssocID="{CC533453-1A1C-4997-BCDD-B8CBF4380CFA}" presName="node" presStyleLbl="node1" presStyleIdx="3" presStyleCnt="6">
        <dgm:presLayoutVars>
          <dgm:bulletEnabled val="1"/>
        </dgm:presLayoutVars>
      </dgm:prSet>
      <dgm:spPr/>
    </dgm:pt>
    <dgm:pt modelId="{38387301-3842-4AEC-97A5-564A95CDDEDC}" type="pres">
      <dgm:prSet presAssocID="{AE22B146-0C40-4954-A9CE-8C52A45F3D41}" presName="Name9" presStyleLbl="parChTrans1D2" presStyleIdx="4" presStyleCnt="6"/>
      <dgm:spPr/>
    </dgm:pt>
    <dgm:pt modelId="{26AD7238-41EF-4F98-B17F-937D26528566}" type="pres">
      <dgm:prSet presAssocID="{AE22B146-0C40-4954-A9CE-8C52A45F3D41}" presName="connTx" presStyleLbl="parChTrans1D2" presStyleIdx="4" presStyleCnt="6"/>
      <dgm:spPr/>
    </dgm:pt>
    <dgm:pt modelId="{C68A88A3-006C-44A5-93B5-612EE3A71A5A}" type="pres">
      <dgm:prSet presAssocID="{5AC04E88-B627-4579-9476-300F3A6C4C7E}" presName="node" presStyleLbl="node1" presStyleIdx="4" presStyleCnt="6">
        <dgm:presLayoutVars>
          <dgm:bulletEnabled val="1"/>
        </dgm:presLayoutVars>
      </dgm:prSet>
      <dgm:spPr/>
    </dgm:pt>
    <dgm:pt modelId="{96B9C10C-5A1D-4D88-9CD0-13C38E47C432}" type="pres">
      <dgm:prSet presAssocID="{DD8B3D8A-AB9B-442B-85F6-263E62814D6C}" presName="Name9" presStyleLbl="parChTrans1D2" presStyleIdx="5" presStyleCnt="6"/>
      <dgm:spPr/>
    </dgm:pt>
    <dgm:pt modelId="{0C3AE560-CF51-479A-9A3F-5645F8341A81}" type="pres">
      <dgm:prSet presAssocID="{DD8B3D8A-AB9B-442B-85F6-263E62814D6C}" presName="connTx" presStyleLbl="parChTrans1D2" presStyleIdx="5" presStyleCnt="6"/>
      <dgm:spPr/>
    </dgm:pt>
    <dgm:pt modelId="{12441CCE-79D7-4B45-892A-120A47765B21}" type="pres">
      <dgm:prSet presAssocID="{2EFB70A6-E5AA-4B4D-B0C2-CD8FA8E13A92}" presName="node" presStyleLbl="node1" presStyleIdx="5" presStyleCnt="6">
        <dgm:presLayoutVars>
          <dgm:bulletEnabled val="1"/>
        </dgm:presLayoutVars>
      </dgm:prSet>
      <dgm:spPr/>
    </dgm:pt>
  </dgm:ptLst>
  <dgm:cxnLst>
    <dgm:cxn modelId="{2F3C1BC8-B4CD-4A64-BF05-ADE61219E4FE}" type="presOf" srcId="{75DC6385-628D-4344-A547-2FE54C544F30}" destId="{BE5B2D35-ABD7-4E51-99C4-93AF27359814}" srcOrd="0" destOrd="0" presId="urn:microsoft.com/office/officeart/2005/8/layout/radial1"/>
    <dgm:cxn modelId="{0E6E0500-3FD0-426B-B182-E0BA98EFBF23}" srcId="{5E86B7D9-DAD0-4B50-ACE4-621A576D64C9}" destId="{CC533453-1A1C-4997-BCDD-B8CBF4380CFA}" srcOrd="3" destOrd="0" parTransId="{726DA058-CA3A-42B8-9CA5-4231D85312AB}" sibTransId="{E3FE4286-27B7-4C60-841A-E3B8FA37E01E}"/>
    <dgm:cxn modelId="{D55CFB0F-7362-472B-97D7-12585EA58CFF}" srcId="{5E86B7D9-DAD0-4B50-ACE4-621A576D64C9}" destId="{613346B8-E6AD-4F86-9430-B56C6E84EF03}" srcOrd="0" destOrd="0" parTransId="{A2F8CA26-0081-422E-A5BC-E6B5C030B9FC}" sibTransId="{D084E06A-51F4-4DF0-90BD-E1B62CF55A87}"/>
    <dgm:cxn modelId="{EF688C3B-3973-4C2C-B51E-7372FCC55F0F}" type="presOf" srcId="{A2F8CA26-0081-422E-A5BC-E6B5C030B9FC}" destId="{D156966E-F1C7-4C83-A2EA-B434A538B2C2}" srcOrd="0" destOrd="0" presId="urn:microsoft.com/office/officeart/2005/8/layout/radial1"/>
    <dgm:cxn modelId="{7F9F9834-C9FA-4367-9963-A6F6D8BA755A}" srcId="{5E86B7D9-DAD0-4B50-ACE4-621A576D64C9}" destId="{5AC04E88-B627-4579-9476-300F3A6C4C7E}" srcOrd="4" destOrd="0" parTransId="{AE22B146-0C40-4954-A9CE-8C52A45F3D41}" sibTransId="{67D79226-0FE6-4EA2-BEA3-787CA46B5524}"/>
    <dgm:cxn modelId="{6D70C055-54A2-408D-8453-52F587A81ACC}" srcId="{05EA5169-A9EA-4486-934E-59C4D7C7FAA9}" destId="{5E86B7D9-DAD0-4B50-ACE4-621A576D64C9}" srcOrd="0" destOrd="0" parTransId="{F3A23C97-0789-41DA-8781-9A52DD1C6E2A}" sibTransId="{579F37AA-2009-47D8-B7F1-B3F692EDAC00}"/>
    <dgm:cxn modelId="{5E5B293A-C5E8-4898-87EC-24F45ACC53BE}" type="presOf" srcId="{613346B8-E6AD-4F86-9430-B56C6E84EF03}" destId="{7DC784FF-DEE4-4412-9C7A-DB2DEE618D41}" srcOrd="0" destOrd="0" presId="urn:microsoft.com/office/officeart/2005/8/layout/radial1"/>
    <dgm:cxn modelId="{6D0CB979-82E6-4709-B2CD-9B27DF540B92}" type="presOf" srcId="{75DC6385-628D-4344-A547-2FE54C544F30}" destId="{3516A2AB-286B-4016-8724-8B3B8ED5BF0C}" srcOrd="1" destOrd="0" presId="urn:microsoft.com/office/officeart/2005/8/layout/radial1"/>
    <dgm:cxn modelId="{298381DF-90F8-464B-9BD7-198B1C5D024D}" type="presOf" srcId="{B116D9F5-D3BF-4D4C-99D1-3E916E700136}" destId="{F81D3831-FE44-4970-B578-688362B8981D}" srcOrd="0" destOrd="0" presId="urn:microsoft.com/office/officeart/2005/8/layout/radial1"/>
    <dgm:cxn modelId="{FF170C39-BA58-4318-B9F9-E4AAFF521A62}" type="presOf" srcId="{5E86B7D9-DAD0-4B50-ACE4-621A576D64C9}" destId="{70164EB4-CBF4-4080-B72D-D3768D1DD8CB}" srcOrd="0" destOrd="0" presId="urn:microsoft.com/office/officeart/2005/8/layout/radial1"/>
    <dgm:cxn modelId="{AA06FBE4-6342-4DD7-BDF0-5C138C7A8907}" type="presOf" srcId="{EB985CF6-DAF5-480A-81EB-961DCF0DEBD9}" destId="{83C39604-861D-45DA-8695-D1F35DA47809}" srcOrd="0" destOrd="0" presId="urn:microsoft.com/office/officeart/2005/8/layout/radial1"/>
    <dgm:cxn modelId="{D398979A-51F2-45E8-930A-36A480F17F81}" type="presOf" srcId="{A2F8CA26-0081-422E-A5BC-E6B5C030B9FC}" destId="{EEC7A355-DCC1-4DC5-880B-20779B796B42}" srcOrd="1" destOrd="0" presId="urn:microsoft.com/office/officeart/2005/8/layout/radial1"/>
    <dgm:cxn modelId="{4BE44652-9FED-4D94-B6BE-BDEA0F2A9B3A}" type="presOf" srcId="{DD8B3D8A-AB9B-442B-85F6-263E62814D6C}" destId="{96B9C10C-5A1D-4D88-9CD0-13C38E47C432}" srcOrd="0" destOrd="0" presId="urn:microsoft.com/office/officeart/2005/8/layout/radial1"/>
    <dgm:cxn modelId="{5BA5C922-F034-41D7-B7FE-2832D10C8B94}" type="presOf" srcId="{EB985CF6-DAF5-480A-81EB-961DCF0DEBD9}" destId="{23C8ACAA-3B05-4D91-8AC6-C0BFA710DC84}" srcOrd="1" destOrd="0" presId="urn:microsoft.com/office/officeart/2005/8/layout/radial1"/>
    <dgm:cxn modelId="{390CF0A0-83FF-49A9-A765-1AF6AB8E0743}" srcId="{5E86B7D9-DAD0-4B50-ACE4-621A576D64C9}" destId="{B116D9F5-D3BF-4D4C-99D1-3E916E700136}" srcOrd="2" destOrd="0" parTransId="{EB985CF6-DAF5-480A-81EB-961DCF0DEBD9}" sibTransId="{52E6EBD2-7C6E-4C57-B381-516D04C652E6}"/>
    <dgm:cxn modelId="{CDCD4AC3-124F-4BC2-8186-DFA14D6E28F1}" type="presOf" srcId="{DD8B3D8A-AB9B-442B-85F6-263E62814D6C}" destId="{0C3AE560-CF51-479A-9A3F-5645F8341A81}" srcOrd="1" destOrd="0" presId="urn:microsoft.com/office/officeart/2005/8/layout/radial1"/>
    <dgm:cxn modelId="{30B2C534-EA6D-40A8-97A9-CF155943F355}" type="presOf" srcId="{CC533453-1A1C-4997-BCDD-B8CBF4380CFA}" destId="{559C70F3-ADBE-4B58-B37B-AFCCC4A99171}" srcOrd="0" destOrd="0" presId="urn:microsoft.com/office/officeart/2005/8/layout/radial1"/>
    <dgm:cxn modelId="{B5F01811-5C2D-443C-9D27-9498BB0D0DFA}" type="presOf" srcId="{AE22B146-0C40-4954-A9CE-8C52A45F3D41}" destId="{38387301-3842-4AEC-97A5-564A95CDDEDC}" srcOrd="0" destOrd="0" presId="urn:microsoft.com/office/officeart/2005/8/layout/radial1"/>
    <dgm:cxn modelId="{FC49DD8D-E8B6-4A01-B69E-485A834DC332}" type="presOf" srcId="{858BF3DC-15A5-498D-9586-CB371ABB32E5}" destId="{8BAA92C7-F158-4B52-8AB0-83F1F9A78594}" srcOrd="0" destOrd="0" presId="urn:microsoft.com/office/officeart/2005/8/layout/radial1"/>
    <dgm:cxn modelId="{B501F2A5-C2CC-47F0-A339-18BE1877949B}" type="presOf" srcId="{AE22B146-0C40-4954-A9CE-8C52A45F3D41}" destId="{26AD7238-41EF-4F98-B17F-937D26528566}" srcOrd="1" destOrd="0" presId="urn:microsoft.com/office/officeart/2005/8/layout/radial1"/>
    <dgm:cxn modelId="{81693D06-52D2-4F50-AC48-E2B76539364F}" type="presOf" srcId="{726DA058-CA3A-42B8-9CA5-4231D85312AB}" destId="{56EC8BB8-9D56-4665-AC5F-6AC8FEAD7A73}" srcOrd="0" destOrd="0" presId="urn:microsoft.com/office/officeart/2005/8/layout/radial1"/>
    <dgm:cxn modelId="{B272CBC0-7738-4C3C-9D39-2580E6B49A86}" type="presOf" srcId="{5AC04E88-B627-4579-9476-300F3A6C4C7E}" destId="{C68A88A3-006C-44A5-93B5-612EE3A71A5A}" srcOrd="0" destOrd="0" presId="urn:microsoft.com/office/officeart/2005/8/layout/radial1"/>
    <dgm:cxn modelId="{F7F2E207-B9F9-4653-AF84-4811226F6E48}" srcId="{5E86B7D9-DAD0-4B50-ACE4-621A576D64C9}" destId="{2EFB70A6-E5AA-4B4D-B0C2-CD8FA8E13A92}" srcOrd="5" destOrd="0" parTransId="{DD8B3D8A-AB9B-442B-85F6-263E62814D6C}" sibTransId="{EC8C1F7B-8A1F-4A8D-8002-EF2AA9B7F1C0}"/>
    <dgm:cxn modelId="{7126AA07-7287-418F-8969-09CA23430EB1}" type="presOf" srcId="{2EFB70A6-E5AA-4B4D-B0C2-CD8FA8E13A92}" destId="{12441CCE-79D7-4B45-892A-120A47765B21}" srcOrd="0" destOrd="0" presId="urn:microsoft.com/office/officeart/2005/8/layout/radial1"/>
    <dgm:cxn modelId="{E53E5D44-5BAB-4ABA-BAAD-29C771FDF584}" srcId="{5E86B7D9-DAD0-4B50-ACE4-621A576D64C9}" destId="{858BF3DC-15A5-498D-9586-CB371ABB32E5}" srcOrd="1" destOrd="0" parTransId="{75DC6385-628D-4344-A547-2FE54C544F30}" sibTransId="{8509F598-4A1B-4FBF-BC3D-EB65F5F2CAA0}"/>
    <dgm:cxn modelId="{D3B15B8F-07BA-401B-B84C-B21C458D7215}" type="presOf" srcId="{726DA058-CA3A-42B8-9CA5-4231D85312AB}" destId="{E2E5DB94-7B74-4DB2-8ABA-0C44547FB0A7}" srcOrd="1" destOrd="0" presId="urn:microsoft.com/office/officeart/2005/8/layout/radial1"/>
    <dgm:cxn modelId="{7CDFD7D9-1EC2-4DAC-975E-02EB9E422C0E}" type="presOf" srcId="{05EA5169-A9EA-4486-934E-59C4D7C7FAA9}" destId="{7929FC91-6FEE-44AE-B218-FFCA104207BF}" srcOrd="0" destOrd="0" presId="urn:microsoft.com/office/officeart/2005/8/layout/radial1"/>
    <dgm:cxn modelId="{CA569089-5EA1-49E5-A46C-96134AC432D9}" type="presParOf" srcId="{7929FC91-6FEE-44AE-B218-FFCA104207BF}" destId="{70164EB4-CBF4-4080-B72D-D3768D1DD8CB}" srcOrd="0" destOrd="0" presId="urn:microsoft.com/office/officeart/2005/8/layout/radial1"/>
    <dgm:cxn modelId="{C0DDC13A-0C66-4D0B-B89A-1A899714FD08}" type="presParOf" srcId="{7929FC91-6FEE-44AE-B218-FFCA104207BF}" destId="{D156966E-F1C7-4C83-A2EA-B434A538B2C2}" srcOrd="1" destOrd="0" presId="urn:microsoft.com/office/officeart/2005/8/layout/radial1"/>
    <dgm:cxn modelId="{2DA19AA3-8808-4686-A7D9-6DF3AB574737}" type="presParOf" srcId="{D156966E-F1C7-4C83-A2EA-B434A538B2C2}" destId="{EEC7A355-DCC1-4DC5-880B-20779B796B42}" srcOrd="0" destOrd="0" presId="urn:microsoft.com/office/officeart/2005/8/layout/radial1"/>
    <dgm:cxn modelId="{64290E10-2A70-4E40-B10B-B4B06D3E4779}" type="presParOf" srcId="{7929FC91-6FEE-44AE-B218-FFCA104207BF}" destId="{7DC784FF-DEE4-4412-9C7A-DB2DEE618D41}" srcOrd="2" destOrd="0" presId="urn:microsoft.com/office/officeart/2005/8/layout/radial1"/>
    <dgm:cxn modelId="{8D391C90-EBE0-42E4-B548-EF65BDE566E9}" type="presParOf" srcId="{7929FC91-6FEE-44AE-B218-FFCA104207BF}" destId="{BE5B2D35-ABD7-4E51-99C4-93AF27359814}" srcOrd="3" destOrd="0" presId="urn:microsoft.com/office/officeart/2005/8/layout/radial1"/>
    <dgm:cxn modelId="{73DD89B0-E90E-4F3A-BC62-3F8E0DA0FDFD}" type="presParOf" srcId="{BE5B2D35-ABD7-4E51-99C4-93AF27359814}" destId="{3516A2AB-286B-4016-8724-8B3B8ED5BF0C}" srcOrd="0" destOrd="0" presId="urn:microsoft.com/office/officeart/2005/8/layout/radial1"/>
    <dgm:cxn modelId="{88568810-060E-48DC-BA2C-B365CBCA4AEA}" type="presParOf" srcId="{7929FC91-6FEE-44AE-B218-FFCA104207BF}" destId="{8BAA92C7-F158-4B52-8AB0-83F1F9A78594}" srcOrd="4" destOrd="0" presId="urn:microsoft.com/office/officeart/2005/8/layout/radial1"/>
    <dgm:cxn modelId="{B65A3A24-E0C5-4293-8CB7-E27C1C4E09DF}" type="presParOf" srcId="{7929FC91-6FEE-44AE-B218-FFCA104207BF}" destId="{83C39604-861D-45DA-8695-D1F35DA47809}" srcOrd="5" destOrd="0" presId="urn:microsoft.com/office/officeart/2005/8/layout/radial1"/>
    <dgm:cxn modelId="{64BD5047-0C46-40B0-805F-BBE676D2DCB7}" type="presParOf" srcId="{83C39604-861D-45DA-8695-D1F35DA47809}" destId="{23C8ACAA-3B05-4D91-8AC6-C0BFA710DC84}" srcOrd="0" destOrd="0" presId="urn:microsoft.com/office/officeart/2005/8/layout/radial1"/>
    <dgm:cxn modelId="{BC239E03-A18C-4472-AE50-E13B795F5E5F}" type="presParOf" srcId="{7929FC91-6FEE-44AE-B218-FFCA104207BF}" destId="{F81D3831-FE44-4970-B578-688362B8981D}" srcOrd="6" destOrd="0" presId="urn:microsoft.com/office/officeart/2005/8/layout/radial1"/>
    <dgm:cxn modelId="{4103D139-4A84-46BC-86D5-924DEEB46253}" type="presParOf" srcId="{7929FC91-6FEE-44AE-B218-FFCA104207BF}" destId="{56EC8BB8-9D56-4665-AC5F-6AC8FEAD7A73}" srcOrd="7" destOrd="0" presId="urn:microsoft.com/office/officeart/2005/8/layout/radial1"/>
    <dgm:cxn modelId="{0F1FAE43-E79E-4740-8B2B-1C664CD899E4}" type="presParOf" srcId="{56EC8BB8-9D56-4665-AC5F-6AC8FEAD7A73}" destId="{E2E5DB94-7B74-4DB2-8ABA-0C44547FB0A7}" srcOrd="0" destOrd="0" presId="urn:microsoft.com/office/officeart/2005/8/layout/radial1"/>
    <dgm:cxn modelId="{A1BD91D2-F9D2-428E-BB73-0C66F1B93686}" type="presParOf" srcId="{7929FC91-6FEE-44AE-B218-FFCA104207BF}" destId="{559C70F3-ADBE-4B58-B37B-AFCCC4A99171}" srcOrd="8" destOrd="0" presId="urn:microsoft.com/office/officeart/2005/8/layout/radial1"/>
    <dgm:cxn modelId="{27C202D5-5B63-44E6-9D5B-88CA819ABEDB}" type="presParOf" srcId="{7929FC91-6FEE-44AE-B218-FFCA104207BF}" destId="{38387301-3842-4AEC-97A5-564A95CDDEDC}" srcOrd="9" destOrd="0" presId="urn:microsoft.com/office/officeart/2005/8/layout/radial1"/>
    <dgm:cxn modelId="{C63B23D6-9712-4F38-AB5C-C5B15C3D312D}" type="presParOf" srcId="{38387301-3842-4AEC-97A5-564A95CDDEDC}" destId="{26AD7238-41EF-4F98-B17F-937D26528566}" srcOrd="0" destOrd="0" presId="urn:microsoft.com/office/officeart/2005/8/layout/radial1"/>
    <dgm:cxn modelId="{59846A85-ACA7-4783-AB9A-F6B6BF141D24}" type="presParOf" srcId="{7929FC91-6FEE-44AE-B218-FFCA104207BF}" destId="{C68A88A3-006C-44A5-93B5-612EE3A71A5A}" srcOrd="10" destOrd="0" presId="urn:microsoft.com/office/officeart/2005/8/layout/radial1"/>
    <dgm:cxn modelId="{B4037B8D-88CA-4274-8BB2-5C05447CE225}" type="presParOf" srcId="{7929FC91-6FEE-44AE-B218-FFCA104207BF}" destId="{96B9C10C-5A1D-4D88-9CD0-13C38E47C432}" srcOrd="11" destOrd="0" presId="urn:microsoft.com/office/officeart/2005/8/layout/radial1"/>
    <dgm:cxn modelId="{5DD06915-E7C8-4F9D-BB34-96BDBE508693}" type="presParOf" srcId="{96B9C10C-5A1D-4D88-9CD0-13C38E47C432}" destId="{0C3AE560-CF51-479A-9A3F-5645F8341A81}" srcOrd="0" destOrd="0" presId="urn:microsoft.com/office/officeart/2005/8/layout/radial1"/>
    <dgm:cxn modelId="{896338C9-EADD-4F28-82D6-E30F51D78880}" type="presParOf" srcId="{7929FC91-6FEE-44AE-B218-FFCA104207BF}" destId="{12441CCE-79D7-4B45-892A-120A47765B2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FFA833-B584-4FB6-8C47-CE2638607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019C-566D-44C3-AEAE-45604F044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885B-E2BA-434C-AE8B-3DF2157F2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D9D4-A99C-4666-82BF-F9881F19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80E3A-B38E-4C93-BD3F-A538D451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EAF6-9FEC-449A-947A-C3F8851C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3DE4-74B5-4AAA-A7E9-165621677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A214-5198-40DD-8FFB-307A104C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5AFA-A0C6-48E5-B7CC-55879A86F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9C9D-C2EF-498B-9991-768F7A8C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0BF5-B21B-4B1E-9BB8-9AE63B62B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91CD-E8F8-4C82-ADA6-7528A7BB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A4A9-8533-45BB-8CF3-F34354CF7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983D90-FD52-4DC5-B4B8-C6765E175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  <p:sldLayoutId id="21474837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188912"/>
            <a:ext cx="7926416" cy="58118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7030A0"/>
                </a:solidFill>
              </a:rPr>
              <a:t>Муниципальное автономное дошкольное образовательное учреждение детский сад «</a:t>
            </a:r>
            <a:r>
              <a:rPr lang="ru-RU" sz="2000" b="1" dirty="0" err="1" smtClean="0">
                <a:solidFill>
                  <a:srgbClr val="7030A0"/>
                </a:solidFill>
              </a:rPr>
              <a:t>Рябинушка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err="1" smtClean="0">
                <a:solidFill>
                  <a:srgbClr val="7030A0"/>
                </a:solidFill>
              </a:rPr>
              <a:t>п.Селенгинск</a:t>
            </a:r>
            <a: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</a:rPr>
              <a:t>Презентация педагогического опыта</a:t>
            </a:r>
            <a:br>
              <a:rPr lang="ru-RU" altLang="ru-RU" sz="3100" b="1" dirty="0" smtClean="0">
                <a:latin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</a:rPr>
              <a:t> «Инновационные </a:t>
            </a:r>
            <a:r>
              <a:rPr lang="ru-RU" altLang="ru-RU" sz="3100" b="1" dirty="0" err="1" smtClean="0">
                <a:latin typeface="Times New Roman" pitchFamily="18" charset="0"/>
              </a:rPr>
              <a:t>здоровьесберегающие</a:t>
            </a:r>
            <a:r>
              <a:rPr lang="ru-RU" altLang="ru-RU" sz="3100" b="1" dirty="0" smtClean="0">
                <a:latin typeface="Times New Roman" pitchFamily="18" charset="0"/>
              </a:rPr>
              <a:t> технологии»</a:t>
            </a:r>
            <a:r>
              <a:rPr lang="ru-RU" altLang="ru-RU" sz="2000" b="1" dirty="0" smtClean="0">
                <a:latin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</a:rPr>
              <a:t>        </a:t>
            </a:r>
            <a: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</a:t>
            </a:r>
            <a:b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altLang="ru-RU" sz="20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997200"/>
            <a:ext cx="3532183" cy="4319588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altLang="ru-RU" dirty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altLang="ru-RU" dirty="0" smtClean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</a:rPr>
              <a:t>Ипатова Галина Анатольевна</a:t>
            </a:r>
            <a:endParaRPr lang="ru-RU" altLang="ru-RU" sz="2000" dirty="0" smtClean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altLang="ru-RU" sz="2000" dirty="0" smtClean="0">
                <a:latin typeface="Arial" charset="0"/>
              </a:rPr>
              <a:t>                                </a:t>
            </a:r>
          </a:p>
          <a:p>
            <a:pPr eaLnBrk="1" hangingPunct="1">
              <a:defRPr/>
            </a:pPr>
            <a:endParaRPr lang="ru-RU" altLang="ru-RU" sz="1800" dirty="0" smtClean="0">
              <a:latin typeface="Arial" charset="0"/>
            </a:endParaRPr>
          </a:p>
        </p:txBody>
      </p:sp>
      <p:sp>
        <p:nvSpPr>
          <p:cNvPr id="2052" name="Объект 6"/>
          <p:cNvSpPr>
            <a:spLocks noGrp="1"/>
          </p:cNvSpPr>
          <p:nvPr>
            <p:ph sz="half" idx="2"/>
          </p:nvPr>
        </p:nvSpPr>
        <p:spPr>
          <a:xfrm>
            <a:off x="3276600" y="6858000"/>
            <a:ext cx="5867400" cy="1778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altLang="ru-RU" smtClean="0"/>
              <a:t>  </a:t>
            </a:r>
          </a:p>
        </p:txBody>
      </p:sp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>
          <a:xfrm>
            <a:off x="1043608" y="6405563"/>
            <a:ext cx="12954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err="1" smtClean="0"/>
              <a:t>2023год</a:t>
            </a: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2339975" y="0"/>
            <a:ext cx="6175375" cy="105251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endParaRPr lang="ru-RU" altLang="ru-RU" dirty="0" smtClean="0"/>
          </a:p>
        </p:txBody>
      </p:sp>
      <p:sp>
        <p:nvSpPr>
          <p:cNvPr id="6147" name="Объект 7"/>
          <p:cNvSpPr>
            <a:spLocks noGrp="1"/>
          </p:cNvSpPr>
          <p:nvPr>
            <p:ph sz="half" idx="1"/>
          </p:nvPr>
        </p:nvSpPr>
        <p:spPr>
          <a:xfrm>
            <a:off x="0" y="2133600"/>
            <a:ext cx="3886200" cy="4422775"/>
          </a:xfrm>
        </p:spPr>
        <p:txBody>
          <a:bodyPr/>
          <a:lstStyle/>
          <a:p>
            <a:pPr marL="0" indent="0" eaLnBrk="1" hangingPunct="1"/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Наглядность;</a:t>
            </a:r>
          </a:p>
          <a:p>
            <a:pPr marL="0" indent="0" eaLnBrk="1" hangingPunct="1"/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Доступность;</a:t>
            </a:r>
          </a:p>
          <a:p>
            <a:pPr marL="0" indent="0" eaLnBrk="1" hangingPunct="1"/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Систематичность;</a:t>
            </a:r>
          </a:p>
          <a:p>
            <a:pPr marL="0" indent="0" eaLnBrk="1" hangingPunct="1"/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Закрепление навыков;</a:t>
            </a:r>
          </a:p>
          <a:p>
            <a:pPr marL="0" indent="0" eaLnBrk="1" hangingPunct="1"/>
            <a:r>
              <a:rPr lang="ru-RU" altLang="ru-RU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Индивидуально- дифференцированный подход.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7169" name="Picture 1" descr="H:\пластик-шоу\фото\IMG_1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429" y="2071678"/>
            <a:ext cx="4515921" cy="3386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971550" y="365125"/>
            <a:ext cx="7848600" cy="1325563"/>
          </a:xfrm>
        </p:spPr>
        <p:txBody>
          <a:bodyPr/>
          <a:lstStyle/>
          <a:p>
            <a:r>
              <a:rPr lang="ru-RU" sz="4000" dirty="0" smtClean="0"/>
              <a:t>Разделы программы:</a:t>
            </a:r>
            <a:endParaRPr lang="ru-RU" sz="4000" dirty="0"/>
          </a:p>
        </p:txBody>
      </p:sp>
      <p:pic>
        <p:nvPicPr>
          <p:cNvPr id="6145" name="Picture 1" descr="H:\пластик-шоу\фото\IMG_1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3867150" cy="2900363"/>
          </a:xfrm>
          <a:prstGeom prst="rect">
            <a:avLst/>
          </a:prstGeom>
          <a:noFill/>
        </p:spPr>
      </p:pic>
      <p:pic>
        <p:nvPicPr>
          <p:cNvPr id="6146" name="Picture 2" descr="F:\фото\100_6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428992" cy="2566928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Grp="1"/>
          </p:cNvSpPr>
          <p:nvPr>
            <p:ph type="body" sz="half" idx="1"/>
          </p:nvPr>
        </p:nvSpPr>
        <p:spPr>
          <a:xfrm>
            <a:off x="214282" y="1825625"/>
            <a:ext cx="5286412" cy="4351338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Игроритмика</a:t>
            </a:r>
            <a:r>
              <a:rPr lang="ru-RU" sz="2400" dirty="0" smtClean="0"/>
              <a:t> – основа для развития чувства ритма и двигательных способностей детей.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Игрогимнастика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освоение ребёнком различных видов движений ( акробатические упражнения, строевые).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Игротанцы</a:t>
            </a:r>
            <a:r>
              <a:rPr lang="ru-RU" sz="2400" dirty="0" smtClean="0"/>
              <a:t> – формирование у детей танцевальных движений.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Танцевально-акробатическая гимнастика </a:t>
            </a:r>
            <a:r>
              <a:rPr lang="ru-RU" sz="2400" dirty="0" smtClean="0"/>
              <a:t>– танцевальные и акробатические упражнения, входящие в композицию.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142984"/>
            <a:ext cx="4573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Вводная  часть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071678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первой </a:t>
            </a:r>
            <a:r>
              <a:rPr lang="ru-RU" sz="3200" i="1" dirty="0" smtClean="0"/>
              <a:t>(вводной)</a:t>
            </a:r>
            <a:r>
              <a:rPr lang="ru-RU" sz="3200" dirty="0" smtClean="0"/>
              <a:t> части занятия, дети выполняют упражнения в различных видах ходьбы, бега, прыжков. В качестве ОРУ можно использовать музыкально-ритмические композиции. Танцевальные упражнения позволяют повысить интерес к занятию и эмоциональное настроение ребенка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235825" cy="1800225"/>
          </a:xfrm>
        </p:spPr>
        <p:txBody>
          <a:bodyPr/>
          <a:lstStyle/>
          <a:p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Основная часть – обучение  и закрепление упражнений на различные группы мышц.</a:t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H:\пластик-шоу\фото\IMG_0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420671" cy="3315503"/>
          </a:xfrm>
          <a:prstGeom prst="rect">
            <a:avLst/>
          </a:prstGeom>
          <a:noFill/>
        </p:spPr>
      </p:pic>
      <p:pic>
        <p:nvPicPr>
          <p:cNvPr id="5122" name="Picture 2" descr="H:\пластик-шоу\фото\IMG_0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543969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071671" y="214291"/>
            <a:ext cx="6443680" cy="1476398"/>
          </a:xfrm>
          <a:noFill/>
        </p:spPr>
        <p:txBody>
          <a:bodyPr/>
          <a:lstStyle/>
          <a:p>
            <a:pPr algn="l"/>
            <a:r>
              <a:rPr lang="ru-RU" alt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Заключительная часть- расслабление и релаксация и медитация</a:t>
            </a:r>
            <a:endParaRPr lang="ru-RU" sz="4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H:\пластик-шоу\фото\IMG_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3857620" cy="289321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4876" y="2428868"/>
            <a:ext cx="3929090" cy="3748095"/>
          </a:xfrm>
        </p:spPr>
        <p:txBody>
          <a:bodyPr/>
          <a:lstStyle/>
          <a:p>
            <a:r>
              <a:rPr lang="ru-RU" sz="2000" b="1" dirty="0" smtClean="0"/>
              <a:t>В структуру занятий тесно вплетены различные виды деятельности: наряду с дыхательными и двигательными упражнениями, </a:t>
            </a:r>
            <a:r>
              <a:rPr lang="ru-RU" sz="2000" b="1" dirty="0" err="1" smtClean="0"/>
              <a:t>психогимнастическими</a:t>
            </a:r>
            <a:r>
              <a:rPr lang="ru-RU" sz="2000" b="1" dirty="0" smtClean="0"/>
              <a:t> этюдами ребенок поет, танцует, импровизирует. Синтез различных видов деятельности подчинен одной цели - мотивация здорового образа жизни и формирование здоровья.</a:t>
            </a:r>
            <a:endParaRPr lang="ru-RU" sz="20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65125"/>
            <a:ext cx="7086622" cy="13255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акробатики в </a:t>
            </a:r>
            <a:b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воспитательно-образовательной работе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68" y="3143248"/>
            <a:ext cx="2138363" cy="122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Элементы </a:t>
            </a:r>
            <a:r>
              <a:rPr lang="ru-RU" sz="1600" b="1" dirty="0" smtClean="0">
                <a:solidFill>
                  <a:srgbClr val="FF0000"/>
                </a:solidFill>
              </a:rPr>
              <a:t>акробатики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4063" y="2360613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</a:rPr>
              <a:t>Развлечения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571868" y="1571612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Физкультурные занятия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538" y="4357694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Прогулки</a:t>
            </a: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4071942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Бодрящая гимнастика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14744" y="4929198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Утренняя гимнастика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57950" y="2428868"/>
            <a:ext cx="2138362" cy="1220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rgbClr val="0000FF"/>
                </a:solidFill>
              </a:rPr>
              <a:t>Физкульт</a:t>
            </a:r>
            <a:r>
              <a:rPr lang="ru-RU" sz="1600" b="1" dirty="0" smtClean="0">
                <a:solidFill>
                  <a:srgbClr val="0000FF"/>
                </a:solidFill>
              </a:rPr>
              <a:t>-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минутки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  <a:endCxn id="6" idx="5"/>
          </p:cNvCxnSpPr>
          <p:nvPr/>
        </p:nvCxnSpPr>
        <p:spPr>
          <a:xfrm rot="10800000">
            <a:off x="2579270" y="3402620"/>
            <a:ext cx="992599" cy="351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0"/>
            <a:endCxn id="10" idx="4"/>
          </p:cNvCxnSpPr>
          <p:nvPr/>
        </p:nvCxnSpPr>
        <p:spPr>
          <a:xfrm rot="16200000" flipV="1">
            <a:off x="4465626" y="2967823"/>
            <a:ext cx="35084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0"/>
            <a:endCxn id="5" idx="4"/>
          </p:cNvCxnSpPr>
          <p:nvPr/>
        </p:nvCxnSpPr>
        <p:spPr>
          <a:xfrm rot="16200000" flipV="1">
            <a:off x="4430701" y="4575973"/>
            <a:ext cx="56357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2"/>
            <a:endCxn id="5" idx="5"/>
          </p:cNvCxnSpPr>
          <p:nvPr/>
        </p:nvCxnSpPr>
        <p:spPr>
          <a:xfrm rot="10800000">
            <a:off x="5397076" y="4186610"/>
            <a:ext cx="817999" cy="495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3"/>
            <a:endCxn id="11" idx="7"/>
          </p:cNvCxnSpPr>
          <p:nvPr/>
        </p:nvCxnSpPr>
        <p:spPr>
          <a:xfrm rot="5400000">
            <a:off x="3215952" y="3867402"/>
            <a:ext cx="349864" cy="988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6"/>
            <a:endCxn id="14" idx="3"/>
          </p:cNvCxnSpPr>
          <p:nvPr/>
        </p:nvCxnSpPr>
        <p:spPr>
          <a:xfrm flipV="1">
            <a:off x="5710231" y="3470875"/>
            <a:ext cx="960875" cy="283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95513" y="365125"/>
            <a:ext cx="6319837" cy="1325563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Элементы акробатики    в</a:t>
            </a:r>
            <a:r>
              <a:rPr lang="ru-RU" sz="32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99"/>
                </a:solidFill>
                <a:cs typeface="Times New Roman" pitchFamily="18" charset="0"/>
              </a:rPr>
              <a:t>воспитательно</a:t>
            </a:r>
            <a:r>
              <a:rPr lang="ru-RU" sz="3200" b="1" i="1" dirty="0" smtClean="0">
                <a:solidFill>
                  <a:srgbClr val="000099"/>
                </a:solidFill>
                <a:cs typeface="Times New Roman" pitchFamily="18" charset="0"/>
              </a:rPr>
              <a:t>- образовательной работе</a:t>
            </a:r>
            <a:endParaRPr lang="ru-RU" altLang="ru-RU" sz="3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2786058"/>
            <a:ext cx="2138362" cy="122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Элементы </a:t>
            </a:r>
            <a:r>
              <a:rPr lang="ru-RU" sz="1600" b="1" dirty="0" smtClean="0">
                <a:solidFill>
                  <a:srgbClr val="FF0000"/>
                </a:solidFill>
              </a:rPr>
              <a:t>акробатики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H:\Н.В.-фото\100_6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071802" cy="2299537"/>
          </a:xfrm>
          <a:prstGeom prst="rect">
            <a:avLst/>
          </a:prstGeom>
          <a:noFill/>
        </p:spPr>
      </p:pic>
      <p:pic>
        <p:nvPicPr>
          <p:cNvPr id="2050" name="Picture 2" descr="F:\фото\100_4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143240" cy="2353015"/>
          </a:xfrm>
          <a:prstGeom prst="rect">
            <a:avLst/>
          </a:prstGeom>
          <a:noFill/>
        </p:spPr>
      </p:pic>
      <p:pic>
        <p:nvPicPr>
          <p:cNvPr id="3" name="Picture 3" descr="F:\фото\100_6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214678" cy="2406494"/>
          </a:xfrm>
          <a:prstGeom prst="rect">
            <a:avLst/>
          </a:prstGeom>
          <a:noFill/>
        </p:spPr>
      </p:pic>
      <p:pic>
        <p:nvPicPr>
          <p:cNvPr id="4" name="Picture 4" descr="F:\фото\DSCN1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10918"/>
            <a:ext cx="2428892" cy="182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cs typeface="Times New Roman" pitchFamily="18" charset="0"/>
              </a:rPr>
              <a:t>Взаимодействие с семьями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cs typeface="Times New Roman" pitchFamily="18" charset="0"/>
              </a:rPr>
              <a:t>воспитанников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597025"/>
          <a:ext cx="9001125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2124075" y="260350"/>
            <a:ext cx="7019925" cy="1081088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Технология  «игрового стретчинга»,      даёт положительные результаты: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-323850" y="1557338"/>
            <a:ext cx="4679950" cy="5040312"/>
          </a:xfrm>
        </p:spPr>
        <p:txBody>
          <a:bodyPr/>
          <a:lstStyle/>
          <a:p>
            <a:pPr lvl="1" eaLnBrk="1" hangingPunct="1"/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Увеличивается двигательная активность детей;</a:t>
            </a:r>
          </a:p>
          <a:p>
            <a:pPr lvl="1" eaLnBrk="1" hangingPunct="1"/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Повышается интерес к занятиям физической культуры;</a:t>
            </a:r>
          </a:p>
          <a:p>
            <a:pPr lvl="1" eaLnBrk="1" hangingPunct="1"/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Развивается фантазия;</a:t>
            </a:r>
          </a:p>
          <a:p>
            <a:pPr lvl="1" eaLnBrk="1" hangingPunct="1"/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Способствует эмоциональному раскрепощению детей;</a:t>
            </a:r>
          </a:p>
          <a:p>
            <a:pPr lvl="1" eaLnBrk="1" hangingPunct="1"/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Эффективно влияет на состояние здоровья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2" descr="H:\пластик-шоу\фото\DSCN48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181" y="2285992"/>
            <a:ext cx="4230169" cy="31726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43174" y="0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овершенствования двигательной деятельности,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творческих способностей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для одаренных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:\пластик-шоу\фото\IMG_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4143372" cy="3107529"/>
          </a:xfrm>
          <a:prstGeom prst="rect">
            <a:avLst/>
          </a:prstGeom>
          <a:noFill/>
        </p:spPr>
      </p:pic>
      <p:pic>
        <p:nvPicPr>
          <p:cNvPr id="13315" name="Picture 3" descr="H:\пластик-шоу\фото\DSCN4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643306" cy="273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«Пластик-шоу»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Танцевально – игровая</a:t>
            </a:r>
          </a:p>
          <a:p>
            <a:pPr algn="ctr"/>
            <a:r>
              <a:rPr lang="ru-RU" sz="3600" b="1" dirty="0" smtClean="0"/>
              <a:t>гимнастика для детей.</a:t>
            </a:r>
            <a:endParaRPr lang="ru-RU" sz="36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643306" y="0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укрепление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природных физических задатков у одаренных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:\пластик-шоу\фото\IMG_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4190997" cy="3143248"/>
          </a:xfrm>
          <a:prstGeom prst="rect">
            <a:avLst/>
          </a:prstGeom>
          <a:noFill/>
        </p:spPr>
      </p:pic>
      <p:pic>
        <p:nvPicPr>
          <p:cNvPr id="36868" name="Picture 4" descr="H:\пластик-шоу\фото\IMG_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61522" y="1346319"/>
            <a:ext cx="4973648" cy="372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1214422"/>
            <a:ext cx="2928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последние несколько лет молодые родители все чаще сталкиваются с термином </a:t>
            </a:r>
            <a:r>
              <a:rPr lang="ru-RU" sz="2400" b="1" i="1" dirty="0" smtClean="0"/>
              <a:t>«раннее развитие ребенка</a:t>
            </a:r>
            <a:r>
              <a:rPr lang="ru-RU" sz="2400" b="1" dirty="0" smtClean="0"/>
              <a:t>»</a:t>
            </a:r>
            <a:r>
              <a:rPr lang="ru-RU" sz="2400" dirty="0" smtClean="0"/>
              <a:t>.Поэтому</a:t>
            </a:r>
            <a:r>
              <a:rPr lang="en-US" sz="2400" dirty="0" smtClean="0"/>
              <a:t> </a:t>
            </a:r>
            <a:r>
              <a:rPr lang="ru-RU" sz="2400" dirty="0" smtClean="0"/>
              <a:t> мы организовали для детей 2-3 лет </a:t>
            </a:r>
            <a:r>
              <a:rPr lang="ru-RU" sz="2400" dirty="0" err="1" smtClean="0"/>
              <a:t>танцевальнй</a:t>
            </a:r>
            <a:r>
              <a:rPr lang="ru-RU" sz="2400" dirty="0" smtClean="0"/>
              <a:t> кружок «</a:t>
            </a:r>
            <a:r>
              <a:rPr lang="ru-RU" sz="2400" dirty="0" err="1" smtClean="0"/>
              <a:t>Бэбиданс</a:t>
            </a:r>
            <a:r>
              <a:rPr lang="ru-RU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63868">
            <a:off x="-106103" y="2497112"/>
            <a:ext cx="4275568" cy="320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786182" y="642918"/>
            <a:ext cx="48577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основе этой программы лежит обучение музыкально-ритмическим движениям простыми, но вместе с тем разнообразными движениями (имитационные, танцевальные,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т.д.). использование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методик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игропластика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партерная гимнастика) и инновационных направлений (пальчиковая гимнастика,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йога для малышей).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Аквааэробика</a:t>
            </a:r>
            <a:r>
              <a:rPr lang="ru-RU" sz="3200" b="1" dirty="0" smtClean="0"/>
              <a:t> в воде и музыкотерапия</a:t>
            </a:r>
            <a:endParaRPr lang="ru-RU" sz="32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043" y="3400363"/>
            <a:ext cx="3769163" cy="28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6526" y="1961466"/>
            <a:ext cx="4259268" cy="31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1071546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Цель – Способствовать эмоциональному и двигательному раскрепощению, проявлению чувства радости и удовольствия от движения в воде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"/>
            <a:ext cx="457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57488" y="214290"/>
            <a:ext cx="5143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82278" y="2675846"/>
            <a:ext cx="4259268" cy="31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40872" y="2345418"/>
            <a:ext cx="3902077" cy="292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59789">
            <a:off x="98966" y="1674873"/>
            <a:ext cx="3331129" cy="24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428728" y="0"/>
            <a:ext cx="70723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Путём различных методов и приёмов занятия становятся интересными, детям приносят радость, обеспечивая их психологический комфорт, что важно для укрепления здоровья.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1571612"/>
          </a:xfrm>
        </p:spPr>
        <p:txBody>
          <a:bodyPr/>
          <a:lstStyle/>
          <a:p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Пришло время подводить итоги</a:t>
            </a:r>
            <a:endParaRPr lang="ru-RU" b="1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7286676" cy="45720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5450" y="1341438"/>
            <a:ext cx="3635375" cy="5040312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2071678"/>
            <a:ext cx="6715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dirty="0" smtClean="0">
                <a:cs typeface="Aharoni" pitchFamily="2" charset="-79"/>
              </a:rPr>
              <a:t>укрепили мышцы и связки стопы с целью предупреждения развития плоскостопия</a:t>
            </a:r>
            <a:endParaRPr lang="ru-RU" altLang="ru-RU" sz="2000" dirty="0" smtClean="0">
              <a:solidFill>
                <a:srgbClr val="000000"/>
              </a:solidFill>
              <a:cs typeface="Aharoni" pitchFamily="2" charset="-79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Развили мышечную силу, чувства ритма, </a:t>
            </a: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координацию движений, выносливость;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Сформировали правильную осанку;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Развили внимание, память, воображение, мышление, творческую и познавательную активность;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Развили музыкальный слух, умение согласовывать движения с музыкой;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Снизили эмоционально- психическое напряжения.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 главное- укрепили здоровье!!!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ЗДОРОВЫ!</a:t>
            </a:r>
            <a:endParaRPr lang="ru-RU" sz="4800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skvorrf.hostfabrica.ru/wp-content/uploads/2015/07/zaryad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1075"/>
            <a:ext cx="8929718" cy="48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Оздоровительно – развивающая программа «Пластик-шоу» по танцевально-акробатической гимнастике направлена на всестороннее, гармоничное развитие детей дошкольного возраста и рассчитана на три года обучения – от пяти до семи лет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Содержание программы взаимосвязано с программами по физическому и музыкальному воспитанию в дошкольном учреждении.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В программе представлены различные разделы, но основными являются танцевально-акробатическая гимнастика, нетрадиционные виды упражнений 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креативная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гимнастика.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424862" cy="63357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80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>
                <a:latin typeface="Times New Roman" pitchFamily="18" charset="0"/>
              </a:rPr>
              <a:t>Актуальность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2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</a:rPr>
              <a:t>В современном</a:t>
            </a:r>
            <a:r>
              <a:rPr lang="ru-RU" altLang="ru-RU" sz="360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</a:rPr>
              <a:t>обществе особое место отводится охране и укреплению физического и психического здоровья граждан, в том числе их эмоционального благополучия. Здоровье, как функция успешной жизни, здоровый образ жизни в наше время становятся необходимым условием культурного развития человека. </a:t>
            </a:r>
            <a:endParaRPr lang="ru-RU" altLang="ru-RU" sz="540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itchFamily="18" charset="0"/>
              </a:rPr>
              <a:t> Поэтому, важно начинать формировать привычку к здоровому образу с первых лет его жизни.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фото\VipTalisma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4105797" cy="59294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2071678"/>
            <a:ext cx="4943482" cy="3857652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“До тех пор, пока позвоночник гибкий – человек молод, но как  только  исчезнет гибкость – человек стареет” </a:t>
            </a:r>
          </a:p>
          <a:p>
            <a:pPr algn="ctr"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(Индийские йоги)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586688" cy="11906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Значения акробатики</a:t>
            </a:r>
            <a:b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99878" cy="68578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</a:rPr>
              <a:t>Эффективность </a:t>
            </a:r>
            <a:r>
              <a:rPr lang="ru-RU" b="1" i="1" smtClean="0">
                <a:latin typeface="Times New Roman" pitchFamily="18" charset="0"/>
              </a:rPr>
              <a:t>игровой акробатики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пластик-шоу\фото\IMG_0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929058" cy="29467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2"/>
                </a:solidFill>
                <a:cs typeface="Aharoni" pitchFamily="2" charset="-79"/>
              </a:rPr>
              <a:t>вовлекает в работу все мышцы и суставы организма и успешно развивает их,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cs typeface="Aharoni" pitchFamily="2" charset="-79"/>
              </a:rPr>
              <a:t>гарантирует детям правильное развитие систем организма,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cs typeface="Aharoni" pitchFamily="2" charset="-79"/>
              </a:rPr>
              <a:t>является отличной профилактикой сколиоза и плоскостопия,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cs typeface="Aharoni" pitchFamily="2" charset="-79"/>
              </a:rPr>
              <a:t>прививает коммуникативные навыки,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cs typeface="Aharoni" pitchFamily="2" charset="-79"/>
              </a:rPr>
              <a:t>формирует привычку здорового образа жизни. </a:t>
            </a:r>
          </a:p>
          <a:p>
            <a:endParaRPr lang="ru-RU" sz="24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85728"/>
            <a:ext cx="2949178" cy="177167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– ведущий вид деятельности дошкольника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tx2"/>
                </a:solidFill>
                <a:cs typeface="Times New Roman" pitchFamily="18" charset="0"/>
              </a:rPr>
              <a:t>Упражнения  носят имитационный характер и выполняются по</a:t>
            </a:r>
            <a:r>
              <a:rPr lang="ru-RU" sz="2800" i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/>
                </a:solidFill>
                <a:cs typeface="Times New Roman" pitchFamily="18" charset="0"/>
              </a:rPr>
              <a:t>ходу сюжетно-ролевой игры, состоящей из взаимосвязанных игров</a:t>
            </a:r>
            <a:r>
              <a:rPr lang="ru-RU" sz="2800" i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ых</a:t>
            </a:r>
            <a:r>
              <a:rPr lang="ru-RU" sz="2800" i="1" dirty="0" smtClean="0">
                <a:solidFill>
                  <a:schemeClr val="tx2"/>
                </a:solidFill>
                <a:cs typeface="Times New Roman" pitchFamily="18" charset="0"/>
              </a:rPr>
              <a:t> ситуаций, заданий, упражнений, подобранных таким образом, чтобы содействовать решению оздоровительных и развивающих задач.</a:t>
            </a:r>
          </a:p>
          <a:p>
            <a:endParaRPr lang="ru-RU" dirty="0"/>
          </a:p>
        </p:txBody>
      </p:sp>
      <p:pic>
        <p:nvPicPr>
          <p:cNvPr id="11265" name="Picture 1" descr="H:\пластик-шоу\фото\IMG_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60" y="0"/>
            <a:ext cx="6007100" cy="1500150"/>
          </a:xfrm>
          <a:noFill/>
        </p:spPr>
        <p:txBody>
          <a:bodyPr/>
          <a:lstStyle/>
          <a:p>
            <a:pPr eaLnBrk="1" hangingPunct="1"/>
            <a:r>
              <a:rPr lang="ru-RU" altLang="ru-RU" sz="4800" dirty="0" smtClean="0">
                <a:solidFill>
                  <a:schemeClr val="tx1"/>
                </a:solidFill>
                <a:latin typeface="Times New Roman" pitchFamily="18" charset="0"/>
              </a:rPr>
              <a:t>Цель:</a:t>
            </a:r>
            <a: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8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268538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pic>
        <p:nvPicPr>
          <p:cNvPr id="9217" name="Picture 1" descr="H:\пластик-шоу\фото\IMG_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696892"/>
            <a:ext cx="4214810" cy="3161108"/>
          </a:xfrm>
          <a:prstGeom prst="rect">
            <a:avLst/>
          </a:prstGeom>
          <a:noFill/>
        </p:spPr>
      </p:pic>
      <p:pic>
        <p:nvPicPr>
          <p:cNvPr id="9218" name="Picture 2" descr="H:\Н.В.-фото\100_6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2995562" cy="4001576"/>
          </a:xfrm>
          <a:prstGeom prst="rect">
            <a:avLst/>
          </a:prstGeom>
          <a:noFill/>
        </p:spPr>
      </p:pic>
      <p:sp>
        <p:nvSpPr>
          <p:cNvPr id="512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43051"/>
            <a:ext cx="8064500" cy="314327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dirty="0" smtClean="0"/>
              <a:t>содействие всестороннему развитию личности дошкольника средствами танцевально-игровой гимнастики.</a:t>
            </a:r>
          </a:p>
          <a:p>
            <a:pPr eaLnBrk="1" hangingPunct="1">
              <a:spcBef>
                <a:spcPct val="0"/>
              </a:spcBef>
            </a:pP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65125"/>
            <a:ext cx="7015184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Основные задачи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97784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Укрепление здоровья:</a:t>
            </a:r>
          </a:p>
          <a:p>
            <a:r>
              <a:rPr lang="ru-RU" sz="2000" b="1" dirty="0" smtClean="0"/>
              <a:t>формировать правильную осанку;</a:t>
            </a:r>
          </a:p>
          <a:p>
            <a:r>
              <a:rPr lang="ru-RU" sz="2000" b="1" dirty="0" smtClean="0"/>
              <a:t>содействовать профилактике плоскостопия;</a:t>
            </a:r>
          </a:p>
          <a:p>
            <a:r>
              <a:rPr lang="ru-RU" sz="2000" b="1" dirty="0" smtClean="0"/>
              <a:t>    2.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психомоторных способностей дошкольников:</a:t>
            </a:r>
          </a:p>
          <a:p>
            <a:r>
              <a:rPr lang="ru-RU" sz="2000" b="1" dirty="0" smtClean="0"/>
              <a:t>развивать мышечную силу, гибкость, выносливость;</a:t>
            </a:r>
          </a:p>
          <a:p>
            <a:r>
              <a:rPr lang="ru-RU" sz="2000" b="1" dirty="0" smtClean="0"/>
              <a:t>содействовать чувству ритма, музыкального слуха, умения согласовывать движения с музыкой;</a:t>
            </a:r>
          </a:p>
          <a:p>
            <a:r>
              <a:rPr lang="ru-RU" sz="2000" b="1" dirty="0" smtClean="0"/>
              <a:t>формировать навыки выразительности, пластичности, грациозности и изящества;</a:t>
            </a:r>
          </a:p>
          <a:p>
            <a:r>
              <a:rPr lang="ru-RU" sz="2000" b="1" dirty="0" smtClean="0"/>
              <a:t>    3.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Развитие творческих и созидательных способностей занимающихся:</a:t>
            </a:r>
          </a:p>
          <a:p>
            <a:r>
              <a:rPr lang="ru-RU" sz="2000" b="1" dirty="0" smtClean="0"/>
              <a:t>развивать лидерство, инициативу, чувство товарищества;</a:t>
            </a:r>
          </a:p>
          <a:p>
            <a:r>
              <a:rPr lang="ru-RU" sz="2000" b="1" dirty="0" smtClean="0"/>
              <a:t>формировать навыки самостоятельного выражения движений под музыку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1233</TotalTime>
  <Words>779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dla-detej07</vt:lpstr>
      <vt:lpstr>Муниципальное автономное дошкольное образовательное учреждение детский сад «Рябинушка»  п.Селенгинск Презентация педагогического опыта  «Инновационные здоровьесберегающие технологии»                                                                                                                                            </vt:lpstr>
      <vt:lpstr>«Пластик-шоу»</vt:lpstr>
      <vt:lpstr>Презентация PowerPoint</vt:lpstr>
      <vt:lpstr>Презентация PowerPoint</vt:lpstr>
      <vt:lpstr>Значения акробатики </vt:lpstr>
      <vt:lpstr>Эффективность игровой акробатики </vt:lpstr>
      <vt:lpstr> Игра – ведущий вид деятельности дошкольника</vt:lpstr>
      <vt:lpstr>Цель: </vt:lpstr>
      <vt:lpstr>Основные задачи </vt:lpstr>
      <vt:lpstr> Основные принципы </vt:lpstr>
      <vt:lpstr>Разделы программы:</vt:lpstr>
      <vt:lpstr>Презентация PowerPoint</vt:lpstr>
      <vt:lpstr>Основная часть – обучение  и закрепление упражнений на различные группы мышц. </vt:lpstr>
      <vt:lpstr>Заключительная часть- расслабление и релаксация и медитация</vt:lpstr>
      <vt:lpstr>Использование акробатики в  воспитательно-образовательной работе</vt:lpstr>
      <vt:lpstr>Элементы акробатики    в воспитательно- образовательной работе</vt:lpstr>
      <vt:lpstr>Взаимодействие с семьями воспитанников</vt:lpstr>
      <vt:lpstr>Технология  «игрового стретчинга»,      даёт положительные результаты: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Пришло время подводить итоги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«Здоровьесберегающие технологии в ДОУ»</dc:title>
  <dc:creator>Демонстрационная версия</dc:creator>
  <cp:lastModifiedBy>user</cp:lastModifiedBy>
  <cp:revision>96</cp:revision>
  <dcterms:created xsi:type="dcterms:W3CDTF">2014-03-31T11:11:29Z</dcterms:created>
  <dcterms:modified xsi:type="dcterms:W3CDTF">2023-10-26T02:59:48Z</dcterms:modified>
</cp:coreProperties>
</file>