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68" r:id="rId18"/>
    <p:sldId id="269" r:id="rId19"/>
    <p:sldId id="271" r:id="rId20"/>
    <p:sldId id="270" r:id="rId21"/>
    <p:sldId id="272" r:id="rId22"/>
    <p:sldId id="273" r:id="rId23"/>
    <p:sldId id="279" r:id="rId24"/>
    <p:sldId id="280" r:id="rId25"/>
    <p:sldId id="281" r:id="rId26"/>
    <p:sldId id="282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081-C3A0-49DA-8C97-1BCEC1666BC1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2B53-E8A9-47EB-B336-5E841EA0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081-C3A0-49DA-8C97-1BCEC1666BC1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2B53-E8A9-47EB-B336-5E841EA0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081-C3A0-49DA-8C97-1BCEC1666BC1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2B53-E8A9-47EB-B336-5E841EA0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081-C3A0-49DA-8C97-1BCEC1666BC1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2B53-E8A9-47EB-B336-5E841EA0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081-C3A0-49DA-8C97-1BCEC1666BC1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2B53-E8A9-47EB-B336-5E841EA0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081-C3A0-49DA-8C97-1BCEC1666BC1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2B53-E8A9-47EB-B336-5E841EA0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081-C3A0-49DA-8C97-1BCEC1666BC1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2B53-E8A9-47EB-B336-5E841EA0A0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3081-C3A0-49DA-8C97-1BCEC1666BC1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2B53-E8A9-47EB-B336-5E841EA0A0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kern="1200" dirty="0">
          <a:solidFill>
            <a:schemeClr val="accent6">
              <a:lumMod val="50000"/>
            </a:schemeClr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ru-RU" sz="5400" b="1" dirty="0" smtClean="0"/>
              <a:t>Арт-терапия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6400800" cy="1752600"/>
          </a:xfrm>
        </p:spPr>
        <p:txBody>
          <a:bodyPr anchor="ctr">
            <a:normAutofit/>
            <a:scene3d>
              <a:camera prst="perspectiveFront"/>
              <a:lightRig rig="threePt" dir="t"/>
            </a:scene3d>
            <a:sp3d/>
          </a:bodyPr>
          <a:lstStyle/>
          <a:p>
            <a:pPr algn="just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Подготовила:Коробенкова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altLang="ru-RU" sz="2800" b="1" dirty="0"/>
              <a:t>УСЛОВИЯ  ПОДБОРА  ТЕХНИК  И  ПРИЕМОВ СОЗДАНИЯ  ИЗОБРАЖЕНИЙ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altLang="ru-RU" b="1" u="sng" dirty="0">
                <a:solidFill>
                  <a:schemeClr val="tx1"/>
                </a:solidFill>
              </a:rPr>
              <a:t>Условие 1</a:t>
            </a:r>
            <a:r>
              <a:rPr lang="ru-RU" altLang="ru-RU" dirty="0">
                <a:solidFill>
                  <a:schemeClr val="tx1"/>
                </a:solidFill>
              </a:rPr>
              <a:t>. Техники и приемы должны подбираться по принципу простоты и эффектности. Ребенок не должен испытывать затруднения при создании изображения с помощью предлагаемой техники. Любые усилия в ходе работы должны быть интересны, оригинальны, приятны ребенку.</a:t>
            </a:r>
          </a:p>
          <a:p>
            <a:pPr algn="just"/>
            <a:endParaRPr lang="ru-RU" altLang="ru-RU" dirty="0">
              <a:solidFill>
                <a:schemeClr val="tx1"/>
              </a:solidFill>
            </a:endParaRPr>
          </a:p>
          <a:p>
            <a:pPr algn="just"/>
            <a:r>
              <a:rPr lang="ru-RU" altLang="ru-RU" b="1" u="sng" dirty="0">
                <a:solidFill>
                  <a:schemeClr val="tx1"/>
                </a:solidFill>
              </a:rPr>
              <a:t>Условие 2</a:t>
            </a:r>
            <a:r>
              <a:rPr lang="ru-RU" altLang="ru-RU" b="1" dirty="0">
                <a:solidFill>
                  <a:schemeClr val="tx1"/>
                </a:solidFill>
              </a:rPr>
              <a:t>. </a:t>
            </a:r>
            <a:r>
              <a:rPr lang="ru-RU" altLang="ru-RU" dirty="0">
                <a:solidFill>
                  <a:schemeClr val="tx1"/>
                </a:solidFill>
              </a:rPr>
              <a:t>Интересными и привлекательными должны быть и процесс создания изображения, и результат. Обе составляющие в равной мере ценны для ребенка, и это отвечает природе детского рисования, является его особенностью.</a:t>
            </a:r>
          </a:p>
          <a:p>
            <a:pPr algn="just"/>
            <a:endParaRPr lang="ru-RU" altLang="ru-RU" dirty="0">
              <a:solidFill>
                <a:schemeClr val="tx1"/>
              </a:solidFill>
            </a:endParaRPr>
          </a:p>
          <a:p>
            <a:pPr algn="just"/>
            <a:r>
              <a:rPr lang="ru-RU" altLang="ru-RU" b="1" u="sng" dirty="0">
                <a:solidFill>
                  <a:schemeClr val="tx1"/>
                </a:solidFill>
              </a:rPr>
              <a:t>Условие 3</a:t>
            </a:r>
            <a:r>
              <a:rPr lang="ru-RU" altLang="ru-RU" b="1" dirty="0">
                <a:solidFill>
                  <a:schemeClr val="tx1"/>
                </a:solidFill>
              </a:rPr>
              <a:t>. </a:t>
            </a:r>
            <a:r>
              <a:rPr lang="ru-RU" altLang="ru-RU" dirty="0">
                <a:solidFill>
                  <a:schemeClr val="tx1"/>
                </a:solidFill>
              </a:rPr>
              <a:t>Изобразительные техники и способы должны быть нетрадиционными. </a:t>
            </a:r>
          </a:p>
          <a:p>
            <a:endParaRPr lang="ru-RU" alt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Музыкотерапия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756791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altLang="ru-RU" dirty="0">
                <a:solidFill>
                  <a:schemeClr val="tx1"/>
                </a:solidFill>
              </a:rPr>
              <a:t>метод, использующий музыку в качестве средства</a:t>
            </a:r>
          </a:p>
          <a:p>
            <a:pPr algn="just">
              <a:buNone/>
            </a:pPr>
            <a:r>
              <a:rPr lang="ru-RU" altLang="ru-RU" dirty="0">
                <a:solidFill>
                  <a:schemeClr val="tx1"/>
                </a:solidFill>
              </a:rPr>
              <a:t>коррекции нарушений в эмоциональной сфере, поведении, при проблемах в общении, страхах. </a:t>
            </a:r>
          </a:p>
        </p:txBody>
      </p:sp>
      <p:pic>
        <p:nvPicPr>
          <p:cNvPr id="8196" name="Picture 4" descr="http://www.training-center.bg/wp-content/uploads/2012/06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23308"/>
            <a:ext cx="4392488" cy="3407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Музыкотерапия включает в себя: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pPr algn="just"/>
            <a:r>
              <a:rPr lang="ru-RU" altLang="ru-RU" dirty="0">
                <a:solidFill>
                  <a:schemeClr val="tx1"/>
                </a:solidFill>
              </a:rPr>
              <a:t>Прослушивание музыкальных произведений;</a:t>
            </a:r>
          </a:p>
          <a:p>
            <a:pPr algn="just"/>
            <a:r>
              <a:rPr lang="ru-RU" altLang="ru-RU" dirty="0">
                <a:solidFill>
                  <a:schemeClr val="tx1"/>
                </a:solidFill>
              </a:rPr>
              <a:t>Пение песен;</a:t>
            </a:r>
          </a:p>
          <a:p>
            <a:pPr algn="just"/>
            <a:r>
              <a:rPr lang="ru-RU" altLang="ru-RU" dirty="0">
                <a:solidFill>
                  <a:schemeClr val="tx1"/>
                </a:solidFill>
              </a:rPr>
              <a:t>Ритмические движения под музыку;</a:t>
            </a:r>
          </a:p>
          <a:p>
            <a:pPr algn="just"/>
            <a:r>
              <a:rPr lang="ru-RU" altLang="ru-RU" dirty="0">
                <a:solidFill>
                  <a:schemeClr val="tx1"/>
                </a:solidFill>
              </a:rPr>
              <a:t>Релаксацию.</a:t>
            </a:r>
          </a:p>
          <a:p>
            <a:pPr marL="0" indent="0" algn="just"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algn="just"/>
            <a:endParaRPr lang="ru-RU" alt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www.molodye-mami.ru/wp-content/uploads/2012/03/Terapija-dlja-samyh-malenki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1" b="99401" l="5200" r="9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501008"/>
            <a:ext cx="4860567" cy="32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Направления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6059016" cy="428133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Артикуляционная гимнастика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Пальчиковая гимнастика     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 Общая моторика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 Упражнения для развития дыхания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Фонопедические</a:t>
            </a:r>
            <a:r>
              <a:rPr lang="ru-RU" altLang="ru-RU" dirty="0">
                <a:solidFill>
                  <a:schemeClr val="tx1"/>
                </a:solidFill>
              </a:rPr>
              <a:t> упражнения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Музыкально-ритмические игры</a:t>
            </a:r>
          </a:p>
          <a:p>
            <a:pPr>
              <a:lnSpc>
                <a:spcPct val="90000"/>
              </a:lnSpc>
            </a:pPr>
            <a:r>
              <a:rPr lang="ru-RU" altLang="ru-RU" dirty="0" err="1">
                <a:solidFill>
                  <a:schemeClr val="tx1"/>
                </a:solidFill>
              </a:rPr>
              <a:t>Логоритмика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altLang="ru-RU" dirty="0" err="1">
                <a:solidFill>
                  <a:schemeClr val="tx1"/>
                </a:solidFill>
              </a:rPr>
              <a:t>Психогимнастика</a:t>
            </a:r>
            <a:endParaRPr lang="ru-RU" altLang="ru-RU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Коммуникативные игры и </a:t>
            </a:r>
            <a:r>
              <a:rPr lang="ru-RU" altLang="ru-RU" dirty="0" smtClean="0">
                <a:solidFill>
                  <a:schemeClr val="tx1"/>
                </a:solidFill>
              </a:rPr>
              <a:t>танцы</a:t>
            </a:r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cs418916.vk.me/v418916669/1ba4/_iJKZxrV5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708536" cy="390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Рекомендации по использованию музыкотерапии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Использовать для прослушивания можно только то произведение, которое нравится абсолютно всем детям;</a:t>
            </a:r>
          </a:p>
          <a:p>
            <a:pPr>
              <a:lnSpc>
                <a:spcPct val="90000"/>
              </a:lnSpc>
            </a:pPr>
            <a:endParaRPr lang="ru-RU" altLang="ru-RU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Лучше использовать музыкальные пьесы, которые знакомы детям. Они не должны привлекать их внимания своей новизной, отвлекать от главного;</a:t>
            </a:r>
          </a:p>
          <a:p>
            <a:pPr>
              <a:lnSpc>
                <a:spcPct val="90000"/>
              </a:lnSpc>
            </a:pPr>
            <a:endParaRPr lang="ru-RU" altLang="ru-RU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Продолжительность прослушивания должна составлять не более  10 минут в течение всего занятия. Как правило, это только одно музыкальное произведение.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Психогимнастика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1"/>
            <a:ext cx="7067128" cy="28369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ru-RU" dirty="0" smtClean="0">
                <a:solidFill>
                  <a:schemeClr val="tx1"/>
                </a:solidFill>
              </a:rPr>
              <a:t>Это </a:t>
            </a:r>
            <a:r>
              <a:rPr lang="ru-RU" altLang="ru-RU" dirty="0">
                <a:solidFill>
                  <a:schemeClr val="tx1"/>
                </a:solidFill>
              </a:rPr>
              <a:t>курс специальных занятий (этюдов, упражнений и игр), направленных на развитие и коррекцию различных сторон психики ребенка (как ее познавательной, и так и эмоционально-личностной сферы). </a:t>
            </a:r>
          </a:p>
        </p:txBody>
      </p:sp>
      <p:pic>
        <p:nvPicPr>
          <p:cNvPr id="11266" name="Picture 2" descr="http://kappp.com.ua/upload/blogs/639a3d3e910ef1271385871692af0c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5410"/>
            <a:ext cx="3563888" cy="2598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Психогимнастика</a:t>
            </a:r>
            <a:r>
              <a:rPr lang="ru-RU" b="1" dirty="0" smtClean="0"/>
              <a:t> включает в себя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/>
          <a:lstStyle/>
          <a:p>
            <a:pPr algn="just"/>
            <a:r>
              <a:rPr lang="ru-RU" altLang="ru-RU" dirty="0">
                <a:solidFill>
                  <a:schemeClr val="tx1"/>
                </a:solidFill>
              </a:rPr>
              <a:t>Ритмику (снятие напряжения); </a:t>
            </a:r>
          </a:p>
          <a:p>
            <a:pPr algn="just"/>
            <a:r>
              <a:rPr lang="ru-RU" altLang="ru-RU" dirty="0">
                <a:solidFill>
                  <a:schemeClr val="tx1"/>
                </a:solidFill>
              </a:rPr>
              <a:t>Пантомимику (развитие выразительности в движениях и жестах), </a:t>
            </a:r>
          </a:p>
          <a:p>
            <a:pPr algn="just"/>
            <a:r>
              <a:rPr lang="ru-RU" altLang="ru-RU" dirty="0">
                <a:solidFill>
                  <a:schemeClr val="tx1"/>
                </a:solidFill>
              </a:rPr>
              <a:t>Коллективные игры и танцы (преодоление барьеров в общении);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prodetokblog.ru/wp-content/uploads/2012/09/10880853-230x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8535"/>
            <a:ext cx="2808312" cy="2612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Сказкотерапия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214" y="1484784"/>
            <a:ext cx="4752528" cy="46085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altLang="ru-RU" dirty="0" smtClean="0">
                <a:solidFill>
                  <a:schemeClr val="tx1"/>
                </a:solidFill>
              </a:rPr>
              <a:t>Это комплексные занятия с детьми, которые включают в себя работу с эмоциями и чувствами, проживание различных состояний, которые по каким-либо причинам были не прожиты; это  формирование ценностных ориентиров и нравственных аспектов психики; это развитие творческого потенциала и стабилизация эмоционального состояния 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samopoznanie.ru/avatars/objects/3-20603_1_6.jpg?f818bf6d7671033efe36abb7efce47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17" y="3933056"/>
            <a:ext cx="4225653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сказок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556792"/>
            <a:ext cx="4644008" cy="2764904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ru-RU" altLang="ru-RU" dirty="0"/>
              <a:t>Художественные сказки; </a:t>
            </a:r>
          </a:p>
          <a:p>
            <a:pPr lvl="1" algn="just"/>
            <a:r>
              <a:rPr lang="ru-RU" altLang="ru-RU" dirty="0"/>
              <a:t>Дидактические сказки; </a:t>
            </a:r>
          </a:p>
          <a:p>
            <a:pPr lvl="1" algn="just"/>
            <a:r>
              <a:rPr lang="ru-RU" altLang="ru-RU" dirty="0" err="1"/>
              <a:t>Психокоррекционные</a:t>
            </a:r>
            <a:r>
              <a:rPr lang="ru-RU" altLang="ru-RU" dirty="0"/>
              <a:t> сказки; </a:t>
            </a:r>
          </a:p>
          <a:p>
            <a:pPr lvl="1" algn="just"/>
            <a:r>
              <a:rPr lang="ru-RU" altLang="ru-RU" dirty="0"/>
              <a:t>Психотерапевтические сказки; </a:t>
            </a:r>
          </a:p>
          <a:p>
            <a:pPr lvl="1" algn="just"/>
            <a:r>
              <a:rPr lang="ru-RU" altLang="ru-RU" dirty="0"/>
              <a:t>Медитативные сказки</a:t>
            </a:r>
            <a:r>
              <a:rPr lang="ru-RU" altLang="ru-RU" dirty="0" smtClean="0"/>
              <a:t>;</a:t>
            </a:r>
            <a:endParaRPr lang="ru-RU" altLang="ru-RU" sz="2000" dirty="0"/>
          </a:p>
        </p:txBody>
      </p:sp>
      <p:pic>
        <p:nvPicPr>
          <p:cNvPr id="14338" name="Picture 2" descr="http://cs307711.vk.me/v307711118/744e/rQPlClrLy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932040" cy="3560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ru-RU" b="1" dirty="0" err="1"/>
              <a:t>Игротерапия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6779096" cy="1900808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етод</a:t>
            </a:r>
            <a:r>
              <a:rPr lang="ru-RU" dirty="0">
                <a:solidFill>
                  <a:schemeClr val="tx1"/>
                </a:solidFill>
              </a:rPr>
              <a:t> психотерапевтического воздействия на детей и взрослых с использованием игры</a:t>
            </a:r>
          </a:p>
        </p:txBody>
      </p:sp>
      <p:pic>
        <p:nvPicPr>
          <p:cNvPr id="20482" name="Picture 2" descr="http://www.ozone48.ru/news/x_6fb954c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" b="99751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8948"/>
            <a:ext cx="5753100" cy="3829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sy-creation.pp.net.ua/glavnaya/mini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286250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Что такое Арт-терапия?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99715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Термин "</a:t>
            </a:r>
            <a:r>
              <a:rPr lang="ru-RU" b="1" dirty="0">
                <a:solidFill>
                  <a:schemeClr val="tx1"/>
                </a:solidFill>
              </a:rPr>
              <a:t>арт-терапия</a:t>
            </a:r>
            <a:r>
              <a:rPr lang="ru-RU" dirty="0">
                <a:solidFill>
                  <a:schemeClr val="tx1"/>
                </a:solidFill>
              </a:rPr>
              <a:t>" (</a:t>
            </a:r>
            <a:r>
              <a:rPr lang="ru-RU" b="1" dirty="0" err="1">
                <a:solidFill>
                  <a:schemeClr val="tx1"/>
                </a:solidFill>
              </a:rPr>
              <a:t>Art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Therapy</a:t>
            </a:r>
            <a:r>
              <a:rPr lang="ru-RU" dirty="0">
                <a:solidFill>
                  <a:schemeClr val="tx1"/>
                </a:solidFill>
              </a:rPr>
              <a:t>) был введен художником </a:t>
            </a:r>
            <a:r>
              <a:rPr lang="ru-RU" b="1" dirty="0">
                <a:solidFill>
                  <a:schemeClr val="tx1"/>
                </a:solidFill>
              </a:rPr>
              <a:t>Адрианом Хиллом</a:t>
            </a:r>
            <a:r>
              <a:rPr lang="ru-RU" dirty="0">
                <a:solidFill>
                  <a:schemeClr val="tx1"/>
                </a:solidFill>
              </a:rPr>
              <a:t> в 1938 г. Работая с больными, он заметил, что творческие занятия отвлекают пациентов от переживаний и помогают справляться с болезнью.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Сочетание </a:t>
            </a:r>
            <a:r>
              <a:rPr lang="ru-RU" dirty="0">
                <a:solidFill>
                  <a:schemeClr val="tx1"/>
                </a:solidFill>
              </a:rPr>
              <a:t>слов "</a:t>
            </a:r>
            <a:r>
              <a:rPr lang="ru-RU" b="1" dirty="0">
                <a:solidFill>
                  <a:schemeClr val="tx1"/>
                </a:solidFill>
              </a:rPr>
              <a:t>арт-терапия</a:t>
            </a:r>
            <a:r>
              <a:rPr lang="ru-RU" dirty="0">
                <a:solidFill>
                  <a:schemeClr val="tx1"/>
                </a:solidFill>
              </a:rPr>
              <a:t>" (</a:t>
            </a:r>
            <a:r>
              <a:rPr lang="ru-RU" dirty="0" err="1">
                <a:solidFill>
                  <a:schemeClr val="tx1"/>
                </a:solidFill>
              </a:rPr>
              <a:t>аrt</a:t>
            </a:r>
            <a:r>
              <a:rPr lang="ru-RU" dirty="0">
                <a:solidFill>
                  <a:schemeClr val="tx1"/>
                </a:solidFill>
              </a:rPr>
              <a:t> (англ.) — искусство, </a:t>
            </a:r>
            <a:r>
              <a:rPr lang="ru-RU" dirty="0" err="1">
                <a:solidFill>
                  <a:schemeClr val="tx1"/>
                </a:solidFill>
              </a:rPr>
              <a:t>therapеia</a:t>
            </a:r>
            <a:r>
              <a:rPr lang="ru-RU" dirty="0">
                <a:solidFill>
                  <a:schemeClr val="tx1"/>
                </a:solidFill>
              </a:rPr>
              <a:t> (греч.) — забота, лечение) понимают как заботу о психологическом здоровье и эмоциональном самочувствии человека </a:t>
            </a:r>
            <a:r>
              <a:rPr lang="ru-RU" dirty="0" smtClean="0">
                <a:solidFill>
                  <a:schemeClr val="tx1"/>
                </a:solidFill>
              </a:rPr>
              <a:t>посредством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творчества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9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2646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altLang="ru-RU" sz="35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ru-RU" altLang="ru-RU" sz="35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 функциям взрослого в игре различают:</a:t>
            </a:r>
          </a:p>
          <a:p>
            <a:pPr>
              <a:buFontTx/>
              <a:buChar char="-"/>
            </a:pPr>
            <a:r>
              <a:rPr lang="ru-RU" altLang="ru-RU" dirty="0" err="1">
                <a:solidFill>
                  <a:schemeClr val="tx1"/>
                </a:solidFill>
              </a:rPr>
              <a:t>недирективную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игротерапию</a:t>
            </a:r>
            <a:r>
              <a:rPr lang="ru-RU" altLang="ru-RU" dirty="0">
                <a:solidFill>
                  <a:schemeClr val="tx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altLang="ru-RU" dirty="0">
                <a:solidFill>
                  <a:schemeClr val="tx1"/>
                </a:solidFill>
              </a:rPr>
              <a:t>директивную </a:t>
            </a:r>
            <a:r>
              <a:rPr lang="ru-RU" altLang="ru-RU" dirty="0" err="1">
                <a:solidFill>
                  <a:schemeClr val="tx1"/>
                </a:solidFill>
              </a:rPr>
              <a:t>игротерапию</a:t>
            </a:r>
            <a:r>
              <a:rPr lang="ru-RU" altLang="ru-RU" dirty="0">
                <a:solidFill>
                  <a:schemeClr val="tx1"/>
                </a:solidFill>
              </a:rPr>
              <a:t>. </a:t>
            </a:r>
            <a:endParaRPr lang="ru-RU" altLang="ru-RU" u="sng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 форме организации:</a:t>
            </a:r>
          </a:p>
          <a:p>
            <a:pPr>
              <a:buFontTx/>
              <a:buChar char="-"/>
            </a:pPr>
            <a:r>
              <a:rPr lang="ru-RU" altLang="ru-RU" dirty="0">
                <a:solidFill>
                  <a:schemeClr val="tx1"/>
                </a:solidFill>
              </a:rPr>
              <a:t>Индивидуальную;</a:t>
            </a:r>
          </a:p>
          <a:p>
            <a:pPr>
              <a:buFontTx/>
              <a:buChar char="-"/>
            </a:pPr>
            <a:r>
              <a:rPr lang="ru-RU" altLang="ru-RU" dirty="0">
                <a:solidFill>
                  <a:schemeClr val="tx1"/>
                </a:solidFill>
              </a:rPr>
              <a:t>Групповую.</a:t>
            </a:r>
          </a:p>
          <a:p>
            <a:pPr algn="ctr">
              <a:buNone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 структуре используемого материала:</a:t>
            </a:r>
          </a:p>
          <a:p>
            <a:pPr>
              <a:buFontTx/>
              <a:buChar char="-"/>
            </a:pPr>
            <a:r>
              <a:rPr lang="ru-RU" altLang="ru-RU" dirty="0" err="1">
                <a:solidFill>
                  <a:schemeClr val="tx1"/>
                </a:solidFill>
              </a:rPr>
              <a:t>игротерапию</a:t>
            </a:r>
            <a:r>
              <a:rPr lang="ru-RU" altLang="ru-RU" dirty="0">
                <a:solidFill>
                  <a:schemeClr val="tx1"/>
                </a:solidFill>
              </a:rPr>
              <a:t> с неструктурированным материалом;</a:t>
            </a:r>
          </a:p>
          <a:p>
            <a:pPr>
              <a:buFontTx/>
              <a:buChar char="-"/>
            </a:pPr>
            <a:r>
              <a:rPr lang="ru-RU" altLang="ru-RU" dirty="0" err="1">
                <a:solidFill>
                  <a:schemeClr val="tx1"/>
                </a:solidFill>
              </a:rPr>
              <a:t>игротерапию</a:t>
            </a:r>
            <a:r>
              <a:rPr lang="ru-RU" altLang="ru-RU" dirty="0">
                <a:solidFill>
                  <a:schemeClr val="tx1"/>
                </a:solidFill>
              </a:rPr>
              <a:t> со структурированным материалом.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cs409517.vk.me/v409517989/59e7/vfFSO50G7a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8" b="89803" l="3500" r="90000">
                        <a14:foregroundMark x1="9500" y1="72697" x2="81500" y2="72697"/>
                        <a14:foregroundMark x1="49500" y1="65789" x2="39000" y2="65132"/>
                        <a14:foregroundMark x1="20000" y1="68750" x2="13000" y2="64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31" y="332656"/>
            <a:ext cx="29851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5626968" cy="1143000"/>
          </a:xfrm>
        </p:spPr>
        <p:txBody>
          <a:bodyPr/>
          <a:lstStyle/>
          <a:p>
            <a:r>
              <a:rPr lang="ru-RU" b="1" dirty="0" smtClean="0"/>
              <a:t>Виды игр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5"/>
            <a:ext cx="8496944" cy="3456384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altLang="ru-RU" dirty="0" smtClean="0">
                <a:solidFill>
                  <a:schemeClr val="tx1"/>
                </a:solidFill>
              </a:rPr>
              <a:t>Игры, направленные на коррекцию и развитие сенсорно-перцептивной сферы (ощущения и восприятие);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</a:rPr>
              <a:t>  Игры, направленные на коррекцию и развитие психомоторной сферы (мимики, моторики рук, общей координации движений);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</a:rPr>
              <a:t>  Игры, направленные на развитие эмоционально-волевой сферы;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</a:rPr>
              <a:t>  Игры, направленные на развитие произвольного внимания и памяти;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</a:rPr>
              <a:t>  Игры, направленные на развитие коммуникативных навыков (навыки общения).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://baby.ts-club.by/images/articles/tv_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18828"/>
            <a:ext cx="4191000" cy="276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Цветотерапия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233285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етод</a:t>
            </a:r>
            <a:r>
              <a:rPr lang="ru-RU" dirty="0">
                <a:solidFill>
                  <a:schemeClr val="tx1"/>
                </a:solidFill>
              </a:rPr>
              <a:t> нетрадиционной </a:t>
            </a:r>
            <a:r>
              <a:rPr lang="ru-RU" dirty="0" smtClean="0">
                <a:solidFill>
                  <a:schemeClr val="tx1"/>
                </a:solidFill>
              </a:rPr>
              <a:t>медицины, </a:t>
            </a:r>
            <a:r>
              <a:rPr lang="ru-RU" dirty="0">
                <a:solidFill>
                  <a:schemeClr val="tx1"/>
                </a:solidFill>
              </a:rPr>
              <a:t>воздействие разнообразно окрашенным светом с целью излечения. Поскольку </a:t>
            </a:r>
            <a:r>
              <a:rPr lang="ru-RU" dirty="0" err="1">
                <a:solidFill>
                  <a:schemeClr val="tx1"/>
                </a:solidFill>
              </a:rPr>
              <a:t>цветотерапия</a:t>
            </a:r>
            <a:r>
              <a:rPr lang="ru-RU" dirty="0">
                <a:solidFill>
                  <a:schemeClr val="tx1"/>
                </a:solidFill>
              </a:rPr>
              <a:t> не опирается на научный метод, она является псевдонаучной.</a:t>
            </a: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60" name="Picture 4" descr="http://women-passion.ru/uploads/posts/2013-11/1384964072_cvetoterapiya-t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31585"/>
            <a:ext cx="4968552" cy="3726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Танцевальная терапия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18883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Э</a:t>
            </a:r>
            <a:r>
              <a:rPr lang="ru-RU" dirty="0" smtClean="0">
                <a:solidFill>
                  <a:schemeClr val="tx1"/>
                </a:solidFill>
              </a:rPr>
              <a:t>то </a:t>
            </a:r>
            <a:r>
              <a:rPr lang="ru-RU" dirty="0">
                <a:solidFill>
                  <a:schemeClr val="tx1"/>
                </a:solidFill>
              </a:rPr>
              <a:t>метод психотерапии, в котором тело является инструментом, а движение процессом, помогающим клиентам пережить, распознать и выразить свои чувства и конфликты. Танцевальная терапия базируется на предпосылке, что тело и психика взаимосвязаны. Телесные движения человека рассматриваются как отражение его внутренней психической жизни и взаимоотношений с окружающим миром.</a:t>
            </a:r>
          </a:p>
        </p:txBody>
      </p:sp>
      <p:pic>
        <p:nvPicPr>
          <p:cNvPr id="17410" name="Picture 2" descr="http://narodnye-sredstva.ru/wp-content/uploads/2012/09/tantsyi-470x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54152"/>
            <a:ext cx="6768752" cy="2991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7992888" cy="2736303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Одним из видов ТДТ является «Двигательная сенсор-центрированная терапия» (ДСЦТ), которая является свободной, почти художественной гимнастикой без каких-либо чётко определенных комплексов упражнений. Во время ДСЦТ пациент должен сконцентрироваться на сигналах своих сенсорных систем, другими словами — на своих ощущениях</a:t>
            </a:r>
          </a:p>
        </p:txBody>
      </p:sp>
      <p:pic>
        <p:nvPicPr>
          <p:cNvPr id="18434" name="Picture 2" descr="http://thebestdance.com/wp-content/uploads/2013/09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7883244" cy="3206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Куклотерапия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412776"/>
            <a:ext cx="4978896" cy="3672408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етод </a:t>
            </a:r>
            <a:r>
              <a:rPr lang="ru-RU" dirty="0">
                <a:solidFill>
                  <a:schemeClr val="tx1"/>
                </a:solidFill>
              </a:rPr>
              <a:t>психологической помощи детям, подросткам и их </a:t>
            </a:r>
            <a:r>
              <a:rPr lang="ru-RU" dirty="0" smtClean="0">
                <a:solidFill>
                  <a:schemeClr val="tx1"/>
                </a:solidFill>
              </a:rPr>
              <a:t>семьям, </a:t>
            </a:r>
            <a:r>
              <a:rPr lang="ru-RU" dirty="0">
                <a:solidFill>
                  <a:schemeClr val="tx1"/>
                </a:solidFill>
              </a:rPr>
              <a:t>заключающийся в коррекции их поведения посредством кукольного </a:t>
            </a:r>
            <a:r>
              <a:rPr lang="ru-RU" dirty="0" smtClean="0">
                <a:solidFill>
                  <a:schemeClr val="tx1"/>
                </a:solidFill>
              </a:rPr>
              <a:t>театра. Данный </a:t>
            </a:r>
            <a:r>
              <a:rPr lang="ru-RU" dirty="0">
                <a:solidFill>
                  <a:schemeClr val="tx1"/>
                </a:solidFill>
              </a:rPr>
              <a:t>метод призван помочь в устранении болезненных переживаний у детей, укреплять их психическое здоровье, улучшать социальную адаптацию, развивать самосознание, разрешать конфликты в условиях коллективной творческой </a:t>
            </a:r>
            <a:r>
              <a:rPr lang="ru-RU" dirty="0" smtClean="0">
                <a:solidFill>
                  <a:schemeClr val="tx1"/>
                </a:solidFill>
              </a:rPr>
              <a:t>деятельности. </a:t>
            </a:r>
            <a:r>
              <a:rPr lang="ru-RU" dirty="0">
                <a:solidFill>
                  <a:schemeClr val="tx1"/>
                </a:solidFill>
              </a:rPr>
              <a:t>В соответствии с данным методом с любимым для ребёнка персонажем разыгрывается в лицах история, связанная с травмирующей его ситуацией</a:t>
            </a:r>
          </a:p>
        </p:txBody>
      </p:sp>
      <p:pic>
        <p:nvPicPr>
          <p:cNvPr id="15362" name="Picture 2" descr="http://deniska.kharkov.ua/pics/news/skazkoterapi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6" y="3429000"/>
            <a:ext cx="3996458" cy="2629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5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Функции </a:t>
            </a:r>
            <a:r>
              <a:rPr lang="ru-RU" sz="45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куклотерапии</a:t>
            </a: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Коммуникативная — формирование эмоционального контакта детей в коллективе;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Релаксационная — снятие эмоционального перенапряжения;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Воспитательная — </a:t>
            </a:r>
            <a:r>
              <a:rPr lang="ru-RU" dirty="0" err="1" smtClean="0">
                <a:solidFill>
                  <a:schemeClr val="tx1"/>
                </a:solidFill>
              </a:rPr>
              <a:t>психокоррекция</a:t>
            </a:r>
            <a:r>
              <a:rPr lang="ru-RU" dirty="0" smtClean="0">
                <a:solidFill>
                  <a:schemeClr val="tx1"/>
                </a:solidFill>
              </a:rPr>
              <a:t> проявлений личности в игровых моделях жизненных ситуаций;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Развивающая — развитие психических процессов (памяти, внимания, восприятия и т. Д.), Моторики;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Обучающая — обогащение информацией об окружающем мире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4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Виды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4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куклотерапии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Индивидуальная</a:t>
            </a:r>
          </a:p>
          <a:p>
            <a:r>
              <a:rPr lang="ru-RU" sz="3400" dirty="0" smtClean="0">
                <a:solidFill>
                  <a:schemeClr val="tx1"/>
                </a:solidFill>
              </a:rPr>
              <a:t>Групповая</a:t>
            </a:r>
          </a:p>
          <a:p>
            <a:endParaRPr lang="ru-RU" dirty="0"/>
          </a:p>
        </p:txBody>
      </p:sp>
      <p:pic>
        <p:nvPicPr>
          <p:cNvPr id="16386" name="Picture 2" descr="http://shkolazhizni.ru/img/content/i18/18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25144"/>
            <a:ext cx="4898364" cy="1956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  <p:pic>
        <p:nvPicPr>
          <p:cNvPr id="5" name="Picture 2" descr="http://anyamashka.ru/_ph/33/2/315288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33024"/>
            <a:ext cx="5549602" cy="453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1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арт-терапии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340768"/>
            <a:ext cx="6131024" cy="434908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Дать социально приемлемый выход агрессии и другим негативным чувствам.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Облегчить процесс лечения (психотерапии) в качестве вспомогательного метода.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Получить материал для психодиагностики.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Проработать подавленные мысли и чувства.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Установить контакт с клиентом.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Развить самоконтроль.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Сконцентрировать внимание на ощущениях и чувствах.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Развить творческие способности и повысить самооценку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encrypted-tbn1.gstatic.com/images?q=tbn:ANd9GcSkvJC3iIXhQaLueJPlv_-rgEDW6gOVoaL24bFcajHo_RjSXqgH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705100" cy="1685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56.radikal.ru/i154/0904/20/f2f672967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4" y="3573016"/>
            <a:ext cx="2088232" cy="2860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s317521.vk.me/v317521760/1c27/Ol7vLRhvhm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7" b="96154" l="1325" r="9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39" y="1988840"/>
            <a:ext cx="5372918" cy="50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Сферы применения арт-терапии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00200"/>
            <a:ext cx="4896544" cy="2548879"/>
          </a:xfrm>
        </p:spPr>
        <p:txBody>
          <a:bodyPr>
            <a:normAutofit lnSpcReduction="10000"/>
          </a:bodyPr>
          <a:lstStyle/>
          <a:p>
            <a:r>
              <a:rPr lang="ru-RU" altLang="ru-RU" dirty="0">
                <a:solidFill>
                  <a:schemeClr val="tx1"/>
                </a:solidFill>
                <a:cs typeface="Arial" charset="0"/>
              </a:rPr>
              <a:t>Коррекция эмоциональной сферы</a:t>
            </a:r>
          </a:p>
          <a:p>
            <a:r>
              <a:rPr lang="ru-RU" altLang="ru-RU" dirty="0">
                <a:solidFill>
                  <a:schemeClr val="tx1"/>
                </a:solidFill>
                <a:cs typeface="Arial" charset="0"/>
              </a:rPr>
              <a:t>Развитие познавательных процессов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Коррекция эмоциональной сферы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Музыкотерапия;</a:t>
            </a:r>
          </a:p>
          <a:p>
            <a:pPr>
              <a:defRPr/>
            </a:pPr>
            <a:r>
              <a:rPr lang="ru-RU" dirty="0" err="1">
                <a:solidFill>
                  <a:schemeClr val="tx1"/>
                </a:solidFill>
              </a:rPr>
              <a:t>Сказкотерапия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ru-RU" dirty="0" err="1">
                <a:solidFill>
                  <a:schemeClr val="tx1"/>
                </a:solidFill>
              </a:rPr>
              <a:t>Изотерапия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Развивающая среда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ippt.su/files/butterfly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505">
            <a:off x="5796136" y="2636912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TExQWFBUWGRcaGBgXGBwcIBoYGhoYFyAaGCAaHCghGhwlHB0YJDEhJSkuLi4vGCA1ODYsNyotLysBCgoKDg0OGxAQGzAmICYsLCwsLS8sLDYsLCwvLCwsLjcyLCwsLC8sLCwsLCwsLCwsLywsLDQsLCwsLCwsLCwsLP/AABEIANYA7AMBEQACEQEDEQH/xAAcAAEAAgMBAQEAAAAAAAAAAAAABQYDBAcCAQj/xABOEAACAQMCAwUEBgYFCAkFAAABAgMABBESIQUxQQYTIlFhBzJxgRRCUmKRoSNDcoKSsRUzU3PBJFRjorKz0fBEdIOTo8LD0uEYJTQ1hP/EABoBAQACAwEAAAAAAAAAAAAAAAADBAECBQb/xAA8EQACAQIDAwsDAwMCBwEAAAAAAQIDEQQhMRJBUQUTYXGBkaGxwdHwIjLhQlLxFCMzstJDYnKCkqLiFf/aAAwDAQACEQMRAD8A7jQCgFAKAUAoBQCgFAKAUAoBQCgFAKAUAoBQCgFAKAUAoCFPHu8yLSP6RjOZS2iEEf6TB19R+jV8EEHFAU3jvtAt4mMbXMl5NuDBYLpQb7apMlgRyJWT10jprKSirydjenTnUezBXfQVqftbfS7pa2luvnMWuZfmzHB+dVJ4+mtMzq0uRa885Wj5+HufLbtLxOI6hLay/ce2VB8MxkEVGuUY3ziTy5Bnb6Zq/V/J1PsT2lW/tu+CGJ1Zo5Yyc6JFxkA/WGCCD5GuhGSkro4U4ShJxks0T9ZNRQCgFAKAUAoBQCgFAKAUAoBQCgFAKAUAoBQCgFAKA0eK8USADVqd3yI4kGXkbyQZHzYkKo3YgZNAUDtf2thhOi9P0iY50cOtzqXlt9KbHjONyrDSAdkfSHrEpKKuzaMZTezFXZQ+03aK5u/DfTi3hPu2VtnJXoJNOWfbmOXlpqlLFTqZUY36Xp8+WOrS5OhBp4iWf7Vm33fOk07O+7tdMFm6p6lEJ9SC2SfjvUEsHVnnOWZ3KO3TjajQaXXFPubv35krZXqyJrGVALBg2xUqcEH4YqjOm4S2WWaVeNSG3pre+62pjueJRpF3udSn3dO5cnkq+ZJrMaUpT2d/kJ4qnCnzl7rdbe+C6Tqnsq4Q0FgrSDEty7XDgHIBkxpA+EYT55rvUUlBW0PF4tydaTlrfPofDs0LhUhXFAKAUAoBQCgFAKAUAoBQCgFAKAUAoBQCgFAKAUBE8X4x3ZMcYVpdOttRwkMe/wClnb6q7HA5sQcbKzKBxzj/AG0eQyiylKIRpuOJSDDPucRWo/VxjJ0hd8nPvEs8Fauqf0pXk9F80Raw+FdVOTezFat/M2VyxtSARAGgRvemfeaX1GfcB9d+uBVbmnN7VZ36Ny9z0eEwMrWprYjxf3y/2r5Y3rSxSPOhdzzY7s37THc1ZT3HXoYalQX0Lre99b1PPELvuwMDW7HCIObN/gBzJ6CtnJRV3oYxWJVCN7Xk8ori/bi9xntVFtCqOTJIxY4XcyOx1NpHlk8zsBzriTk69RyWS8kUadsPTUZZyd+tt5v5olqLDhLtJHkKZnIigjUeCLVt4RtnC5Zm8lOMCpYf3Zc3DTe976/RFerbDQdepbaWUYrSPQuni+7I/QlrAI0WNfdRQo+CjA/Ku2eTbbd2ZaGBQCgFAKAUAoBQCgFAKAUAoBQCgFAKAUAoBQCgIzil/pDhWVAgLSyvjTCoGok52L43xyA3bbAYDhPaztOb89zAJFsdZIXJEl9IMAySsd1iBA3PLAGMhVSvVqtPZhrvfD88F6F7CYR1Wm1fguPslvfYszBbcP8AdaTBZRhFUYSMeUa+f3jufSoIpR07XvZ6zD4KMLSnm1p+2PUvV59RvYre50DSe6LMY4F71xsTnwIfvsOv3Rk/CtJ14wV3/PUvXQoVcdd7FBbUuP6V1v0WZlsrAozMp72dtmlYeFB9lQOg+yDk9SNqoVq7q/dlHhvfzj3JlaEJKTnfam9ZPRdCXou1o3VgSINI7ZOMvI3PA6eSqPsjb51BtSnaKXUvnmTqMKSc5PPe38yXQvMu/sv4AzH+kJ10l1K2yEbpE2MyN5PJtjyUD7RruYXDqjHpep5XH414mpl9q09zo1WSgKAUAoBQCgFAKAUAoBQCgFAKAUAoBQCgFAKAUBjlBIwDjPXyHp6/l/IgcK9oPakX7/RLY5so3IOliPpUqnUctz7lSdTPvkkHclKr1quz9MdfL88F6Iu4PCSryWX59kt77Fm0aFnZiMebHAJxjYbBVH1UHIKOXqcmqd+Hz8nssNh40Y5a7380S3L1zPcs4DaAGd/7NBlv3skBB6sR861dVJX3cd357LmKuMhB7MfqlwXruXae04W8n9e2lf7KMnf0kfZm+ChR8aqVMV+3Ppfove7KkoVa/wDldl+1er1fZbtJFLZVUIoCqOSqMD8qqubbu9SaMIpbKVlwPNxMkaFmIRFG5OwA/wCelZjGU3ZZtmZTjTjtSdkiR7FdlW4hIlzdIUtFw8MDDefB2lmHSLPuofexn3fe7uEwipK7+7yPL4/lCWIezHKPn1l1k7QXN1K8XDki7uJikl1PqKaxsUhRCDKR1bUFBHWrpzRNdcUthrkSC+iG7LArRTAdSiu7JLgZ8OVJ6ZzQFi4TxOK5hSeFg8bjKkfgQQdwQQQQdwQRQG3QCgFAKAUAoBQCgFAKAUAoBQCgFAKAglle6kk0yNHbRMyEoQGmkXZ/FzSNGyvhwxdG3AHjA2rFdEvdo7SRlCSGcyFGBUDxMSx1Ak4Yn3NutASdAcx9rPahv/11u+l3XVcyLuYoDtoH+kkyABzwfvAiGvWVON9+755k+HoOtPZWm/5x3Io1hZCNQAuDjCou+FH1V89zkscAsxJIyAOTOrbV9fzyXDQ9hRhDCwtb6nuXl7t6vM3voRwTI/doOYVsHG/vybaemy4x9o1WliNp2ir/ADhv7b9SNKkqlRXm7LgvV+1utm3Zxoq4jUKvoMAk9fXPn186rzcm7yeZmmopWgsjMRWpKal3eBCq4Z5H2jiQanc+SqPzPIVPRoTrO0UQYjFU6EbzfZvZuWPZ3DrNfhJJV3jtAdUULfamYbTSdNI8I3552uVMRSwacKf1T3vh84d5yHGtjZKVT6Ybl88+4tN9xOZeDvcI+q4u9IibOMfSJBFEV+zpjZWwNs6j1rr0FJU1tvPf1nIrOLm9hZbje4rxGDhVp3Y1R29rFHnQAXcuxRETO2pirFmO4yD1JEpEans89odtxJ3ijSWKVF16ZG1BkyFJU5O4JGQftDGd8AVPtp2ul4VfTw26MUmYTkKuQruiq2PLLIXPq5PWgOz0AoBQCgFAKAUAoBQCgFAKAUAoBQGG9uBHG8h5IrMfgoJ/woDQ7KW5js7dW3fukLnzkYBnb5uWPzoCVAoCF7YdoFsbSS4YaioxGnV5G2RBjfc+XIZPSsN2zZlK+SOO8P4Y/iknbVNIxknc/WkOdh9xAcActzyrzuIxnOTcl1Lq92epwWHWHh/zfPLRdrPsN8ZCVtFDLyad/cyNvDjeUj0wo8+lRSp7OdZ5/tWv48+gyqzm3zWfGT0/Pl0m3Bw5QQ7sZXHJnxsfuKPCnPGQM+ZNRSqtq0clwXq9WTRpJPak7vi/RaI3MVHcnufI4g03cPIYm7sSeFNbFC2nw/q0bP2iT901apwpQhztV3V7WWt/Q59fFzcuborPi9PyfJOJJw9pWPdQQsq4kLM9zK3UOx3K+SoAo/GpniZ4iCpYeLjxtpbr+dpQVJU5upXlfhfW/UaPZPjLXnfy40IHEcadRgZLN946h6DTgdSauMw8cPsw32u383Is4au621LdokWuSQHgnCn+qj8L1fuyQofzr1Z50lu3/A0nSRZu8+jzpGrvGNTQSRMzpLpAJZDqKufqhV2ALMoFU9n3A7DhbvLFeDiVzIpSOO2Cs2jIJwqOwXLAZkdlUY5jfIF54R2cDB5rxEeeZzIy81jGlUWJDtkKqrk9WLHbOKAstAKA0b3jEETaHlUSEZEYOpyPNUXLNzHIdaA1G46xAMVpdSg/cSLHqRcvG35ZoD0/EbnGRahR/pJ1X8dIYUBoydpJF94Wa/G9A/nDQGSHtJq+rC393dRt/PTQG7FxWQ/9Enx56oCPymz+VAbC8QXqkqny7tz+agj86A2EnU8jv5HY/gdxQHqWQKCxOAAST6DegImFLqVQ5kWANusYjDFQeQkYthmxzCgAbjLY1EDXfi81t/8AmqjRf5zCCEX++jYs0S/fDOvMsUHMCfVgQCDkHkRQH2gIPt02OG3xGx+i3H+6egJmFcKB5ACgPdAcn7cX/wBK4h3ef0FgMnPJrl1zk9P0cZHwLGuXynXcYKlHWXl+TqcmUFKbqS0Xn+CqPJ9LBkkPd2S8gdjPg+83UR55Lzb8BXOS5i0Y51H/AOvV08XuOi5c/wDVLKmv/br6OC3kk02mPvJCtrbrsNQAYgchjBC5HJAC3L3TtUCjeWzH6pPu/PXkusknXUI3l9K4b/x1a9WhoQ8Rml3s7Xw9J7olQ3qqg62BHI5+VTSpU6f+aef7Y++hXVetU/xRsuL+XM7WvEm/6XDF6RwA/wC3vUfOYRf8Nvrl7GeYxMtai7vcxtwO6cYl4jOR/o1Ef5qa2WJoR+yiu3MysFN/dUfZkebXsxbxOG0mWU765W1nbHi32zywcZ5VmeNqzja9lwWRNTwVGnK9rvi8z12Z/R8QvIekgSdR+TH5s35UxX14anPhePt4EEVsYmpHjaXv4ll4Ypm4RxKxX+stXkeMDnpJF5Cf4sqP2K72Dqc5QjLo8sjiYmGxVkuk6dwq+WeGKZPdlRHX4OoYfkaskBsKgGcADPP1oD1QGC6uQg3yTuQBjOBzO5AAHmSBuKA5rx72kwljHD3l64/V2jFIgdjiS42ZvimFIJBBrSdSMPuZNRw9Ws7U4tkAe1XE2BWBbTh8ZOQIow7gnc6tXgYk53x1qvLGQ3K51KXIlaX3tLxft4kBf8UnkbRLxO9mk6x2xI/FYgQPnWHiJ22mkl0v+DMsBhKb2Z1G3wiv5NRuzZlOo2dxKftXE4U/PxlvyqvLlCmtai7E2brDUP00ZPrkl5M2Y+x7Y2s7Zf2p5G/klRPlSlxfcvclWGjuox7ZN+h6bsVkeKC1H7LTfzGKx/8Aqw3J+AeDUtace+X4PCdjXjOYQsbfajuJkPyJRq2jyrDen3L3I5cnRekV2Sfqmb9vLxa3H6K8ufgzx3AH/faSB8B8qnhylRert2e1yCfJfC/g/wDb5E1Z+07iUO08EFwBgfXt2J+Mg0N8Fq3Tr05/ayrPk+pHS3l528Gy2cM9q1jIQlyJbNzti4QhW+DrldPq2KmKtSlOm7TTXWW7haoyI0c3fR4/RkMrDHIYZR4ttskn5nehGbxFAVaVDw0l0BNgTl0G5tc/rIx/m/2k/V8x4chQLQjggEEEEZBG4IPUUBC9uh/9tvv+q3H+6egJmJsqD5gUBr8Xv1t4JZ392JHkb4IpY/yoDgi27yhLZzvJm5vWG2TIxfu8j7TZB391PWvO1K31yxHTaHv2ebO/TpfRGh0Xl7dvkjda6TStzIpaINotIFG8z8g4Hl9k/VXfmRiuoSu6UXnrOXBcPfi8txtVxCykv+1evtwWe82bbgpdvpN8VeRRlE/VQLzwoOxPm58h5ZqOeJSXNYfJb3+qXzgYp0M+cq5vwXzibJ40jf1SSz+saHSfg7aUb5E1H/TyX3tR63n3K78Cfn4v7U31L1dkZLTiCyMU0ujqASki4OD1HMMM7ZUnBrE6Tgtq6a4r5l2kkKqk7aPgz3eTrGpZuWwAHMknAVfMk4AHrWIRc3ZEkpqKuyPu+HyvEwEvczPpJdRq04OdC7jIAyM7ZJJ64qeFWEZp7N4rc9/T86jSVOcoNKVpPet3R86zSVNPFoTn37Z1PrpYtmpb3wUuiSfeVq6tiovjGxb+ysvd8W0/VubVgw83hcEH+CRx+FdHkepek48H5/Gc3lGNqilxRZ/ZsCvD44yc9y88P7sM8kS/6qrXXOcWegFAcc9pfEnurySxDMlvAIzOFJBmkddaoxG/dqpBwOpPXBFTF4h0klHVnU5LwMcTNuf2rxImCFUUKihVHIAYArk7Tbuz1sYRgtmKsjQ404zEsjNHAz4mdcghcHAJHuqzYBbpmpY7WzJwV5WyXzgjn8pTlGEVe0W/qa4eib1ZcOG20SRgQKix427vGD65HP41was6kpXqN36SGnGEY2hp0Gc1qSHkitjY07q+ij3kkjT9p1X+ZqaFOcvtTfYayqQj9zS7TRPH7c+65k/ukeT80UirMcFXf6e/LzMKvB/bn1JvyR8PEyThYZCPNtCj831f6tTx5OqvVpfOokUpvSD8Pe/gfRcyH9WmP7wn/wBOp48m8ZeH5JEqm9Lv/Bge2Uggoqg8wDsfipXSfmKt08PWp/bUv0NfkxzStZpendaxr2nC2gYyWc0lo53zEfAxxjxxNlGHpV2Dnb6rdhSrclUamccn0ad3tYuHB/aRJDhOIxAL/nMAJQc95Y92j2G7DIyelSnFxPJ9ahm1dcV8yOjWtykqLJGyyIwyrKQwYHqCNiKFEgLYfQJVi/6HM2mI/wCbysdofSJz7n2W8HJkAAnOJW3ewyR/bR1/iUj/ABoDV7L3fe2dtL/aQQv/ABIp/wAaAhvabJ/kRizjv5YYz6prDuPnGr1BianN0ZS6PHcTYeG3VjHpOW8PhE6kMdIutdxO/LRaLgKpPTUgVfnIelefqS5t5fotGK4z39zu+4686n0dM83/ANO7wsu8k+HhXLX8w0IEIgU8orccmx0dxgnrgqvpVWs2rYanm7/U+MvZfkUUs60+zoX5PJgaciScEKN0hPJfJpRyeTrg5C8huNR2UlSWzT13y49XBeL35ZFylR5z66nYvfi/I3g5HU1FZF1xTNW6cfSgxIVYIZDIx2A7xkIBPLlGxP7vnW8E+ZtvlJW7L+6Xec9yXOX4J37bexh7qSYNMBpYK/0ZX6EqQJZB0Zug5qpPVmFbbUKbUHxW015LoXi+pGVtTvP/AMfd/Ml1sjuE2d89pIk8vdzFvA/hYqvhyDo238XqM1YrVMNGspU43jbNZ595HRjiJUXGcrS3PL0Mlmhbisak6u4tSWbGMuzad8bAkHOPjWJtLBt6bU8l0I0qNvEpcI+Jaez695xqED9RbTSMeg7xkjAPrsTj0q9yLBqEpcX5fyUeUpXlFFu9nm9ikn9tJcTD9maeWRT80ZTXaOaWWgFAc/7b9gpJp2vLOREmZVWWKQeCbRsp1DdHC7Z3Gw5b5grUI1VmXMHjJ4aV479b6HNJeIzxu0c1q6uhwwV0OCP2ip9fmK5rw6Tttd6f5PV069acVJU7p74yi142fYexxhTs0UoztgqDn02Y5oqLWjRvzz0lTkuxejZqrb2+cpHNET/Za4/yUgVK1OWUrPrs/MrPCUG7qnJdV15OxmWIH9ZeH4zv/wC+sKlH9se5ewWChwn/AOX5Mg4ZC3vRyv8A3ju4/BnIreK2dLLqS9jdYGhvj3tv1ZtW1jEnuQIvqFUH+VSXb1ZLChSh9sUuxG8W232+dYRKzXkDNt3pX+7UZ/1gw/KpUiGSk/1W6l73ME3D4ecjOf25Xx/CGC/lW6vuIpUKes2+2T8r28DUbh9p0tQ//Zgf7wrW6UiB0cMtKd+z3sYTYWo3+jSxHzjyD/4LnP4VvZkXNYdZ8249X/y2ZrTVnFtd6yP1Vx4j8zgSL881k2hf/g1b9Evikje4B2hmsZf0adyXbL2zt+gnPLMLgYilI9BnbIPMZKGKwkaj02J8P0y6nx+W3nYuG8Qt+JWzYGpHBSWN9mRsbo4ByrDOcg+RBIwawcecJQezJWZ67P3LjXbTNqmhx4z+tibOiXb6xwVbl40bAAK0NR2WUrAYzsYpZowPJFlfu/8AwtB+dAVr2uoWghRThtchU+TGGSEH5GUVSx01Gmr6XXhn6FvBx2pu2tn45epTILQSKsYGBdOWb0s7YhFQY6SOVOPKZ689Opzd5b4rL/rlm32LxSLsv7tS270Xv6kjfnvZQn6uEgkfalwGUfBAQ37TKea1Wo/RDa3y8t/fp1J8S7Tjzk89F4v8a9x7IrYv3NS+uxGNsF8EgE4AA5vIfqRr1Y/AZJAqSENvq+ZLi3uXa8iCvXUFZa/M3wRD26ltBZXkDsXjixpa5k2/Tyg/1cK+HSrcgFzk6VqxJpXs0rKze6K/auMnva1z6Wc3aSV5Z70t8nxfBLcvwiZHCJJhqmbUwcAxEOkQUEatIGGl8OcM3hJ+qKqvERpu0FZW1ycr7uKXSln0iUp1PufZu/PaaHELSO2nVlWGFVLyN3SaCLdYmUiXGzkylNP7JxyNS0ak61NptvRZu/1N7uH03uZppU6l8kldu3C2/t0PvY9NEM/EJ/Abg94c/VgQEIP4d/XK1vjXtTjh6eezl1yeooyylWnvz7NxPdnbWVbOW4wUvOLOsUCnnFDpYI2M/Ui7yY454A516TDUFRpKC3ee85Fao6k3I6fY2qxRpFGMJGqoo8lUBQPwAqciM9AKAUBAdpuyUF6MuDHKBhZY8BgOeDkEOvPZgcZOMHetJwjP7kWMPi62Hd6UmvLu0OZ8c9m97GVZEivFQ5Uo3dOD56HOk/J/lUDw9r7LOvHltTcXXpptO6a3Pq/JWeKq8aOtzbXMC4IYvE4GPR1BB+INaKjOLujoPlbCVoOErq+WntcxWnHbcKAsygAADJOcDbfVvWHSk9UTwx2E2UozXbf1NpeOw/28f8a/8aKm+Bv/AFeH/fHvR6/puD+2U/8AaD/CtlCXA0eLofvXejNHeq3ugn10tj8SNNWI0JvUx/UQf259j/g+XvEFiXVI4RfXr6ADmfhUkacF0+Xfv7CKtXVNXm7Lx7iKjv7ibeCJY0P6ybOWHmqjf8dqmjQlPM5c8fN/4o26XqZk4bcH37tvgkaLj+dTrCreytLEV98/BHv+jZR7t1L81Rv5rW39KuJp/U1l+vyPE9vPjDrDcqPMd22fNT4gD+FavDS3Zm39bJ5VIp+Z5juj/VEnDbfR7vcN6Ryb5/FvlUEqdsnkW6WKjNbMXdftl6P+SU7O8cktJxJGWBAAeOU792D7khGRJGM+GYZMZPiypYVo4mtalGsraNaX1XW98enWO/K9uxyXC3EcV7b5Z49R04GpkOBLAw6NlQcZHjiTJxnOhxpwlCTjJWaNrhhXvpihykwinVs5DEp3R0+gWOM/v0NSt+1LIiRwMlElYfFe7cf7Nc7lLOMI8ZJd6aL2BdpSlwi33NMgYIVgMpAJEEcMCL5iOMOAvqxlC/ujyry1WTq7K/c3J9rt4WuW6CsnboXzvMVvDpUAnJ3LHzYksx+bEn51vKV3l8W46lOOxFIwX92IxzAOcDYt4iMhVVfFI+Nwi743OBgnenFyeXzt0S6X2XIq2IUMlr8730EUtu7MR3ZkcEMYiQ2GG4ku3Xws+MFYF2G2BjxLY2opXvZaX9IJ524yeb38Hz5Ts/qzfD1k/JfFZuH8KEba2dnlYHW521csDTyVV+qvTJ5kkmjUrOa2UrR3Lh28XvfpZGibb2m8z5xHioTKIBJIBkjOFQc9UrckXr9ojkDvjFOg5ZyyXi+pb/LiyRNvJfhdZTrWyN+7MzZtFYNPMfCLho+UaZ923Tfr5nJYlq60p/0sUkvr0jHXZT3vjJ/MsjSyqZL7d7/db0RabOxW+xPP+j4XAQRkH/KnBAUKoGWiDYAUDLtgAHpe5NwDo/3Kn3Pw/JWxWJ2/pjp5l/4PZPJKbyddDlSkMRwe5iJBOrG3euQpfBwNKqM6SzdcpE5QCgFAKAUBBcc7TxwSLAkclxcuNSwQgFgmca3LELGmdtTEZ6ZoCPbtRdoC1xwq4WPqYZYZyAfNFYMcddOfnQEDf9l7XiEZueHSRsckNGR4dQ3KsCNcL7jZgfhvmpY1Wtczp4flSpDKotpdOvf7nP5LdV1BocOhKuhRdSsOYI8+ux3BBGQRmwnFq6O7TnQq0+chFPsV/wCfiIe07QQR69c2SWYgd0VKr9jYb4qPnEk8/Ao08bQg3tS36bLVlw0Mx4xNLtbQt/eS+FR6gc2/52qJUXJ53fXoJ8ozllRhbpZmsuCAN3s7d/L5t7q/sryH/PKrkKKWubKThd7dR3ZJXNyqKzE4Cgk9dhU+mbIqs0lkyHlviXRZJO5L+6i7seniYghc+Qx8TRvNKTtfRfn51nMnUb0N5OGJ1MpPn30v/vqTmY9Pe/crOpLibC2LD3JXHo/jHzz4v9anNcH6/nxCxM1qfJlbBWaMOh5lRrX95SNS/IEDHMVq09JI3jiYvU1nt8KCpaSIbrg6nj+9E25YfdOcjI3HhNepQyvHT5odPD421ozeXHevnzgXT2d9oO4lEbsNEmMke6wwFWVegwNKsOg09AtU5wOhiaKr09qP3Jbv1R6Or5uOkiIQvqJComs6icBY38TA5OwDqp8grAdKiOKQvbWVJ7JpI2DBcjrzIxgg7jpz8xXO5TX9pPhJe3qXMDnNrjFogLmMtn70jMf3dh/JT+7XkU0pdSXz5xOjhuLNS5l0+FPE+cE76V8/dGWYfZXflnTnVUkE5ZvJeL9l0vLr0JK2JSVl8+dHgYrXg7E6nYqSCCwwH0ncqhU4gT0TLHYl81LKskrLu3dt/ufXktErFDnW39Pfv7OBul47aIDKoqjmxVBnmWY7DJOSSBzJqK8q07rN9F386DaNGSV3l1kLNx1p/DbLJccx+hykfwe4bA/7vB586txw3N51Go9eb7Ir1Mpw3Xl1ZLv9jWfgJYql23eZ8SWFmpwxz7z8mcZIyzaUB3JqxRqSnK2Gi76OctV1bl4uxipLL+48v2r5mW+07JmTR9MUd2ukx2EONOBy+kMCFYDHubR7Y8e1djB8nwoPbl9U+L9PfUp1cQ5/SskXC24Vl0lm0syf1aL/AFcORjKDbU+PD3hGcZChQzA9ArkpQCgFAKAUB8dsAk9N6Aqfs9gJtReMAbi+PfyMfJv6tM89McelQPjyyaAibn2m2Yu/oou2EmrRrMIMAkzp0kjD89tWrSOecUBn4vaOhbidnHouYiVvLddxcInvLsBmUL4o5MBiGAI3wAIf2j20UsMHFrcgxuI1lI21QucI5HRkdgD1wzA+6Kkpy2WX+TsS6NWz0eT9zmfElEF1HNySX9HJ6N9Vvj6+SmrH2zT45HSxsOarxq7pZPr3fOgmJdY93DejbfmP+FWUR1Ntfaav0vTsysvy1D4+HOPnit9riUHK2TQYpMjKrgggjKkHB8/iDWcpqyZDKzRpuF1K1wgDp7smDp+Ofq+eG5HlnnWLxbTqLNb93zrKU4SjoTFvIGGVIYeYOf5VOmnoVpI2krJEzZQ0IZI8vZqSWHhY8yOR/aHX48/WsOO9GI1ZQNN7ZoznHhzqOOSsc+IeQOTnl1O2TmrXo3zR3+S+U0pKnLs6zZuuJXFxMYfpMqQ93GJtDtkrI3dJGM7KvhyxAyd99zVSnRUpfVoRct1Vh6n9rWWa4LibNg72kOiNma1lYCWKRi3dSFwrSI5BYBZAQ43BBY8xvV5UwqnhpbHXbqd/QpcmcoShXSq58H2epYeIXOgH9HOcnZUhdzjA2YggZznO4HTfmfD08JKTvl2ySO08SrWTIGXjE+PBZXy9BpihTYch4zJt6VfjgeM497flskPOw1Iy74rdH3uGXzj/AK06Z+IgRRU8MBBZqpFf9if+psz/AFS09beRpJx9o21ngLBh9dw7N/E8JP51K+T5yWz/AFGXBadyYWJhe+z4khb+1mAHTc2dxGRzCSLnH7yKR8iK3o8i0Y5zk5eC9/EzLFyemRaeBe1HhmNMGi3ZzutwGiJPLU8qLKrHA5sR03rrwpwpq0VYruTepbYO1sSpreGVIjuJo1E8Tfe127OQPvOFrcwTfDeJw3Cd5BLHMn2o2DD4bHY+lAbdAKAUAoBQAigKh2TuxZt/Rk50Mhb6IzHae3zlVQ9ZIwdDLzwqtuDmgOdXnsQ0XLSyXcSWIYuxbIdY86ihJ8I8O3eFvXHSgOs9lhqFxcYIW5m71AwwdCxRQKxB3GsRBwDvhxnBoCv2HDUSa+4Q+0FxG89vtsqSkpNGvQaJSHAHIS+lAckNoZrd7eXaRC0UnXTLEdOfxAPwNW19cD09O2Lwlnra3avlzzwG+LoYpNpovC48+gYeYPn/AMRUtKd1Z6opU5SknCWUlkyQMW+BVlSyIZ0s7Ij7uSFjjR3zD7KasEdNXIH55rS8Z7r9nqVK0qcXa5hEbD3YrlPhKh/APKQPwpsy3J969ys60OJ4Nnk5ZXJ+/bxuR841/wAa12N7T7l6GjqQ4mWOB/q7f/zOP/UFZUZbv9L9yNzpm9DBP9/5AL/OapEp/P5IZTpfF+DbZZEGZJtA6bjJPkBpOT6A1s7rVka2ajtCF+w1f6TLv3MRklc9MgEDfdsYEYx5nPoK0dXPZWb+dxNKhSpLarW6kbV7ZC2dJpSSGQwzd2CcK5yu2CdOpWXVgf1gxgiqs7KV12leti54x57vt7PXO/YWJ4lkimUMJFkRwwHSQKUYY+qTgZG2GBzua0cymotNbreRYrM5Uc/D90dCRtjI6HrnffHIeLqwdObjI7kZKauj2bgDOzn4Ixx+ArKa4mXCRqy8XjU4Kzj1+jT4+ZEeB+NTxSe9d69zRxZjTj1sW0d/GHPJWYK38LYP5VOqcrXsRuLNi+s45k0SosiHowDD4jP863g2tCO7WhxP2i9k1spUaLPcy50gnJRhjK56jBBBO/PyyelRqbaz1LFOe1qQHBOOXFpJ3ltM8LbZ0HZsdGX3WHoQamJDo3Z/t5aXMgN6hsro4Av7Q92Sdv69RswOADqDD0UVgydTsO0k9qY4+IMksMmkQ38QAjctyE6gkRMdiGB0HPTFAXSgFAKAUAoDW4jw+KdDHPGkqHmsihhkcjgjn60BGw9kbJWVhbREqQV1DXpI5FdedJHpQE3QFa7bWL6YryBS89m5kVRzkiI0yxD1ZNx95EoDm3b21WOZOKQHXZXqoZHHKOXACuw+qrjAO2zKc4JAMtKey7M6XJ2LVGezL7X4P5qVfi3DC7LNCwWZRsejr9lvT1/5E8ou+1HU6uKwvONVKbtJeKNf+lhKjwv+gnII0ucAn7reR5Z5+Wa3VRSVnkznTqOScJfTLpPMVxokAZhCgXT3TgL4s81bkwx5HFWY1FtLOytp0nEqU5QyksyVS4X7S/iKn2lxIGjJHeIeTBv2fF+S5rXnI8TCpTloj1PxFIxlyEB5ajgn4D3ifTFayrRjqbrBzf3ZGpecbYLq2hT7cg3Poic8/HHwNRSru19F83FmGAhFbU/H2I7hNjPetqUvDDyMz7ySDqE6KP2cKPXcVAtqpnouO9/O4gxOOp0FswWfzX2L3wzh8NtHojUIn5seW55sTyx8hUiX02WSODOpOrK8s2bpjDqdQypDAqcYIbY6hyI57HNHZUZNaefzcaJtTXE9WcbIgWNSMDSTJISqFSVYAEliVIPPGce8K5cp2yOjs3eZsWd2okTxaklzhuQMqqW8PmGjDHOcfohzJrl4yi6n1xWa16i7h7pOJKNGrAE77bMCQf3WByPka5qRPtNGrLeSQ7yAyxfbUeJB5yKvvL95RkZGVwC1ZdBS+3Xh7fn8GVO+pnkKSoD4ZI2AI5MrA9RzBBFQq8XwZhkJLwFU8Vq7WreUe8Z9GiPgI9V0t61bp4qaynn595HJ8TWE0dxIltfwR98MtHkao5dvE0Wr6wHNG8QHmN66FOaktqD90RNOOcWanD4LZzci44dBbRQNhZJI0CuuWGoEoAOQOQT74387GeVmYk5K1pXKr2w7HW7QNeWDKUTJdEbUuBuzIcnSV5leWOWMbyxk9Gb06slLZmavs57efRM2l2O+sJcq6MNXd6ubKPs9So9SN+chbO7dj5mgkewd+8WNVltZCcmS1Y6QpOfE0TeEnqrRnrQFroBQCgFAKAUAoBQFQ4jwh7UytDF9Js59RuLTAJUt70kAbZg25aI8zuu5wQKLN2I1K03B50uIQSGtZWIeNhuY1ZvEjcholAI6mpIVHEvYbH1KK2dVw9ir8ZiCgpfWssGDjMsZ05P2JFyvzBqbnIS1Og8Zhq6tUXf7r8EVHDEoxBfd2Ois6Oo+CuayrL7ZETo0X/jqW6LpnoMRzvLb493Hn/ara7X6l3IjdG2tRdy9yTs+DTzgYkupweRgiYIf3o0IA/eptLfP52GmzSX3Tv1fg+cfsl4YoaWIRzPuiMytIw+0xBZlTO2WxnGwODjHO04/bqautRh9iz+bzU4H2de4YXF7kjmkXIY+8Oi/d5nr67wpOX11OxHnOUOU2nsxefkXSW5CaUVdTtsiLtkDr5Kg2y3IbDckAzyairy7jkU6cp/VJ5cTJ3JDKHbVI2ScbBIxsQg6ZJC6veOSdgABBC9af1aLcT3Sjlp5v52G1d3axqpO5ZkjRRzZ3OlVX1JP4A+VSYuoklE0w9F1J2Rs9sY1t7rQ6axOqyR/opJh3iBY5AI0HTET5JG8p3ri1r/cd6pTzujDcCTuWcBu+XEsYcqGZoiHC4TwohxpIGSVfxb5qrGsozTNIfTK5vcT7JK8aXnCp2tTKokWPdoJNY1+KI50E55oM88KTVypRhU+5Fpq5CcJ7YkTC0v4xa3O2k5zHKDyaNtwASDjcg4xnO1UKuEcM45oilCxJ3Vi8LGW2GQSTJb5wHJ5tFnaOTrj3W3zgnVVeUI1FaWu5+/R5GqluZlseIxzrqjbODhgRhkbqrqd1YeRqpOnKDtJGJEV2uQfRZXzpaJTLG3VZIwWUj1zt6gkdanw0mqitvyNI/cee23BZL2zEcZCSakk0sSASAcof4s/FRXWpuzI6c1CV2Urg8w4Va3KXJbv5xhINL42UrnWV7tve8RVjso5nap/ueRLNc7JOOi3nOxUhaP0H7J+INPacOfm9vPcWjMefcmB5go+BW3HwSsGTrVAKAUAoBQCgFAKAUBFcS7OwTOJSpSYbCaJmjkwPqlkILr9xsr6UBhXht2gxHeB/W5gVzjy/QtCPmQfnQHluDM39ZHZufM25/xc/wA6A27Phnd+6sC/sQ6f/PQFV7cdvks4ndfGFYxr/pZxzjTH1I/1j8gfACW1BQOH9mw9/eyXVy3esMOxPVzsoxyCqAcAbDSByq3hKalO73FPGVdin1+Rebq7KAYXW7nTGmfeY+vRQMknoAavTkoraZ57D03Vk5z0JThfD+6BZjrlfGt8c8clUfVQb4X4k5JJNOV27vUmnU2tNNy+bzDYvrllk6au7XH2Y8g/A94ZB+6KsULQg5v58ZtUVko9vf8Aix97H/5XxSSU7w2A0Rjo1w4ILeuAGUeRKHrXNqScpXZ2MDR2Ke1vfkXL2p8OL2ffoXD2rCY92xRmiG0qBhuMx5PxRahnHai0XGroq3C7pI0D900YYBvG/fzSDmMBGdnG+R4jjPLy4VWTbtf0S77EWyWH2VXRa2mtJE0G3ldRGxDFYZf00YOCRsrFcDYaK7dCanTUk79JMjF237Kx3SmCVSxOpomHvHbLaCf1ygZ0naVRvuutJQUXs1x6W0nHD75gwYKba4ztIjbLueYPIE7ggqfSnXofqiQ1Ib0WviHBYZm1kFZRt3kTFHHXBZTuPutkelV08rPQg2mjSPZ1MqZpp51DAhZXXQGG4LBEXVuB72RnG1SQjFO8Ukaub3Eu0nixnGDg6gfFlScIcjflvvyI9RKiJlD7SdsYHuWsJrfvIiyxu5bcMcDUgx0J55B/xnjHK5LCjJR208zmHHOH/R7iWDOe7dlB8x0J9cYqRFyEtqKZ+gvYRwkrwyORvr3Esy/wfR//ACk0NzptAKAUAoBQCgFAKAUAoBQCgKx2t4s2tLKF+7llVnllyB9HtV2eb0YnwJ94k8lNAfmntrx8Xdx+iGi2hHdW0fRYl2B3+s3vEnfJxk4rJglfZykitIe7PdOB4+Q1LnAGfe5nlV/BKSvlk95z8eoyja+fuXfs/H3ksk55ITDF8FI7xh8XGn4R+tbye1JvhkvU5da1OEaS636e/aS3EbtYo3kY4CKzdN9IL4GeeQDUU8kR04uUlFEZBIbazLtu0UJZvV9Oo/i2fxqat9FFRJ2ucq2W9+BJ+xq00WUROdc8glJOcktK/PP3bVT++fOuWeiOtMoIIIyDzB8qA43Z2P0O7lsJZbkon6S1RdRVrYnYZjUyZjbKHU2DgbYrhcqU3TfORirPV779rt4BIm+A3Qh4vGB4Uu4GjK45S257xc42H6NpNvQVvyNWcoSg9zv3/wAGWi+8YsjLEVU6XGGjffwyKdSscEEjOMrnxAkHYmu0YObduuzK39sjIgjM+XiB/UXhGXhYjYJNpZW3AEqA+IyUBS+wfHDPJHFNI6XUGoBC+hZ1ICHvhpJeWNRsDudA8iRVqw2dNPIr1I2XQTnE+1EtvFM95E0CCZUhaLS7SLkschzp91ee3vbYIzWIwTtYiUFJpRPnbDizW6G6MiMjRgW8LRgsLhs4lBO4whOR5HHXfeCvka047T2e/qKfY9oWvJhJFwyKa7UA96GbSCOTspwu2Bgs2dhg1vOcKSvJ2RNzLSttZELY9mrq84j9EcFbiRyZScEID42c6TjAU5GDvkAc63hOM4qUdCeKVrI/V/C7BLeGOCIYjiRUUfdUYGfM+tbGxtUAoBQCgFAKAUAoBQCgFAY7iZUVnchVUFmJ6ADJJ+VAcN7c8bePhb3LZW44w+QCd0skHgQY2xoKZ8zO1AUPsX2dEx72RdSA4VMZ1EcyR1UeXU58t7uFoKX1z0KeJr7GSLpwiaY6xND3OlsIPNfP/wCav0pyle6sUaihk4u5JdjyPocPng6v29Ta8+urVVWH2Io4r/PL5lu8DDxu574x26EMsmiR8A5WEHUdWftkKoGOWvypFbckvlvyS0I7F5vdddv417jV7dyleHzHlqMa/IuufyzTGSysS4NXrrt8i8djmEdjaP0T+jh/30Uaf7cx/Ouad46JQFS9o3ZM31uDEVW6gJeBmAIyRgxtqBGlh58iFPTB1nBTjsvQHPE4kmmylDMk1ve26zRyYDxliYnQqAAq4ZsEDG3yHDwdOpQxrjJZNOz3PTxNnoddg4jIyiUxBYiAQdfjCH6zIUAG25GokDpnau8amhZcNWa3ubckqpnuNLDGUdpTMJFz9ZZTqB6FRQHEO3vZ0fTobp2+jLcyFJ3Tlb3yZVj0IRn0yhiQWUswxtUdWUowbirvhxFrk3xVuL2ts7TR2l0sYyX8ROld9bKdIbHPYA7VQpYuhUkoq6uRSw6vcr8fY2+4nELuedVZ1zEjA40nce7tGp+BJ5mtqmPp0p7CV7am0YqCsi5djLNLTh66l0FRI0x2zrVmDZI56dOPgtc/EzdWs7dFjSWbJ72OcFPdScSmH6e9JYfcgB8Cj0OAfUBPKu9TgoRUVuJUrI6NW5kUAoBQCgFAKAUAoBQCgFAVf2mu39G3CIcNL3cOfSeVIT+TmgOLe326zxCOBdo7eCNVXoCxZjj93QP3aA1uEGR+Ed3bkCQkrgNh2bW8jIP+yww338Qx52U26aSOTV2Virz08NLX7/QdguHzxpKZVdEDKqo+QQ2CxIU+7tpz55FT4LaTaZtiqlOUko5sn24d4i0cjRZbWQFRl7zBHeKJEOhyCckc81Zlh7u6dirfir9+nDJ5okeEcOEe4DMWOXdzlnPLLHr8OQ6VhqEIuKefiRVal8vDgVn2iGVbabvFRVe4j7sqzEsoRt2B2U+Ecsf4nn1L2zLWB2XUWy9E7950/sLGLiyFvkrrsLIhxzViksOpc/WVoQfwqudkstlxJ540UnupQ/dXAXmjqpYhSRsG8JViN0cEYJFAYuE36GVO4laWCTvkw5ZiksLaW0l/HpzrBySMhNOATkDY4h2Us551uJbeN5k91yN9uROPeI6E5x0xQEWlrcQyDVFcXJWIQqyTRrE6BgQ88buuiXozIrZAOOegAT3ArEwwhHIZyXeQjODJI7SNpzvp1MQAeQAFAVrt3wCGRJTMMW1wFW4I/VOuBFdDy07I5+xpJIVDkCk8NvJYu84NxI6ZGjeOCY+7PEylBg9WAOB1OMHxDfi4zCOlPnqayvdrh+DNyd7NXOq2jVhpkhAhlX7MkYCn5HZh5qwNUa0bVG1o811MjZD9rpStveRfbgkkT1AASQD4eFj/AHtT4dXnCXBpe3zoNN6Oj3PF7ex4ctwT/k8MMegJjddKqip0ycqB03r0JMcbPt5u+91fRoO5z/V5fXp8u8zjProx6UB2zstx+K+to7mHOlwdjzVgcFW9QQfjz60BLUAoBQCgFAKAUAoBQCgK97QLdn4fPoBLRhJgBzYwOk+kep0Y+dAcH9utvjiffDdLiGKRGHIgApt/CD8xQFEsuIywkmGR4yRvoYjPxxzrZSa0I504T+5XOn3fHray0WsjSsQiayoUhXOWMjE+IsxbJ57YwM87iqqk0jjU6NWterG2+3Vw7CcvpEhhaQrJJpxtGuWIYgAqM8t/yNWJV2syCEpTmkml16EZ2nvU1RWemU/SR3ZkjIBXDddsnBzqXIwrN51Wqyu7cSTDwlZ1br6c7P53EL2wtzILTh0eouupjrILBUVlVm0kjxDUfQY+FaTi3aCLGGmobdeWnR0+x0H2M3Ra2sfLuryJvPUk8ckY+ARpfyqqdg6BxPg3eP30T91Np0ltIZZFGSEmQka1BJIwVYZOGAZgQHDeFusnfTyLLKFKLoj7tEQkMwRSzsCxVNRLnOhcY6gStAKAUB5dAQQQCCMEHcEHoaApPaDs1BJGLK9UvbMcW0/14HbYRM3TfARzs2yN4tJkA5j2h4RxXg05uS5vLfCo0hBOUXOBMN2Rhk4ckjcDJ92q1XCUpw2bW9DDVzZbtxZXaKGkNtKpynerqUNggglfCyMpZSCRkHocEc7+jrUnkrro+akTi0Vjjfai4Fg/DnEctuJFMEscved2itqEbMM61AwFDBWHqMAdalPaSvr0qxIncoxqUyfqX2N8BktOGRrMCskrNKUbmofACkdDpCkjoSRWDJeKAUAoBQCgFAKAUAoBQCgOadvOwH0q1FsmA9uWazY7DuzztmPQDYKfJU3OGoD86X1m8UjRSo0ciHDKwwQfUVkwWP8Ape1uTG9zBPJcAKpEJGmbSMDWPeB/Z/8AgTbUZfcs/Mo8zWpXVOSUdc93zpPPGr3iHfG7aKa3wAqkIyqkYOykkbjJz4uZJ26ViTnfatYzRhh9jmk1L1ZK8HveL3EJeFl0Et4tMSFzk507bnP1tt+vOt4urJXRBVhg6c7T17ciw9gLZVjkeQH6UHYXBk3cb5UZP1Suk7bH5VNQaSz13lLHtyklH7LfTbQsHsXjK2Nift3Vz/D3En+KVQPRHX6AUAoBQCgFAeJoldSrAMrAhlIyCDsQQdiCOlAaEdu8XhXMsX2GOXUcsAsfGvLZjkb7tsoApnHPZLwy7JeNWtXO5EPgHzjdSFHwC0BWf/p/TXn6c2jy7gZx+13mPyoC4dlPZRYWTiXS1xKpBV5iCFI6ooAUEHcEgkHkaAvdAKAUAoBQCgFAKAUAoBQCgFAV7tX2Ks+ID/KYgXAwsinS68+TDmNz4WyPSgOY3fsfurKYXPDpUuNOcRTAKxBGCoYeFifPwf8AHaMnF3RFWoxqwcJGThnGhK7W9xE1vcAHVBKPeHUpkYdTv8vMb1ZVZSOHXwc6LvquJt8Gt1ijMK7CJio/ZPjX44VgM+YNYUrKxFVvOW09/wDBBdqr9bZ5pMhTJaso9ZFfSm3U+NvkvpWsp53LOHpOoox4S8N/kdC7C8L+jW/C7Zhh1hmnYHmGbTqB9QZ8VXO6XugFAKAUAoBQCgFAfCKA+0AoBQCgFAKAUAoBQCgFAKAUAoBQCgBoCC7W9mIb+HS40yL4oZl96J+YZTzxkDI5HHwoYaTVmct7O3jyPqkGHMQWRRyEkMssbEfEn8AKztHFr0lD6eD80iupaDivHIYF8UMOO8PMFIyXf5MxCZ9RWLnRwlPYp578zv8AbjVcyPzEaJGPMO36R/kVMH4GhaJKgFAKAUAoBQCgFAKAUAoBQCgFAKAUAoBQCgFAKAUAoBQCgPzX7cO0809/La62W3g0qIwcBm0q5dx9Y5OBnkBtjJyBAdge3E/DZgylngOe8h1eFgeq52VgcHI8scjWTBjTtLLHDIquTPcMSzD9WjMz6U8ndmYnyBHXlixBKkpz2novFnbPY72LPDrZridcXM4GVxukf1Y9/rMdyPPSOlCwdDsYNCYO7ElmP3mOo4z0ycD0AoDYoBQCgFAKAUAoBQCgFAKAUAoBQCgFAKAUAoBQCgFAKAUAoDlHtU9lf0yVry2kSOUqO9STOl9IwGBUEq2kAYxg4HLfIHKuD+zm6uJe5SSANnmzPj8o6GDtPYP2T21gwmkb6TcDdWZcIh84138X3iSdttNDJ0IryPlQH2gFAKAUAoBQCgFAKAUAoBQCg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UTExQWFBUWGRcaGBgXGBwcIBoYGhoYFyAaGCAaHCghGhwlHB0YJDEhJSkuLi4vGCA1ODYsNyotLysBCgoKDg0OGxAQGzAmICYsLCwsLS8sLDYsLCwvLCwsLjcyLCwsLC8sLCwsLCwsLCwsLywsLDQsLCwsLCwsLCwsLP/AABEIANYA7AMBEQACEQEDEQH/xAAcAAEAAgMBAQEAAAAAAAAAAAAABQYDBAcCAQj/xABOEAACAQMCAwUEBgYFCAkFAAABAgMABBESIQUxQQYTIlFhBzJxgRRCUmKRoSNDcoKSsRUzU3PBJFRjorKz0fBEdIOTo8LD0uEYJTQ1hP/EABoBAQACAwEAAAAAAAAAAAAAAAADBAECBQb/xAA8EQACAQIDAwsDAwMCBwEAAAAAAQIDEQQhMRJBUQUTYXGBkaGxwdHwIjLhQlLxFCMzstJDYnKCkqLiFf/aAAwDAQACEQMRAD8A7jQCgFAKAUAoBQCgFAKAUAoBQCgFAKAUAoBQCgFAKAUAoCFPHu8yLSP6RjOZS2iEEf6TB19R+jV8EEHFAU3jvtAt4mMbXMl5NuDBYLpQb7apMlgRyJWT10jprKSirydjenTnUezBXfQVqftbfS7pa2luvnMWuZfmzHB+dVJ4+mtMzq0uRa885Wj5+HufLbtLxOI6hLay/ce2VB8MxkEVGuUY3ziTy5Bnb6Zq/V/J1PsT2lW/tu+CGJ1Zo5Yyc6JFxkA/WGCCD5GuhGSkro4U4ShJxks0T9ZNRQCgFAKAUAoBQCgFAKAUAoBQCgFAKAUAoBQCgFAKA0eK8USADVqd3yI4kGXkbyQZHzYkKo3YgZNAUDtf2thhOi9P0iY50cOtzqXlt9KbHjONyrDSAdkfSHrEpKKuzaMZTezFXZQ+03aK5u/DfTi3hPu2VtnJXoJNOWfbmOXlpqlLFTqZUY36Xp8+WOrS5OhBp4iWf7Vm33fOk07O+7tdMFm6p6lEJ9SC2SfjvUEsHVnnOWZ3KO3TjajQaXXFPubv35krZXqyJrGVALBg2xUqcEH4YqjOm4S2WWaVeNSG3pre+62pjueJRpF3udSn3dO5cnkq+ZJrMaUpT2d/kJ4qnCnzl7rdbe+C6Tqnsq4Q0FgrSDEty7XDgHIBkxpA+EYT55rvUUlBW0PF4tydaTlrfPofDs0LhUhXFAKAUAoBQCgFAKAUAoBQCgFAKAUAoBQCgFAKAUBE8X4x3ZMcYVpdOttRwkMe/wClnb6q7HA5sQcbKzKBxzj/AG0eQyiylKIRpuOJSDDPucRWo/VxjJ0hd8nPvEs8Fauqf0pXk9F80Raw+FdVOTezFat/M2VyxtSARAGgRvemfeaX1GfcB9d+uBVbmnN7VZ36Ny9z0eEwMrWprYjxf3y/2r5Y3rSxSPOhdzzY7s37THc1ZT3HXoYalQX0Lre99b1PPELvuwMDW7HCIObN/gBzJ6CtnJRV3oYxWJVCN7Xk8ori/bi9xntVFtCqOTJIxY4XcyOx1NpHlk8zsBzriTk69RyWS8kUadsPTUZZyd+tt5v5olqLDhLtJHkKZnIigjUeCLVt4RtnC5Zm8lOMCpYf3Zc3DTe976/RFerbDQdepbaWUYrSPQuni+7I/QlrAI0WNfdRQo+CjA/Ku2eTbbd2ZaGBQCgFAKAUAoBQCgFAKAUAoBQCgFAKAUAoBQCgIzil/pDhWVAgLSyvjTCoGok52L43xyA3bbAYDhPaztOb89zAJFsdZIXJEl9IMAySsd1iBA3PLAGMhVSvVqtPZhrvfD88F6F7CYR1Wm1fguPslvfYszBbcP8AdaTBZRhFUYSMeUa+f3jufSoIpR07XvZ6zD4KMLSnm1p+2PUvV59RvYre50DSe6LMY4F71xsTnwIfvsOv3Rk/CtJ14wV3/PUvXQoVcdd7FBbUuP6V1v0WZlsrAozMp72dtmlYeFB9lQOg+yDk9SNqoVq7q/dlHhvfzj3JlaEJKTnfam9ZPRdCXou1o3VgSINI7ZOMvI3PA6eSqPsjb51BtSnaKXUvnmTqMKSc5PPe38yXQvMu/sv4AzH+kJ10l1K2yEbpE2MyN5PJtjyUD7RruYXDqjHpep5XH414mpl9q09zo1WSgKAUAoBQCgFAKAUAoBQCgFAKAUAoBQCgFAKAUBjlBIwDjPXyHp6/l/IgcK9oPakX7/RLY5so3IOliPpUqnUctz7lSdTPvkkHclKr1quz9MdfL88F6Iu4PCSryWX59kt77Fm0aFnZiMebHAJxjYbBVH1UHIKOXqcmqd+Hz8nssNh40Y5a7380S3L1zPcs4DaAGd/7NBlv3skBB6sR861dVJX3cd357LmKuMhB7MfqlwXruXae04W8n9e2lf7KMnf0kfZm+ChR8aqVMV+3Ppfove7KkoVa/wDldl+1er1fZbtJFLZVUIoCqOSqMD8qqubbu9SaMIpbKVlwPNxMkaFmIRFG5OwA/wCelZjGU3ZZtmZTjTjtSdkiR7FdlW4hIlzdIUtFw8MDDefB2lmHSLPuofexn3fe7uEwipK7+7yPL4/lCWIezHKPn1l1k7QXN1K8XDki7uJikl1PqKaxsUhRCDKR1bUFBHWrpzRNdcUthrkSC+iG7LArRTAdSiu7JLgZ8OVJ6ZzQFi4TxOK5hSeFg8bjKkfgQQdwQQQQdwQRQG3QCgFAKAUAoBQCgFAKAUAoBQCgFAKAglle6kk0yNHbRMyEoQGmkXZ/FzSNGyvhwxdG3AHjA2rFdEvdo7SRlCSGcyFGBUDxMSx1Ak4Yn3NutASdAcx9rPahv/11u+l3XVcyLuYoDtoH+kkyABzwfvAiGvWVON9+755k+HoOtPZWm/5x3Io1hZCNQAuDjCou+FH1V89zkscAsxJIyAOTOrbV9fzyXDQ9hRhDCwtb6nuXl7t6vM3voRwTI/doOYVsHG/vybaemy4x9o1WliNp2ir/ADhv7b9SNKkqlRXm7LgvV+1utm3Zxoq4jUKvoMAk9fXPn186rzcm7yeZmmopWgsjMRWpKal3eBCq4Z5H2jiQanc+SqPzPIVPRoTrO0UQYjFU6EbzfZvZuWPZ3DrNfhJJV3jtAdUULfamYbTSdNI8I3552uVMRSwacKf1T3vh84d5yHGtjZKVT6Ybl88+4tN9xOZeDvcI+q4u9IibOMfSJBFEV+zpjZWwNs6j1rr0FJU1tvPf1nIrOLm9hZbje4rxGDhVp3Y1R29rFHnQAXcuxRETO2pirFmO4yD1JEpEans89odtxJ3ijSWKVF16ZG1BkyFJU5O4JGQftDGd8AVPtp2ul4VfTw26MUmYTkKuQruiq2PLLIXPq5PWgOz0AoBQCgFAKAUAoBQCgFAKAUAoBQGG9uBHG8h5IrMfgoJ/woDQ7KW5js7dW3fukLnzkYBnb5uWPzoCVAoCF7YdoFsbSS4YaioxGnV5G2RBjfc+XIZPSsN2zZlK+SOO8P4Y/iknbVNIxknc/WkOdh9xAcActzyrzuIxnOTcl1Lq92epwWHWHh/zfPLRdrPsN8ZCVtFDLyad/cyNvDjeUj0wo8+lRSp7OdZ5/tWv48+gyqzm3zWfGT0/Pl0m3Bw5QQ7sZXHJnxsfuKPCnPGQM+ZNRSqtq0clwXq9WTRpJPak7vi/RaI3MVHcnufI4g03cPIYm7sSeFNbFC2nw/q0bP2iT901apwpQhztV3V7WWt/Q59fFzcuborPi9PyfJOJJw9pWPdQQsq4kLM9zK3UOx3K+SoAo/GpniZ4iCpYeLjxtpbr+dpQVJU5upXlfhfW/UaPZPjLXnfy40IHEcadRgZLN946h6DTgdSauMw8cPsw32u383Is4au621LdokWuSQHgnCn+qj8L1fuyQofzr1Z50lu3/A0nSRZu8+jzpGrvGNTQSRMzpLpAJZDqKufqhV2ALMoFU9n3A7DhbvLFeDiVzIpSOO2Cs2jIJwqOwXLAZkdlUY5jfIF54R2cDB5rxEeeZzIy81jGlUWJDtkKqrk9WLHbOKAstAKA0b3jEETaHlUSEZEYOpyPNUXLNzHIdaA1G46xAMVpdSg/cSLHqRcvG35ZoD0/EbnGRahR/pJ1X8dIYUBoydpJF94Wa/G9A/nDQGSHtJq+rC393dRt/PTQG7FxWQ/9Enx56oCPymz+VAbC8QXqkqny7tz+agj86A2EnU8jv5HY/gdxQHqWQKCxOAAST6DegImFLqVQ5kWANusYjDFQeQkYthmxzCgAbjLY1EDXfi81t/8AmqjRf5zCCEX++jYs0S/fDOvMsUHMCfVgQCDkHkRQH2gIPt02OG3xGx+i3H+6egJmFcKB5ACgPdAcn7cX/wBK4h3ef0FgMnPJrl1zk9P0cZHwLGuXynXcYKlHWXl+TqcmUFKbqS0Xn+CqPJ9LBkkPd2S8gdjPg+83UR55Lzb8BXOS5i0Y51H/AOvV08XuOi5c/wDVLKmv/br6OC3kk02mPvJCtrbrsNQAYgchjBC5HJAC3L3TtUCjeWzH6pPu/PXkusknXUI3l9K4b/x1a9WhoQ8Rml3s7Xw9J7olQ3qqg62BHI5+VTSpU6f+aef7Y++hXVetU/xRsuL+XM7WvEm/6XDF6RwA/wC3vUfOYRf8Nvrl7GeYxMtai7vcxtwO6cYl4jOR/o1Ef5qa2WJoR+yiu3MysFN/dUfZkebXsxbxOG0mWU765W1nbHi32zywcZ5VmeNqzja9lwWRNTwVGnK9rvi8z12Z/R8QvIekgSdR+TH5s35UxX14anPhePt4EEVsYmpHjaXv4ll4Ypm4RxKxX+stXkeMDnpJF5Cf4sqP2K72Dqc5QjLo8sjiYmGxVkuk6dwq+WeGKZPdlRHX4OoYfkaskBsKgGcADPP1oD1QGC6uQg3yTuQBjOBzO5AAHmSBuKA5rx72kwljHD3l64/V2jFIgdjiS42ZvimFIJBBrSdSMPuZNRw9Ws7U4tkAe1XE2BWBbTh8ZOQIow7gnc6tXgYk53x1qvLGQ3K51KXIlaX3tLxft4kBf8UnkbRLxO9mk6x2xI/FYgQPnWHiJ22mkl0v+DMsBhKb2Z1G3wiv5NRuzZlOo2dxKftXE4U/PxlvyqvLlCmtai7E2brDUP00ZPrkl5M2Y+x7Y2s7Zf2p5G/klRPlSlxfcvclWGjuox7ZN+h6bsVkeKC1H7LTfzGKx/8Aqw3J+AeDUtace+X4PCdjXjOYQsbfajuJkPyJRq2jyrDen3L3I5cnRekV2Sfqmb9vLxa3H6K8ufgzx3AH/faSB8B8qnhylRert2e1yCfJfC/g/wDb5E1Z+07iUO08EFwBgfXt2J+Mg0N8Fq3Tr05/ayrPk+pHS3l528Gy2cM9q1jIQlyJbNzti4QhW+DrldPq2KmKtSlOm7TTXWW7haoyI0c3fR4/RkMrDHIYZR4ttskn5nehGbxFAVaVDw0l0BNgTl0G5tc/rIx/m/2k/V8x4chQLQjggEEEEZBG4IPUUBC9uh/9tvv+q3H+6egJmJsqD5gUBr8Xv1t4JZ392JHkb4IpY/yoDgi27yhLZzvJm5vWG2TIxfu8j7TZB391PWvO1K31yxHTaHv2ebO/TpfRGh0Xl7dvkjda6TStzIpaINotIFG8z8g4Hl9k/VXfmRiuoSu6UXnrOXBcPfi8txtVxCykv+1evtwWe82bbgpdvpN8VeRRlE/VQLzwoOxPm58h5ZqOeJSXNYfJb3+qXzgYp0M+cq5vwXzibJ40jf1SSz+saHSfg7aUb5E1H/TyX3tR63n3K78Cfn4v7U31L1dkZLTiCyMU0ujqASki4OD1HMMM7ZUnBrE6Tgtq6a4r5l2kkKqk7aPgz3eTrGpZuWwAHMknAVfMk4AHrWIRc3ZEkpqKuyPu+HyvEwEvczPpJdRq04OdC7jIAyM7ZJJ64qeFWEZp7N4rc9/T86jSVOcoNKVpPet3R86zSVNPFoTn37Z1PrpYtmpb3wUuiSfeVq6tiovjGxb+ysvd8W0/VubVgw83hcEH+CRx+FdHkepek48H5/Gc3lGNqilxRZ/ZsCvD44yc9y88P7sM8kS/6qrXXOcWegFAcc9pfEnurySxDMlvAIzOFJBmkddaoxG/dqpBwOpPXBFTF4h0klHVnU5LwMcTNuf2rxImCFUUKihVHIAYArk7Tbuz1sYRgtmKsjQ404zEsjNHAz4mdcghcHAJHuqzYBbpmpY7WzJwV5WyXzgjn8pTlGEVe0W/qa4eib1ZcOG20SRgQKix427vGD65HP41was6kpXqN36SGnGEY2hp0Gc1qSHkitjY07q+ij3kkjT9p1X+ZqaFOcvtTfYayqQj9zS7TRPH7c+65k/ukeT80UirMcFXf6e/LzMKvB/bn1JvyR8PEyThYZCPNtCj831f6tTx5OqvVpfOokUpvSD8Pe/gfRcyH9WmP7wn/wBOp48m8ZeH5JEqm9Lv/Bge2Uggoqg8wDsfipXSfmKt08PWp/bUv0NfkxzStZpendaxr2nC2gYyWc0lo53zEfAxxjxxNlGHpV2Dnb6rdhSrclUamccn0ad3tYuHB/aRJDhOIxAL/nMAJQc95Y92j2G7DIyelSnFxPJ9ahm1dcV8yOjWtykqLJGyyIwyrKQwYHqCNiKFEgLYfQJVi/6HM2mI/wCbysdofSJz7n2W8HJkAAnOJW3ewyR/bR1/iUj/ABoDV7L3fe2dtL/aQQv/ABIp/wAaAhvabJ/kRizjv5YYz6prDuPnGr1BianN0ZS6PHcTYeG3VjHpOW8PhE6kMdIutdxO/LRaLgKpPTUgVfnIelefqS5t5fotGK4z39zu+4686n0dM83/ANO7wsu8k+HhXLX8w0IEIgU8orccmx0dxgnrgqvpVWs2rYanm7/U+MvZfkUUs60+zoX5PJgaciScEKN0hPJfJpRyeTrg5C8huNR2UlSWzT13y49XBeL35ZFylR5z66nYvfi/I3g5HU1FZF1xTNW6cfSgxIVYIZDIx2A7xkIBPLlGxP7vnW8E+ZtvlJW7L+6Xec9yXOX4J37bexh7qSYNMBpYK/0ZX6EqQJZB0Zug5qpPVmFbbUKbUHxW015LoXi+pGVtTvP/AMfd/Ml1sjuE2d89pIk8vdzFvA/hYqvhyDo238XqM1YrVMNGspU43jbNZ595HRjiJUXGcrS3PL0Mlmhbisak6u4tSWbGMuzad8bAkHOPjWJtLBt6bU8l0I0qNvEpcI+Jaez695xqED9RbTSMeg7xkjAPrsTj0q9yLBqEpcX5fyUeUpXlFFu9nm9ikn9tJcTD9maeWRT80ZTXaOaWWgFAc/7b9gpJp2vLOREmZVWWKQeCbRsp1DdHC7Z3Gw5b5grUI1VmXMHjJ4aV479b6HNJeIzxu0c1q6uhwwV0OCP2ip9fmK5rw6Tttd6f5PV069acVJU7p74yi142fYexxhTs0UoztgqDn02Y5oqLWjRvzz0lTkuxejZqrb2+cpHNET/Za4/yUgVK1OWUrPrs/MrPCUG7qnJdV15OxmWIH9ZeH4zv/wC+sKlH9se5ewWChwn/AOX5Mg4ZC3vRyv8A3ju4/BnIreK2dLLqS9jdYGhvj3tv1ZtW1jEnuQIvqFUH+VSXb1ZLChSh9sUuxG8W232+dYRKzXkDNt3pX+7UZ/1gw/KpUiGSk/1W6l73ME3D4ecjOf25Xx/CGC/lW6vuIpUKes2+2T8r28DUbh9p0tQ//Zgf7wrW6UiB0cMtKd+z3sYTYWo3+jSxHzjyD/4LnP4VvZkXNYdZ8249X/y2ZrTVnFtd6yP1Vx4j8zgSL881k2hf/g1b9Evikje4B2hmsZf0adyXbL2zt+gnPLMLgYilI9BnbIPMZKGKwkaj02J8P0y6nx+W3nYuG8Qt+JWzYGpHBSWN9mRsbo4ByrDOcg+RBIwawcecJQezJWZ67P3LjXbTNqmhx4z+tibOiXb6xwVbl40bAAK0NR2WUrAYzsYpZowPJFlfu/8AwtB+dAVr2uoWghRThtchU+TGGSEH5GUVSx01Gmr6XXhn6FvBx2pu2tn45epTILQSKsYGBdOWb0s7YhFQY6SOVOPKZ689Opzd5b4rL/rlm32LxSLsv7tS270Xv6kjfnvZQn6uEgkfalwGUfBAQ37TKea1Wo/RDa3y8t/fp1J8S7Tjzk89F4v8a9x7IrYv3NS+uxGNsF8EgE4AA5vIfqRr1Y/AZJAqSENvq+ZLi3uXa8iCvXUFZa/M3wRD26ltBZXkDsXjixpa5k2/Tyg/1cK+HSrcgFzk6VqxJpXs0rKze6K/auMnva1z6Wc3aSV5Z70t8nxfBLcvwiZHCJJhqmbUwcAxEOkQUEatIGGl8OcM3hJ+qKqvERpu0FZW1ycr7uKXSln0iUp1PufZu/PaaHELSO2nVlWGFVLyN3SaCLdYmUiXGzkylNP7JxyNS0ak61NptvRZu/1N7uH03uZppU6l8kldu3C2/t0PvY9NEM/EJ/Abg94c/VgQEIP4d/XK1vjXtTjh6eezl1yeooyylWnvz7NxPdnbWVbOW4wUvOLOsUCnnFDpYI2M/Ui7yY454A516TDUFRpKC3ee85Fao6k3I6fY2qxRpFGMJGqoo8lUBQPwAqciM9AKAUBAdpuyUF6MuDHKBhZY8BgOeDkEOvPZgcZOMHetJwjP7kWMPi62Hd6UmvLu0OZ8c9m97GVZEivFQ5Uo3dOD56HOk/J/lUDw9r7LOvHltTcXXpptO6a3Pq/JWeKq8aOtzbXMC4IYvE4GPR1BB+INaKjOLujoPlbCVoOErq+WntcxWnHbcKAsygAADJOcDbfVvWHSk9UTwx2E2UozXbf1NpeOw/28f8a/8aKm+Bv/AFeH/fHvR6/puD+2U/8AaD/CtlCXA0eLofvXejNHeq3ugn10tj8SNNWI0JvUx/UQf259j/g+XvEFiXVI4RfXr6ADmfhUkacF0+Xfv7CKtXVNXm7Lx7iKjv7ibeCJY0P6ybOWHmqjf8dqmjQlPM5c8fN/4o26XqZk4bcH37tvgkaLj+dTrCreytLEV98/BHv+jZR7t1L81Rv5rW39KuJp/U1l+vyPE9vPjDrDcqPMd22fNT4gD+FavDS3Zm39bJ5VIp+Z5juj/VEnDbfR7vcN6Ryb5/FvlUEqdsnkW6WKjNbMXdftl6P+SU7O8cktJxJGWBAAeOU792D7khGRJGM+GYZMZPiypYVo4mtalGsraNaX1XW98enWO/K9uxyXC3EcV7b5Z49R04GpkOBLAw6NlQcZHjiTJxnOhxpwlCTjJWaNrhhXvpihykwinVs5DEp3R0+gWOM/v0NSt+1LIiRwMlElYfFe7cf7Nc7lLOMI8ZJd6aL2BdpSlwi33NMgYIVgMpAJEEcMCL5iOMOAvqxlC/ujyry1WTq7K/c3J9rt4WuW6CsnboXzvMVvDpUAnJ3LHzYksx+bEn51vKV3l8W46lOOxFIwX92IxzAOcDYt4iMhVVfFI+Nwi743OBgnenFyeXzt0S6X2XIq2IUMlr8730EUtu7MR3ZkcEMYiQ2GG4ku3Xws+MFYF2G2BjxLY2opXvZaX9IJ524yeb38Hz5Ts/qzfD1k/JfFZuH8KEba2dnlYHW521csDTyVV+qvTJ5kkmjUrOa2UrR3Lh28XvfpZGibb2m8z5xHioTKIBJIBkjOFQc9UrckXr9ojkDvjFOg5ZyyXi+pb/LiyRNvJfhdZTrWyN+7MzZtFYNPMfCLho+UaZ923Tfr5nJYlq60p/0sUkvr0jHXZT3vjJ/MsjSyqZL7d7/db0RabOxW+xPP+j4XAQRkH/KnBAUKoGWiDYAUDLtgAHpe5NwDo/3Kn3Pw/JWxWJ2/pjp5l/4PZPJKbyddDlSkMRwe5iJBOrG3euQpfBwNKqM6SzdcpE5QCgFAKAUBBcc7TxwSLAkclxcuNSwQgFgmca3LELGmdtTEZ6ZoCPbtRdoC1xwq4WPqYZYZyAfNFYMcddOfnQEDf9l7XiEZueHSRsckNGR4dQ3KsCNcL7jZgfhvmpY1Wtczp4flSpDKotpdOvf7nP5LdV1BocOhKuhRdSsOYI8+ux3BBGQRmwnFq6O7TnQq0+chFPsV/wCfiIe07QQR69c2SWYgd0VKr9jYb4qPnEk8/Ao08bQg3tS36bLVlw0Mx4xNLtbQt/eS+FR6gc2/52qJUXJ53fXoJ8ozllRhbpZmsuCAN3s7d/L5t7q/sryH/PKrkKKWubKThd7dR3ZJXNyqKzE4Cgk9dhU+mbIqs0lkyHlviXRZJO5L+6i7seniYghc+Qx8TRvNKTtfRfn51nMnUb0N5OGJ1MpPn30v/vqTmY9Pe/crOpLibC2LD3JXHo/jHzz4v9anNcH6/nxCxM1qfJlbBWaMOh5lRrX95SNS/IEDHMVq09JI3jiYvU1nt8KCpaSIbrg6nj+9E25YfdOcjI3HhNepQyvHT5odPD421ozeXHevnzgXT2d9oO4lEbsNEmMke6wwFWVegwNKsOg09AtU5wOhiaKr09qP3Jbv1R6Or5uOkiIQvqJComs6icBY38TA5OwDqp8grAdKiOKQvbWVJ7JpI2DBcjrzIxgg7jpz8xXO5TX9pPhJe3qXMDnNrjFogLmMtn70jMf3dh/JT+7XkU0pdSXz5xOjhuLNS5l0+FPE+cE76V8/dGWYfZXflnTnVUkE5ZvJeL9l0vLr0JK2JSVl8+dHgYrXg7E6nYqSCCwwH0ncqhU4gT0TLHYl81LKskrLu3dt/ufXktErFDnW39Pfv7OBul47aIDKoqjmxVBnmWY7DJOSSBzJqK8q07rN9F386DaNGSV3l1kLNx1p/DbLJccx+hykfwe4bA/7vB586txw3N51Go9eb7Ir1Mpw3Xl1ZLv9jWfgJYql23eZ8SWFmpwxz7z8mcZIyzaUB3JqxRqSnK2Gi76OctV1bl4uxipLL+48v2r5mW+07JmTR9MUd2ukx2EONOBy+kMCFYDHubR7Y8e1djB8nwoPbl9U+L9PfUp1cQ5/SskXC24Vl0lm0syf1aL/AFcORjKDbU+PD3hGcZChQzA9ArkpQCgFAKAUB8dsAk9N6Aqfs9gJtReMAbi+PfyMfJv6tM89McelQPjyyaAibn2m2Yu/oou2EmrRrMIMAkzp0kjD89tWrSOecUBn4vaOhbidnHouYiVvLddxcInvLsBmUL4o5MBiGAI3wAIf2j20UsMHFrcgxuI1lI21QucI5HRkdgD1wzA+6Kkpy2WX+TsS6NWz0eT9zmfElEF1HNySX9HJ6N9Vvj6+SmrH2zT45HSxsOarxq7pZPr3fOgmJdY93DejbfmP+FWUR1Ntfaav0vTsysvy1D4+HOPnit9riUHK2TQYpMjKrgggjKkHB8/iDWcpqyZDKzRpuF1K1wgDp7smDp+Ofq+eG5HlnnWLxbTqLNb93zrKU4SjoTFvIGGVIYeYOf5VOmnoVpI2krJEzZQ0IZI8vZqSWHhY8yOR/aHX48/WsOO9GI1ZQNN7ZoznHhzqOOSsc+IeQOTnl1O2TmrXo3zR3+S+U0pKnLs6zZuuJXFxMYfpMqQ93GJtDtkrI3dJGM7KvhyxAyd99zVSnRUpfVoRct1Vh6n9rWWa4LibNg72kOiNma1lYCWKRi3dSFwrSI5BYBZAQ43BBY8xvV5UwqnhpbHXbqd/QpcmcoShXSq58H2epYeIXOgH9HOcnZUhdzjA2YggZznO4HTfmfD08JKTvl2ySO08SrWTIGXjE+PBZXy9BpihTYch4zJt6VfjgeM497flskPOw1Iy74rdH3uGXzj/AK06Z+IgRRU8MBBZqpFf9if+psz/AFS09beRpJx9o21ngLBh9dw7N/E8JP51K+T5yWz/AFGXBadyYWJhe+z4khb+1mAHTc2dxGRzCSLnH7yKR8iK3o8i0Y5zk5eC9/EzLFyemRaeBe1HhmNMGi3ZzutwGiJPLU8qLKrHA5sR03rrwpwpq0VYruTepbYO1sSpreGVIjuJo1E8Tfe127OQPvOFrcwTfDeJw3Cd5BLHMn2o2DD4bHY+lAbdAKAUAoBQAigKh2TuxZt/Rk50Mhb6IzHae3zlVQ9ZIwdDLzwqtuDmgOdXnsQ0XLSyXcSWIYuxbIdY86ihJ8I8O3eFvXHSgOs9lhqFxcYIW5m71AwwdCxRQKxB3GsRBwDvhxnBoCv2HDUSa+4Q+0FxG89vtsqSkpNGvQaJSHAHIS+lAckNoZrd7eXaRC0UnXTLEdOfxAPwNW19cD09O2Lwlnra3avlzzwG+LoYpNpovC48+gYeYPn/AMRUtKd1Z6opU5SknCWUlkyQMW+BVlSyIZ0s7Ij7uSFjjR3zD7KasEdNXIH55rS8Z7r9nqVK0qcXa5hEbD3YrlPhKh/APKQPwpsy3J969ys60OJ4Nnk5ZXJ+/bxuR841/wAa12N7T7l6GjqQ4mWOB/q7f/zOP/UFZUZbv9L9yNzpm9DBP9/5AL/OapEp/P5IZTpfF+DbZZEGZJtA6bjJPkBpOT6A1s7rVka2ajtCF+w1f6TLv3MRklc9MgEDfdsYEYx5nPoK0dXPZWb+dxNKhSpLarW6kbV7ZC2dJpSSGQwzd2CcK5yu2CdOpWXVgf1gxgiqs7KV12leti54x57vt7PXO/YWJ4lkimUMJFkRwwHSQKUYY+qTgZG2GBzua0cymotNbreRYrM5Uc/D90dCRtjI6HrnffHIeLqwdObjI7kZKauj2bgDOzn4Ixx+ArKa4mXCRqy8XjU4Kzj1+jT4+ZEeB+NTxSe9d69zRxZjTj1sW0d/GHPJWYK38LYP5VOqcrXsRuLNi+s45k0SosiHowDD4jP863g2tCO7WhxP2i9k1spUaLPcy50gnJRhjK56jBBBO/PyyelRqbaz1LFOe1qQHBOOXFpJ3ltM8LbZ0HZsdGX3WHoQamJDo3Z/t5aXMgN6hsro4Av7Q92Sdv69RswOADqDD0UVgydTsO0k9qY4+IMksMmkQ38QAjctyE6gkRMdiGB0HPTFAXSgFAKAUAoDW4jw+KdDHPGkqHmsihhkcjgjn60BGw9kbJWVhbREqQV1DXpI5FdedJHpQE3QFa7bWL6YryBS89m5kVRzkiI0yxD1ZNx95EoDm3b21WOZOKQHXZXqoZHHKOXACuw+qrjAO2zKc4JAMtKey7M6XJ2LVGezL7X4P5qVfi3DC7LNCwWZRsejr9lvT1/5E8ou+1HU6uKwvONVKbtJeKNf+lhKjwv+gnII0ucAn7reR5Z5+Wa3VRSVnkznTqOScJfTLpPMVxokAZhCgXT3TgL4s81bkwx5HFWY1FtLOytp0nEqU5QyksyVS4X7S/iKn2lxIGjJHeIeTBv2fF+S5rXnI8TCpTloj1PxFIxlyEB5ajgn4D3ifTFayrRjqbrBzf3ZGpecbYLq2hT7cg3Poic8/HHwNRSru19F83FmGAhFbU/H2I7hNjPetqUvDDyMz7ySDqE6KP2cKPXcVAtqpnouO9/O4gxOOp0FswWfzX2L3wzh8NtHojUIn5seW55sTyx8hUiX02WSODOpOrK8s2bpjDqdQypDAqcYIbY6hyI57HNHZUZNaefzcaJtTXE9WcbIgWNSMDSTJISqFSVYAEliVIPPGce8K5cp2yOjs3eZsWd2okTxaklzhuQMqqW8PmGjDHOcfohzJrl4yi6n1xWa16i7h7pOJKNGrAE77bMCQf3WByPka5qRPtNGrLeSQ7yAyxfbUeJB5yKvvL95RkZGVwC1ZdBS+3Xh7fn8GVO+pnkKSoD4ZI2AI5MrA9RzBBFQq8XwZhkJLwFU8Vq7WreUe8Z9GiPgI9V0t61bp4qaynn595HJ8TWE0dxIltfwR98MtHkao5dvE0Wr6wHNG8QHmN66FOaktqD90RNOOcWanD4LZzci44dBbRQNhZJI0CuuWGoEoAOQOQT74387GeVmYk5K1pXKr2w7HW7QNeWDKUTJdEbUuBuzIcnSV5leWOWMbyxk9Gb06slLZmavs57efRM2l2O+sJcq6MNXd6ubKPs9So9SN+chbO7dj5mgkewd+8WNVltZCcmS1Y6QpOfE0TeEnqrRnrQFroBQCgFAKAUAoBQFQ4jwh7UytDF9Js59RuLTAJUt70kAbZg25aI8zuu5wQKLN2I1K03B50uIQSGtZWIeNhuY1ZvEjcholAI6mpIVHEvYbH1KK2dVw9ir8ZiCgpfWssGDjMsZ05P2JFyvzBqbnIS1Og8Zhq6tUXf7r8EVHDEoxBfd2Ois6Oo+CuayrL7ZETo0X/jqW6LpnoMRzvLb493Hn/ara7X6l3IjdG2tRdy9yTs+DTzgYkupweRgiYIf3o0IA/eptLfP52GmzSX3Tv1fg+cfsl4YoaWIRzPuiMytIw+0xBZlTO2WxnGwODjHO04/bqautRh9iz+bzU4H2de4YXF7kjmkXIY+8Oi/d5nr67wpOX11OxHnOUOU2nsxefkXSW5CaUVdTtsiLtkDr5Kg2y3IbDckAzyairy7jkU6cp/VJ5cTJ3JDKHbVI2ScbBIxsQg6ZJC6veOSdgABBC9af1aLcT3Sjlp5v52G1d3axqpO5ZkjRRzZ3OlVX1JP4A+VSYuoklE0w9F1J2Rs9sY1t7rQ6axOqyR/opJh3iBY5AI0HTET5JG8p3ri1r/cd6pTzujDcCTuWcBu+XEsYcqGZoiHC4TwohxpIGSVfxb5qrGsozTNIfTK5vcT7JK8aXnCp2tTKokWPdoJNY1+KI50E55oM88KTVypRhU+5Fpq5CcJ7YkTC0v4xa3O2k5zHKDyaNtwASDjcg4xnO1UKuEcM45oilCxJ3Vi8LGW2GQSTJb5wHJ5tFnaOTrj3W3zgnVVeUI1FaWu5+/R5GqluZlseIxzrqjbODhgRhkbqrqd1YeRqpOnKDtJGJEV2uQfRZXzpaJTLG3VZIwWUj1zt6gkdanw0mqitvyNI/cee23BZL2zEcZCSakk0sSASAcof4s/FRXWpuzI6c1CV2Urg8w4Va3KXJbv5xhINL42UrnWV7tve8RVjso5nap/ueRLNc7JOOi3nOxUhaP0H7J+INPacOfm9vPcWjMefcmB5go+BW3HwSsGTrVAKAUAoBQCgFAKAUBFcS7OwTOJSpSYbCaJmjkwPqlkILr9xsr6UBhXht2gxHeB/W5gVzjy/QtCPmQfnQHluDM39ZHZufM25/xc/wA6A27Phnd+6sC/sQ6f/PQFV7cdvks4ndfGFYxr/pZxzjTH1I/1j8gfACW1BQOH9mw9/eyXVy3esMOxPVzsoxyCqAcAbDSByq3hKalO73FPGVdin1+Rebq7KAYXW7nTGmfeY+vRQMknoAavTkoraZ57D03Vk5z0JThfD+6BZjrlfGt8c8clUfVQb4X4k5JJNOV27vUmnU2tNNy+bzDYvrllk6au7XH2Y8g/A94ZB+6KsULQg5v58ZtUVko9vf8Aix97H/5XxSSU7w2A0Rjo1w4ILeuAGUeRKHrXNqScpXZ2MDR2Ke1vfkXL2p8OL2ffoXD2rCY92xRmiG0qBhuMx5PxRahnHai0XGroq3C7pI0D900YYBvG/fzSDmMBGdnG+R4jjPLy4VWTbtf0S77EWyWH2VXRa2mtJE0G3ldRGxDFYZf00YOCRsrFcDYaK7dCanTUk79JMjF237Kx3SmCVSxOpomHvHbLaCf1ygZ0naVRvuutJQUXs1x6W0nHD75gwYKba4ztIjbLueYPIE7ggqfSnXofqiQ1Ib0WviHBYZm1kFZRt3kTFHHXBZTuPutkelV08rPQg2mjSPZ1MqZpp51DAhZXXQGG4LBEXVuB72RnG1SQjFO8Ukaub3Eu0nixnGDg6gfFlScIcjflvvyI9RKiJlD7SdsYHuWsJrfvIiyxu5bcMcDUgx0J55B/xnjHK5LCjJR208zmHHOH/R7iWDOe7dlB8x0J9cYqRFyEtqKZ+gvYRwkrwyORvr3Esy/wfR//ACk0NzptAKAUAoBQCgFAKAUAoBQCgKx2t4s2tLKF+7llVnllyB9HtV2eb0YnwJ94k8lNAfmntrx8Xdx+iGi2hHdW0fRYl2B3+s3vEnfJxk4rJglfZykitIe7PdOB4+Q1LnAGfe5nlV/BKSvlk95z8eoyja+fuXfs/H3ksk55ITDF8FI7xh8XGn4R+tbye1JvhkvU5da1OEaS636e/aS3EbtYo3kY4CKzdN9IL4GeeQDUU8kR04uUlFEZBIbazLtu0UJZvV9Oo/i2fxqat9FFRJ2ucq2W9+BJ+xq00WUROdc8glJOcktK/PP3bVT++fOuWeiOtMoIIIyDzB8qA43Z2P0O7lsJZbkon6S1RdRVrYnYZjUyZjbKHU2DgbYrhcqU3TfORirPV779rt4BIm+A3Qh4vGB4Uu4GjK45S257xc42H6NpNvQVvyNWcoSg9zv3/wAGWi+8YsjLEVU6XGGjffwyKdSscEEjOMrnxAkHYmu0YObduuzK39sjIgjM+XiB/UXhGXhYjYJNpZW3AEqA+IyUBS+wfHDPJHFNI6XUGoBC+hZ1ICHvhpJeWNRsDudA8iRVqw2dNPIr1I2XQTnE+1EtvFM95E0CCZUhaLS7SLkschzp91ee3vbYIzWIwTtYiUFJpRPnbDizW6G6MiMjRgW8LRgsLhs4lBO4whOR5HHXfeCvka047T2e/qKfY9oWvJhJFwyKa7UA96GbSCOTspwu2Bgs2dhg1vOcKSvJ2RNzLSttZELY9mrq84j9EcFbiRyZScEID42c6TjAU5GDvkAc63hOM4qUdCeKVrI/V/C7BLeGOCIYjiRUUfdUYGfM+tbGxtUAoBQCgFAKAUAoBQCgFAY7iZUVnchVUFmJ6ADJJ+VAcN7c8bePhb3LZW44w+QCd0skHgQY2xoKZ8zO1AUPsX2dEx72RdSA4VMZ1EcyR1UeXU58t7uFoKX1z0KeJr7GSLpwiaY6xND3OlsIPNfP/wCav0pyle6sUaihk4u5JdjyPocPng6v29Ta8+urVVWH2Io4r/PL5lu8DDxu574x26EMsmiR8A5WEHUdWftkKoGOWvypFbckvlvyS0I7F5vdddv417jV7dyleHzHlqMa/IuufyzTGSysS4NXrrt8i8djmEdjaP0T+jh/30Uaf7cx/Ouad46JQFS9o3ZM31uDEVW6gJeBmAIyRgxtqBGlh58iFPTB1nBTjsvQHPE4kmmylDMk1ve26zRyYDxliYnQqAAq4ZsEDG3yHDwdOpQxrjJZNOz3PTxNnoddg4jIyiUxBYiAQdfjCH6zIUAG25GokDpnau8amhZcNWa3ubckqpnuNLDGUdpTMJFz9ZZTqB6FRQHEO3vZ0fTobp2+jLcyFJ3Tlb3yZVj0IRn0yhiQWUswxtUdWUowbirvhxFrk3xVuL2ts7TR2l0sYyX8ROld9bKdIbHPYA7VQpYuhUkoq6uRSw6vcr8fY2+4nELuedVZ1zEjA40nce7tGp+BJ5mtqmPp0p7CV7am0YqCsi5djLNLTh66l0FRI0x2zrVmDZI56dOPgtc/EzdWs7dFjSWbJ72OcFPdScSmH6e9JYfcgB8Cj0OAfUBPKu9TgoRUVuJUrI6NW5kUAoBQCgFAKAUAoBQCgFAVf2mu39G3CIcNL3cOfSeVIT+TmgOLe326zxCOBdo7eCNVXoCxZjj93QP3aA1uEGR+Ed3bkCQkrgNh2bW8jIP+yww338Qx52U26aSOTV2Virz08NLX7/QdguHzxpKZVdEDKqo+QQ2CxIU+7tpz55FT4LaTaZtiqlOUko5sn24d4i0cjRZbWQFRl7zBHeKJEOhyCckc81Zlh7u6dirfir9+nDJ5okeEcOEe4DMWOXdzlnPLLHr8OQ6VhqEIuKefiRVal8vDgVn2iGVbabvFRVe4j7sqzEsoRt2B2U+Ecsf4nn1L2zLWB2XUWy9E7950/sLGLiyFvkrrsLIhxzViksOpc/WVoQfwqudkstlxJ540UnupQ/dXAXmjqpYhSRsG8JViN0cEYJFAYuE36GVO4laWCTvkw5ZiksLaW0l/HpzrBySMhNOATkDY4h2Us551uJbeN5k91yN9uROPeI6E5x0xQEWlrcQyDVFcXJWIQqyTRrE6BgQ88buuiXozIrZAOOegAT3ArEwwhHIZyXeQjODJI7SNpzvp1MQAeQAFAVrt3wCGRJTMMW1wFW4I/VOuBFdDy07I5+xpJIVDkCk8NvJYu84NxI6ZGjeOCY+7PEylBg9WAOB1OMHxDfi4zCOlPnqayvdrh+DNyd7NXOq2jVhpkhAhlX7MkYCn5HZh5qwNUa0bVG1o811MjZD9rpStveRfbgkkT1AASQD4eFj/AHtT4dXnCXBpe3zoNN6Oj3PF7ex4ctwT/k8MMegJjddKqip0ycqB03r0JMcbPt5u+91fRoO5z/V5fXp8u8zjProx6UB2zstx+K+to7mHOlwdjzVgcFW9QQfjz60BLUAoBQCgFAKAUAoBQCgK97QLdn4fPoBLRhJgBzYwOk+kep0Y+dAcH9utvjiffDdLiGKRGHIgApt/CD8xQFEsuIywkmGR4yRvoYjPxxzrZSa0I504T+5XOn3fHray0WsjSsQiayoUhXOWMjE+IsxbJ57YwM87iqqk0jjU6NWterG2+3Vw7CcvpEhhaQrJJpxtGuWIYgAqM8t/yNWJV2syCEpTmkml16EZ2nvU1RWemU/SR3ZkjIBXDddsnBzqXIwrN51Wqyu7cSTDwlZ1br6c7P53EL2wtzILTh0eouupjrILBUVlVm0kjxDUfQY+FaTi3aCLGGmobdeWnR0+x0H2M3Ra2sfLuryJvPUk8ckY+ARpfyqqdg6BxPg3eP30T91Np0ltIZZFGSEmQka1BJIwVYZOGAZgQHDeFusnfTyLLKFKLoj7tEQkMwRSzsCxVNRLnOhcY6gStAKAUB5dAQQQCCMEHcEHoaApPaDs1BJGLK9UvbMcW0/14HbYRM3TfARzs2yN4tJkA5j2h4RxXg05uS5vLfCo0hBOUXOBMN2Rhk4ckjcDJ92q1XCUpw2bW9DDVzZbtxZXaKGkNtKpynerqUNggglfCyMpZSCRkHocEc7+jrUnkrro+akTi0Vjjfai4Fg/DnEctuJFMEscved2itqEbMM61AwFDBWHqMAdalPaSvr0qxIncoxqUyfqX2N8BktOGRrMCskrNKUbmofACkdDpCkjoSRWDJeKAUAoBQCgFAKAUAoBQCgOadvOwH0q1FsmA9uWazY7DuzztmPQDYKfJU3OGoD86X1m8UjRSo0ciHDKwwQfUVkwWP8Ape1uTG9zBPJcAKpEJGmbSMDWPeB/Z/8AgTbUZfcs/Mo8zWpXVOSUdc93zpPPGr3iHfG7aKa3wAqkIyqkYOykkbjJz4uZJ26ViTnfatYzRhh9jmk1L1ZK8HveL3EJeFl0Et4tMSFzk507bnP1tt+vOt4urJXRBVhg6c7T17ciw9gLZVjkeQH6UHYXBk3cb5UZP1Suk7bH5VNQaSz13lLHtyklH7LfTbQsHsXjK2Nift3Vz/D3En+KVQPRHX6AUAoBQCgFAeJoldSrAMrAhlIyCDsQQdiCOlAaEdu8XhXMsX2GOXUcsAsfGvLZjkb7tsoApnHPZLwy7JeNWtXO5EPgHzjdSFHwC0BWf/p/TXn6c2jy7gZx+13mPyoC4dlPZRYWTiXS1xKpBV5iCFI6ooAUEHcEgkHkaAvdAKAUAoBQCgFAKAUAoBQCgFAV7tX2Ks+ID/KYgXAwsinS68+TDmNz4WyPSgOY3fsfurKYXPDpUuNOcRTAKxBGCoYeFifPwf8AHaMnF3RFWoxqwcJGThnGhK7W9xE1vcAHVBKPeHUpkYdTv8vMb1ZVZSOHXwc6LvquJt8Gt1ijMK7CJio/ZPjX44VgM+YNYUrKxFVvOW09/wDBBdqr9bZ5pMhTJaso9ZFfSm3U+NvkvpWsp53LOHpOoox4S8N/kdC7C8L+jW/C7Zhh1hmnYHmGbTqB9QZ8VXO6XugFAKAUAoBQCgFAfCKA+0AoBQCgFAKAUAoBQCgFAKAUAoBQCgBoCC7W9mIb+HS40yL4oZl96J+YZTzxkDI5HHwoYaTVmct7O3jyPqkGHMQWRRyEkMssbEfEn8AKztHFr0lD6eD80iupaDivHIYF8UMOO8PMFIyXf5MxCZ9RWLnRwlPYp578zv8AbjVcyPzEaJGPMO36R/kVMH4GhaJKgFAKAUAoBQCgFAKAUAoBQCgFAKAUAoBQCgFAKAUAoBQCgPzX7cO0809/La62W3g0qIwcBm0q5dx9Y5OBnkBtjJyBAdge3E/DZgylngOe8h1eFgeq52VgcHI8scjWTBjTtLLHDIquTPcMSzD9WjMz6U8ndmYnyBHXlixBKkpz2novFnbPY72LPDrZridcXM4GVxukf1Y9/rMdyPPSOlCwdDsYNCYO7ElmP3mOo4z0ycD0AoDYoBQCgFAKAUAoBQCgFAKAUAoBQCgFAKAUAoBQCgFAKAUAoDlHtU9lf0yVry2kSOUqO9STOl9IwGBUEq2kAYxg4HLfIHKuD+zm6uJe5SSANnmzPj8o6GDtPYP2T21gwmkb6TcDdWZcIh84138X3iSdttNDJ0IryPlQH2gFAKAUAoBQCgFAKAUAoBQCgF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2.bp.blogspot.com/-ELWpyzm4OhM/Ts_PoTvvosI/AAAAAAAAAPg/cpTNKhbKexM/s1600/origami-magic-ball-folding-instructions-800X8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000" l="125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2057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Развития познавательных процессов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5482952" cy="4525963"/>
          </a:xfrm>
        </p:spPr>
        <p:txBody>
          <a:bodyPr/>
          <a:lstStyle/>
          <a:p>
            <a:pPr algn="just"/>
            <a:r>
              <a:rPr lang="ru-RU" altLang="ru-RU" dirty="0">
                <a:solidFill>
                  <a:schemeClr val="tx1"/>
                </a:solidFill>
              </a:rPr>
              <a:t>Загадки;</a:t>
            </a:r>
          </a:p>
          <a:p>
            <a:pPr algn="just"/>
            <a:r>
              <a:rPr lang="ru-RU" altLang="ru-RU" dirty="0">
                <a:solidFill>
                  <a:schemeClr val="tx1"/>
                </a:solidFill>
              </a:rPr>
              <a:t>Стихи;</a:t>
            </a:r>
          </a:p>
          <a:p>
            <a:pPr algn="just"/>
            <a:r>
              <a:rPr lang="ru-RU" altLang="ru-RU" dirty="0" err="1">
                <a:solidFill>
                  <a:schemeClr val="tx1"/>
                </a:solidFill>
              </a:rPr>
              <a:t>Потешки</a:t>
            </a:r>
            <a:r>
              <a:rPr lang="ru-RU" altLang="ru-RU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altLang="ru-RU" dirty="0">
                <a:solidFill>
                  <a:schemeClr val="tx1"/>
                </a:solidFill>
              </a:rPr>
              <a:t>Дидактические игры;</a:t>
            </a:r>
          </a:p>
          <a:p>
            <a:pPr algn="just"/>
            <a:r>
              <a:rPr lang="ru-RU" altLang="ru-RU" dirty="0">
                <a:solidFill>
                  <a:schemeClr val="tx1"/>
                </a:solidFill>
              </a:rPr>
              <a:t>Пословицы и поговорки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proxy11.media.online.ua/uol/r2-f3b8d22085/515f63016808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0000" l="1200" r="90000">
                        <a14:foregroundMark x1="29400" y1="18421" x2="33200" y2="26053"/>
                        <a14:foregroundMark x1="85800" y1="21316" x2="64800" y2="35789"/>
                        <a14:foregroundMark x1="67800" y1="88158" x2="67800" y2="78158"/>
                        <a14:foregroundMark x1="63200" y1="83947" x2="56800" y2="62895"/>
                        <a14:foregroundMark x1="72800" y1="62105" x2="67800" y2="68158"/>
                        <a14:foregroundMark x1="75800" y1="81053" x2="73400" y2="81053"/>
                        <a14:foregroundMark x1="84000" y1="38421" x2="84600" y2="35000"/>
                        <a14:foregroundMark x1="88200" y1="22368" x2="88200" y2="24474"/>
                        <a14:foregroundMark x1="74600" y1="48158" x2="70400" y2="34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36096" y="2852936"/>
            <a:ext cx="4139952" cy="1143000"/>
          </a:xfrm>
        </p:spPr>
        <p:txBody>
          <a:bodyPr/>
          <a:lstStyle/>
          <a:p>
            <a:r>
              <a:rPr lang="ru-RU" b="1" dirty="0" smtClean="0"/>
              <a:t>Виды </a:t>
            </a:r>
            <a:br>
              <a:rPr lang="ru-RU" b="1" dirty="0" smtClean="0"/>
            </a:br>
            <a:r>
              <a:rPr lang="ru-RU" b="1" dirty="0" smtClean="0"/>
              <a:t>арт-терапии</a:t>
            </a:r>
            <a:endParaRPr lang="ru-RU" b="1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423917" y="405920"/>
            <a:ext cx="2447925" cy="14414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ИЗОТЕРАПИЯ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395536" y="404664"/>
            <a:ext cx="2447925" cy="14414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+mn-lt"/>
              </a:rPr>
              <a:t>СКАЗКОТЕРАПИЯ</a:t>
            </a: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395536" y="4971298"/>
            <a:ext cx="2447925" cy="1439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B0F0"/>
                </a:solidFill>
                <a:latin typeface="+mn-lt"/>
              </a:rPr>
              <a:t>ИГРОТЕРАПИЯ</a:t>
            </a:r>
            <a:endParaRPr lang="ru-RU" alt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6515869" y="420190"/>
            <a:ext cx="2447925" cy="14414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9933FF"/>
                </a:solidFill>
                <a:latin typeface="+mn-lt"/>
              </a:rPr>
              <a:t>МУЗЫКОТЕРАПИЯ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6515868" y="4963173"/>
            <a:ext cx="2447925" cy="14414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B050"/>
                </a:solidFill>
                <a:latin typeface="+mn-lt"/>
              </a:rPr>
              <a:t>ПСИХОГИМНАСТИКА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423919" y="4963173"/>
            <a:ext cx="2447925" cy="14414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КУКЛОТЕРАПИЯ</a:t>
            </a:r>
            <a:endParaRPr lang="ru-RU" altLang="ru-R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95535" y="2852936"/>
            <a:ext cx="2447925" cy="14414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ТАНЦЕВАЛЬНАЯ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 ТЕРАПИЯ</a:t>
            </a:r>
            <a:endParaRPr lang="ru-RU" alt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423918" y="2852936"/>
            <a:ext cx="2447925" cy="14414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B050"/>
                </a:solidFill>
                <a:latin typeface="+mn-lt"/>
              </a:rPr>
              <a:t>ЦВЕТОТЕРАПИЯ</a:t>
            </a:r>
            <a:endParaRPr lang="ru-RU" altLang="ru-RU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6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Изотерапия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8919" y="1268761"/>
            <a:ext cx="8229600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терапия </a:t>
            </a:r>
            <a:r>
              <a:rPr lang="ru-RU" altLang="ru-RU" sz="2800" dirty="0">
                <a:solidFill>
                  <a:schemeClr val="tx1"/>
                </a:solidFill>
              </a:rPr>
              <a:t>изобразительным творчеством, в первую очередь рисованием 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encrypted-tbn0.gstatic.com/images?q=tbn:ANd9GcQSMB4duvRzwW9aM4SK7c1L_YvhckelepjriRmLGhL6khG4r54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589007" cy="314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sy-creation.pp.net.ua/glavnaya/75_arttera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18570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Формы организации</a:t>
            </a: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altLang="ru-RU" dirty="0">
                <a:solidFill>
                  <a:schemeClr val="tx1"/>
                </a:solidFill>
              </a:rPr>
              <a:t>- Индивидуальная;</a:t>
            </a:r>
          </a:p>
          <a:p>
            <a:pPr>
              <a:buFontTx/>
              <a:buChar char="-"/>
            </a:pPr>
            <a:r>
              <a:rPr lang="ru-RU" altLang="ru-RU" dirty="0">
                <a:solidFill>
                  <a:schemeClr val="tx1"/>
                </a:solidFill>
              </a:rPr>
              <a:t>Групповая.</a:t>
            </a:r>
          </a:p>
          <a:p>
            <a:pPr algn="ctr">
              <a:buNone/>
            </a:pPr>
            <a:endParaRPr lang="ru-RU" altLang="ru-RU" sz="3600" b="1" u="sng" dirty="0" smtClean="0">
              <a:solidFill>
                <a:srgbClr val="FF0000"/>
              </a:solidFill>
              <a:latin typeface="+mj-lt"/>
            </a:endParaRPr>
          </a:p>
          <a:p>
            <a:pPr algn="ctr">
              <a:buNone/>
            </a:pPr>
            <a:r>
              <a:rPr lang="ru-RU" altLang="ru-RU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Виды </a:t>
            </a:r>
            <a:r>
              <a:rPr lang="ru-RU" altLang="ru-RU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проектного рисования</a:t>
            </a: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altLang="ru-RU" dirty="0">
                <a:solidFill>
                  <a:schemeClr val="tx1"/>
                </a:solidFill>
              </a:rPr>
              <a:t>- Свободное рисование;</a:t>
            </a:r>
          </a:p>
          <a:p>
            <a:pPr>
              <a:buNone/>
            </a:pPr>
            <a:r>
              <a:rPr lang="ru-RU" altLang="ru-RU" dirty="0">
                <a:solidFill>
                  <a:schemeClr val="tx1"/>
                </a:solidFill>
              </a:rPr>
              <a:t>- Коммуникативное рисование;</a:t>
            </a:r>
          </a:p>
          <a:p>
            <a:pPr>
              <a:buNone/>
            </a:pPr>
            <a:r>
              <a:rPr lang="ru-RU" altLang="ru-RU" dirty="0">
                <a:solidFill>
                  <a:schemeClr val="tx1"/>
                </a:solidFill>
              </a:rPr>
              <a:t>- Совместное рисование;</a:t>
            </a:r>
          </a:p>
          <a:p>
            <a:pPr>
              <a:buNone/>
            </a:pPr>
            <a:r>
              <a:rPr lang="ru-RU" altLang="ru-RU" dirty="0">
                <a:solidFill>
                  <a:schemeClr val="tx1"/>
                </a:solidFill>
              </a:rPr>
              <a:t>- Дополнительное рисование.</a:t>
            </a:r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0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185</TotalTime>
  <Words>691</Words>
  <Application>Microsoft Office PowerPoint</Application>
  <PresentationFormat>Экран (4:3)</PresentationFormat>
  <Paragraphs>131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Тема7</vt:lpstr>
      <vt:lpstr>Арт-терапия</vt:lpstr>
      <vt:lpstr>Что такое Арт-терапия?</vt:lpstr>
      <vt:lpstr>Задачи арт-терапии</vt:lpstr>
      <vt:lpstr>Сферы применения арт-терапии</vt:lpstr>
      <vt:lpstr>Коррекция эмоциональной сферы</vt:lpstr>
      <vt:lpstr>Развития познавательных процессов</vt:lpstr>
      <vt:lpstr>Виды  арт-терапии</vt:lpstr>
      <vt:lpstr>Изотерапия</vt:lpstr>
      <vt:lpstr>Презентация PowerPoint</vt:lpstr>
      <vt:lpstr>УСЛОВИЯ  ПОДБОРА  ТЕХНИК  И  ПРИЕМОВ СОЗДАНИЯ  ИЗОБРАЖЕНИЙ</vt:lpstr>
      <vt:lpstr>Музыкотерапия</vt:lpstr>
      <vt:lpstr>Музыкотерапия включает в себя:</vt:lpstr>
      <vt:lpstr>Направления</vt:lpstr>
      <vt:lpstr>Рекомендации по использованию музыкотерапии</vt:lpstr>
      <vt:lpstr>Психогимнастика</vt:lpstr>
      <vt:lpstr>Психогимнастика включает в себя</vt:lpstr>
      <vt:lpstr>Сказкотерапия</vt:lpstr>
      <vt:lpstr>Виды сказок</vt:lpstr>
      <vt:lpstr>Игротерапия</vt:lpstr>
      <vt:lpstr>Презентация PowerPoint</vt:lpstr>
      <vt:lpstr>Виды игр</vt:lpstr>
      <vt:lpstr>Цветотерапия</vt:lpstr>
      <vt:lpstr>Танцевальная терапия</vt:lpstr>
      <vt:lpstr>Презентация PowerPoint</vt:lpstr>
      <vt:lpstr>Куклотерапия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Босс</cp:lastModifiedBy>
  <cp:revision>16</cp:revision>
  <dcterms:created xsi:type="dcterms:W3CDTF">2014-09-21T19:45:45Z</dcterms:created>
  <dcterms:modified xsi:type="dcterms:W3CDTF">2017-02-11T11:56:55Z</dcterms:modified>
</cp:coreProperties>
</file>