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1" r:id="rId2"/>
    <p:sldId id="262" r:id="rId3"/>
    <p:sldId id="263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67" r:id="rId14"/>
    <p:sldId id="258" r:id="rId15"/>
    <p:sldId id="257" r:id="rId16"/>
    <p:sldId id="288" r:id="rId17"/>
    <p:sldId id="259" r:id="rId18"/>
    <p:sldId id="265" r:id="rId19"/>
    <p:sldId id="26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73221B1-B5E4-42B2-A11B-920A1E864EE8}">
          <p14:sldIdLst>
            <p14:sldId id="261"/>
            <p14:sldId id="262"/>
            <p14:sldId id="263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67"/>
            <p14:sldId id="258"/>
          </p14:sldIdLst>
        </p14:section>
        <p14:section name="Раздел без заголовка" id="{942C50E5-4BD4-4608-916F-745FFEB4D988}">
          <p14:sldIdLst>
            <p14:sldId id="257"/>
            <p14:sldId id="288"/>
            <p14:sldId id="259"/>
            <p14:sldId id="265"/>
            <p14:sldId id="26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9" autoAdjust="0"/>
  </p:normalViewPr>
  <p:slideViewPr>
    <p:cSldViewPr>
      <p:cViewPr varScale="1">
        <p:scale>
          <a:sx n="67" d="100"/>
          <a:sy n="67" d="100"/>
        </p:scale>
        <p:origin x="-114" y="-2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01.01.2006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01.01.2006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01.01.2006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01.01.2006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01.01.2006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01.01.2006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01.01.2006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55576" y="2132856"/>
            <a:ext cx="7772400" cy="115212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2"/>
                </a:solidFill>
              </a:rPr>
              <a:t/>
            </a:r>
            <a:br>
              <a:rPr lang="ru-RU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Тема: «Национально-региональный компонент в работе логопеда»</a:t>
            </a:r>
            <a:r>
              <a:rPr lang="ru-RU" dirty="0">
                <a:solidFill>
                  <a:schemeClr val="tx2"/>
                </a:solidFill>
              </a:rPr>
              <a:t/>
            </a:r>
            <a:br>
              <a:rPr lang="ru-RU" dirty="0">
                <a:solidFill>
                  <a:schemeClr val="tx2"/>
                </a:solidFill>
              </a:rPr>
            </a:b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Downloads\map2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708920"/>
            <a:ext cx="5184576" cy="3990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195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7819372"/>
              </p:ext>
            </p:extLst>
          </p:nvPr>
        </p:nvGraphicFramePr>
        <p:xfrm>
          <a:off x="251520" y="1484784"/>
          <a:ext cx="8640960" cy="4040500"/>
        </p:xfrm>
        <a:graphic>
          <a:graphicData uri="http://schemas.openxmlformats.org/drawingml/2006/table">
            <a:tbl>
              <a:tblPr firstRow="1" firstCol="1" lastCol="1" bandRow="1">
                <a:tableStyleId>{5C22544A-7EE6-4342-B048-85BDC9FD1C3A}</a:tableStyleId>
              </a:tblPr>
              <a:tblGrid>
                <a:gridCol w="504056"/>
                <a:gridCol w="1224136"/>
                <a:gridCol w="2232248"/>
                <a:gridCol w="4680520"/>
              </a:tblGrid>
              <a:tr h="295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№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п/п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Тема занятия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Отрабатываемые навыки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Примечание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</a:tr>
              <a:tr h="8388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 smtClean="0">
                          <a:solidFill>
                            <a:schemeClr val="tx1"/>
                          </a:solidFill>
                          <a:effectLst/>
                        </a:rPr>
                        <a:t>март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722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kern="1800" dirty="0">
                          <a:effectLst/>
                        </a:rPr>
                        <a:t>1.</a:t>
                      </a:r>
                      <a:endParaRPr lang="ru-RU" sz="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Тема: «Мамин день. Семья». Занятие по связной речи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Пальчиковый игротренинг «Клен». Образование относительных, качественных и притяжательных прилагательных.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Рассказывание на тему: «Мамин день в нашей семье».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Обогащение словаря. Помочь детям эмоционально воспринимать образ женщины - матери через слушание песен, стихов бурятских и русских поэтов.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Домашнее задание: нарисовать своих мам и рассказать о них.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 </a:t>
            </a:r>
            <a:r>
              <a:rPr lang="ru-RU" sz="2200" b="1" dirty="0"/>
              <a:t>Примерный календарно - тематический план подгрупповых логопедических занятий с детьми 5-6лет с элементами национально-регионального компонента.</a:t>
            </a:r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97150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9090373"/>
              </p:ext>
            </p:extLst>
          </p:nvPr>
        </p:nvGraphicFramePr>
        <p:xfrm>
          <a:off x="251520" y="1484784"/>
          <a:ext cx="8640960" cy="4040500"/>
        </p:xfrm>
        <a:graphic>
          <a:graphicData uri="http://schemas.openxmlformats.org/drawingml/2006/table">
            <a:tbl>
              <a:tblPr firstRow="1" firstCol="1" lastCol="1" bandRow="1">
                <a:tableStyleId>{5C22544A-7EE6-4342-B048-85BDC9FD1C3A}</a:tableStyleId>
              </a:tblPr>
              <a:tblGrid>
                <a:gridCol w="504056"/>
                <a:gridCol w="1224136"/>
                <a:gridCol w="2232248"/>
                <a:gridCol w="4680520"/>
              </a:tblGrid>
              <a:tr h="295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№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п/п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Тема занятия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Отрабатываемые навыки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Примечание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</a:tr>
              <a:tr h="8388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 smtClean="0">
                          <a:solidFill>
                            <a:schemeClr val="tx1"/>
                          </a:solidFill>
                          <a:effectLst/>
                        </a:rPr>
                        <a:t>апрель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722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kern="1800" dirty="0">
                          <a:effectLst/>
                        </a:rPr>
                        <a:t>1.</a:t>
                      </a:r>
                      <a:endParaRPr lang="ru-RU" sz="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Тема: «Подводное царство»</a:t>
                      </a:r>
                      <a:r>
                        <a:rPr lang="ru-RU" sz="1100" b="1" i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Интегрированное занятие (с элементами нац.-рег. компонента)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АРТИКУЛЯЦИОННАЯ, ДЫХАТЕЛЬНАЯ  ГИМНАСТИКИ</a:t>
                      </a: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- расширять и активизировать словарный запас по теме «Подводный мир»;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i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совершенствовать навыки словообразования;</a:t>
                      </a:r>
                      <a:r>
                        <a:rPr lang="ru-RU" sz="1100" b="1" i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 развивать артикуляционную моторику, речевое дыхание;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развивать фонематическое восприятие;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- развивать общую и мелкую моторики;</a:t>
                      </a:r>
                      <a:r>
                        <a:rPr lang="ru-RU" sz="1100" b="1" i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Упражнение «Вопросы - ответы».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Озеро Байкал, нерпа.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 </a:t>
            </a:r>
            <a:r>
              <a:rPr lang="ru-RU" sz="2200" b="1" dirty="0"/>
              <a:t>Примерный календарно - тематический план подгрупповых логопедических занятий с детьми 5-6лет с элементами национально-регионального компонента.</a:t>
            </a:r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04938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367805"/>
              </p:ext>
            </p:extLst>
          </p:nvPr>
        </p:nvGraphicFramePr>
        <p:xfrm>
          <a:off x="251520" y="1484784"/>
          <a:ext cx="8640960" cy="4040500"/>
        </p:xfrm>
        <a:graphic>
          <a:graphicData uri="http://schemas.openxmlformats.org/drawingml/2006/table">
            <a:tbl>
              <a:tblPr firstRow="1" firstCol="1" lastCol="1" bandRow="1">
                <a:tableStyleId>{5C22544A-7EE6-4342-B048-85BDC9FD1C3A}</a:tableStyleId>
              </a:tblPr>
              <a:tblGrid>
                <a:gridCol w="504056"/>
                <a:gridCol w="1224136"/>
                <a:gridCol w="2232248"/>
                <a:gridCol w="4680520"/>
              </a:tblGrid>
              <a:tr h="295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№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п/п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Тема занятия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Отрабатываемые навыки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Примечание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</a:tr>
              <a:tr h="8388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 smtClean="0">
                          <a:solidFill>
                            <a:schemeClr val="tx1"/>
                          </a:solidFill>
                          <a:effectLst/>
                        </a:rPr>
                        <a:t>май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722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kern="1800" dirty="0">
                          <a:effectLst/>
                        </a:rPr>
                        <a:t>1.</a:t>
                      </a:r>
                      <a:endParaRPr lang="ru-RU" sz="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Заключительное занятие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Презентация проекта «Азбука Байкала».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b="1" i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 </a:t>
            </a:r>
            <a:r>
              <a:rPr lang="ru-RU" sz="2200" b="1" dirty="0"/>
              <a:t>Примерный календарно - тематический план подгрупповых логопедических занятий с детьми 5-6лет с элементами национально-регионального компонента.</a:t>
            </a:r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42685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3570" y="1322067"/>
            <a:ext cx="7772400" cy="178010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Презентация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 проекта «Азбука Байкала»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5374818"/>
            <a:ext cx="3560440" cy="1456185"/>
          </a:xfrm>
          <a:noFill/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Автор проекта: Комарова Светлана Анатольевна –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2"/>
                </a:solidFill>
              </a:rPr>
              <a:t>учитель-логопед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89770" y="332656"/>
            <a:ext cx="386807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rgbClr val="073E87">
                      <a:satMod val="155000"/>
                    </a:srgbClr>
                  </a:solidFill>
                  <a:prstDash val="solid"/>
                </a:ln>
                <a:solidFill>
                  <a:srgbClr val="C6E7FC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МАДОУ детский сад «Рябинушка»</a:t>
            </a:r>
            <a:r>
              <a:rPr lang="ru-RU" sz="4400" b="1" dirty="0">
                <a:ln w="12700">
                  <a:solidFill>
                    <a:srgbClr val="073E87">
                      <a:satMod val="155000"/>
                    </a:srgbClr>
                  </a:solidFill>
                  <a:prstDash val="solid"/>
                </a:ln>
                <a:solidFill>
                  <a:srgbClr val="C6E7FC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/>
            </a:r>
            <a:br>
              <a:rPr lang="ru-RU" sz="4400" b="1" dirty="0">
                <a:ln w="12700">
                  <a:solidFill>
                    <a:srgbClr val="073E87">
                      <a:satMod val="155000"/>
                    </a:srgbClr>
                  </a:solidFill>
                  <a:prstDash val="solid"/>
                </a:ln>
                <a:solidFill>
                  <a:srgbClr val="C6E7FC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07904" y="6190065"/>
            <a:ext cx="108012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2014 г.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5097">
            <a:off x="764451" y="5083982"/>
            <a:ext cx="2017467" cy="151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1\Desktop\Фото с телефона Буквы\DSC0039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4366">
            <a:off x="1977419" y="3675762"/>
            <a:ext cx="2016223" cy="151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\Desktop\Фото с телефона Буквы\DSC004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8659">
            <a:off x="4058119" y="3474689"/>
            <a:ext cx="1787691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2304">
            <a:off x="5995248" y="3268796"/>
            <a:ext cx="1330801" cy="1752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129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132856"/>
            <a:ext cx="7408333" cy="3993307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b="1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Цель проекта – реализация национально-регионального компонента в коррекционно-образовательную деятельность дошкольников через построение социально-культурной образовательной среды и развития зрительного восприятия образа буквы.</a:t>
            </a:r>
            <a:endParaRPr lang="ru-RU" sz="2800" b="1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053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1628800"/>
            <a:ext cx="7408333" cy="4824536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1. Тема: «Азбука Байкала»</a:t>
            </a:r>
            <a:r>
              <a:rPr lang="ru-RU" sz="2000" b="1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b="1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b="1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2. Тип проекта: познавательно-речевой, творческий.</a:t>
            </a:r>
            <a:r>
              <a:rPr lang="ru-RU" sz="2000" b="1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b="1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b="1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3. Признак проекта: культуроведческий, </a:t>
            </a:r>
            <a:r>
              <a:rPr lang="ru-RU" b="1" i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экологический, коммуникативный (логопедический). </a:t>
            </a:r>
            <a:r>
              <a:rPr lang="ru-RU" sz="2000" b="1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b="1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b="1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4. По характеру контактов: дети, воспитатели, родители МАДОУ № 9 «Рябинушка», педагоги МАДОУ. </a:t>
            </a:r>
            <a:endParaRPr lang="ru-RU" sz="1800" b="1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b="1" i="1" dirty="0">
                <a:solidFill>
                  <a:schemeClr val="tx1"/>
                </a:solidFill>
                <a:latin typeface="Times New Roman"/>
                <a:ea typeface="Times New Roman"/>
              </a:rPr>
              <a:t>5. По количеству участников: групповой</a:t>
            </a:r>
            <a:r>
              <a:rPr lang="ru-RU" sz="2000" b="1" i="1" dirty="0">
                <a:solidFill>
                  <a:schemeClr val="tx1"/>
                </a:solidFill>
                <a:latin typeface="Times New Roman"/>
                <a:ea typeface="Times New Roman"/>
              </a:rPr>
              <a:t/>
            </a:r>
            <a:br>
              <a:rPr lang="ru-RU" sz="2000" b="1" i="1" dirty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ru-RU" b="1" i="1" dirty="0">
                <a:solidFill>
                  <a:schemeClr val="tx1"/>
                </a:solidFill>
                <a:latin typeface="Times New Roman"/>
                <a:ea typeface="Times New Roman"/>
              </a:rPr>
              <a:t>6. По продолжительности: один год;</a:t>
            </a:r>
            <a:r>
              <a:rPr lang="ru-RU" sz="2000" b="1" i="1" dirty="0">
                <a:solidFill>
                  <a:schemeClr val="tx1"/>
                </a:solidFill>
                <a:latin typeface="Times New Roman"/>
                <a:ea typeface="Times New Roman"/>
              </a:rPr>
              <a:t/>
            </a:r>
            <a:br>
              <a:rPr lang="ru-RU" sz="2000" b="1" i="1" dirty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ru-RU" b="1" i="1" dirty="0">
                <a:solidFill>
                  <a:schemeClr val="tx1"/>
                </a:solidFill>
                <a:latin typeface="Times New Roman"/>
                <a:ea typeface="Times New Roman"/>
              </a:rPr>
              <a:t>7. Предмет изучения – элементы этнической культуры народов Республики Бурятия, животный и растительный мир Республики Бурятия. 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Паспорт проекта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63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835696" y="1628800"/>
            <a:ext cx="6444704" cy="4497363"/>
          </a:xfrm>
        </p:spPr>
        <p:txBody>
          <a:bodyPr/>
          <a:lstStyle/>
          <a:p>
            <a:pPr marL="0" indent="0">
              <a:buNone/>
            </a:pPr>
            <a:r>
              <a:rPr lang="ru-RU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направления проекта: </a:t>
            </a:r>
            <a:br>
              <a:rPr lang="ru-RU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Национально-региональный компонент;</a:t>
            </a:r>
            <a:br>
              <a:rPr lang="ru-RU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коммуникативно-личностное развитие;</a:t>
            </a:r>
            <a:br>
              <a:rPr lang="ru-RU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познавательно-речевое развитие. </a:t>
            </a:r>
          </a:p>
          <a:p>
            <a:pPr marL="0" indent="0">
              <a:buNone/>
            </a:pPr>
            <a:endParaRPr lang="ru-RU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369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340768"/>
            <a:ext cx="7668840" cy="4824536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3300" b="1" i="1" dirty="0">
                <a:solidFill>
                  <a:schemeClr val="tx1"/>
                </a:solidFill>
                <a:cs typeface="Microsoft New Tai Lue" pitchFamily="34" charset="0"/>
              </a:rPr>
              <a:t>Образовательные:</a:t>
            </a:r>
          </a:p>
          <a:p>
            <a:pPr marL="0" indent="0">
              <a:buNone/>
            </a:pPr>
            <a:r>
              <a:rPr lang="ru-RU" sz="3300" i="1" dirty="0">
                <a:solidFill>
                  <a:schemeClr val="tx1"/>
                </a:solidFill>
                <a:cs typeface="Microsoft New Tai Lue" pitchFamily="34" charset="0"/>
              </a:rPr>
              <a:t> – расширить сферу использования регионального материала в работе учителя – </a:t>
            </a:r>
            <a:r>
              <a:rPr lang="ru-RU" sz="3300" i="1" dirty="0" smtClean="0">
                <a:solidFill>
                  <a:schemeClr val="tx1"/>
                </a:solidFill>
                <a:cs typeface="Microsoft New Tai Lue" pitchFamily="34" charset="0"/>
              </a:rPr>
              <a:t>логопеда; </a:t>
            </a:r>
            <a:r>
              <a:rPr lang="ru-RU" sz="3300" i="1" dirty="0">
                <a:solidFill>
                  <a:schemeClr val="tx1"/>
                </a:solidFill>
                <a:cs typeface="Microsoft New Tai Lue" pitchFamily="34" charset="0"/>
              </a:rPr>
              <a:t/>
            </a:r>
            <a:br>
              <a:rPr lang="ru-RU" sz="3300" i="1" dirty="0">
                <a:solidFill>
                  <a:schemeClr val="tx1"/>
                </a:solidFill>
                <a:cs typeface="Microsoft New Tai Lue" pitchFamily="34" charset="0"/>
              </a:rPr>
            </a:br>
            <a:r>
              <a:rPr lang="ru-RU" sz="3300" i="1" dirty="0">
                <a:solidFill>
                  <a:schemeClr val="tx1"/>
                </a:solidFill>
                <a:cs typeface="Microsoft New Tai Lue" pitchFamily="34" charset="0"/>
              </a:rPr>
              <a:t> – привлечь родителей к активному сотрудничеству, совместной деятельности с детьми и педагогом; </a:t>
            </a:r>
            <a:br>
              <a:rPr lang="ru-RU" sz="3300" i="1" dirty="0">
                <a:solidFill>
                  <a:schemeClr val="tx1"/>
                </a:solidFill>
                <a:cs typeface="Microsoft New Tai Lue" pitchFamily="34" charset="0"/>
              </a:rPr>
            </a:br>
            <a:r>
              <a:rPr lang="ru-RU" sz="3300" i="1" dirty="0">
                <a:solidFill>
                  <a:schemeClr val="tx1"/>
                </a:solidFill>
                <a:cs typeface="Microsoft New Tai Lue" pitchFamily="34" charset="0"/>
              </a:rPr>
              <a:t> - дать представления о природе Байкала, о традициях и быте бурятского и русского народов;</a:t>
            </a:r>
          </a:p>
          <a:p>
            <a:pPr marL="0" indent="0">
              <a:buNone/>
            </a:pPr>
            <a:r>
              <a:rPr lang="ru-RU" sz="3300" i="1" dirty="0">
                <a:solidFill>
                  <a:schemeClr val="tx1"/>
                </a:solidFill>
                <a:cs typeface="Microsoft New Tai Lue" pitchFamily="34" charset="0"/>
              </a:rPr>
              <a:t>-  поддерживать естественный интерес ребенка к родному краю;</a:t>
            </a:r>
            <a:br>
              <a:rPr lang="ru-RU" sz="3300" i="1" dirty="0">
                <a:solidFill>
                  <a:schemeClr val="tx1"/>
                </a:solidFill>
                <a:cs typeface="Microsoft New Tai Lue" pitchFamily="34" charset="0"/>
              </a:rPr>
            </a:br>
            <a:r>
              <a:rPr lang="ru-RU" sz="3300" b="1" i="1" dirty="0">
                <a:solidFill>
                  <a:schemeClr val="tx1"/>
                </a:solidFill>
                <a:cs typeface="Microsoft New Tai Lue" pitchFamily="34" charset="0"/>
              </a:rPr>
              <a:t>Развивающие:</a:t>
            </a:r>
            <a:r>
              <a:rPr lang="ru-RU" sz="3300" i="1" dirty="0">
                <a:solidFill>
                  <a:schemeClr val="tx1"/>
                </a:solidFill>
                <a:cs typeface="Microsoft New Tai Lue" pitchFamily="34" charset="0"/>
              </a:rPr>
              <a:t> </a:t>
            </a:r>
          </a:p>
          <a:p>
            <a:pPr marL="0" indent="0">
              <a:buNone/>
            </a:pPr>
            <a:r>
              <a:rPr lang="ru-RU" sz="3300" i="1" dirty="0">
                <a:solidFill>
                  <a:schemeClr val="tx1"/>
                </a:solidFill>
                <a:cs typeface="Microsoft New Tai Lue" pitchFamily="34" charset="0"/>
              </a:rPr>
              <a:t>– развивать связную речь ребят, способность планировать речевое высказывание, овладевать средствами общения со взрослым и сверстниками; </a:t>
            </a:r>
            <a:br>
              <a:rPr lang="ru-RU" sz="3300" i="1" dirty="0">
                <a:solidFill>
                  <a:schemeClr val="tx1"/>
                </a:solidFill>
                <a:cs typeface="Microsoft New Tai Lue" pitchFamily="34" charset="0"/>
              </a:rPr>
            </a:br>
            <a:r>
              <a:rPr lang="ru-RU" sz="3300" i="1" dirty="0">
                <a:solidFill>
                  <a:schemeClr val="tx1"/>
                </a:solidFill>
                <a:cs typeface="Microsoft New Tai Lue" pitchFamily="34" charset="0"/>
              </a:rPr>
              <a:t>– развивать мелкую моторику рук; </a:t>
            </a:r>
            <a:br>
              <a:rPr lang="ru-RU" sz="3300" i="1" dirty="0">
                <a:solidFill>
                  <a:schemeClr val="tx1"/>
                </a:solidFill>
                <a:cs typeface="Microsoft New Tai Lue" pitchFamily="34" charset="0"/>
              </a:rPr>
            </a:br>
            <a:r>
              <a:rPr lang="ru-RU" sz="3300" i="1" dirty="0">
                <a:solidFill>
                  <a:schemeClr val="tx1"/>
                </a:solidFill>
                <a:cs typeface="Microsoft New Tai Lue" pitchFamily="34" charset="0"/>
              </a:rPr>
              <a:t>– расширять и обогащать словарь детей  понятиями и представлениями о богатстве и разнообразии животного и растительного мира родного края, о традициях и быте бурятского и русского народов.</a:t>
            </a:r>
          </a:p>
          <a:p>
            <a:pPr marL="0" indent="0">
              <a:buNone/>
            </a:pPr>
            <a:r>
              <a:rPr lang="ru-RU" sz="3300" i="1" dirty="0">
                <a:solidFill>
                  <a:schemeClr val="tx1"/>
                </a:solidFill>
                <a:cs typeface="Microsoft New Tai Lue" pitchFamily="34" charset="0"/>
              </a:rPr>
              <a:t>- коррекция и развитие лексико-грамматической и фонематической стороны речи;</a:t>
            </a:r>
            <a:br>
              <a:rPr lang="ru-RU" sz="3300" i="1" dirty="0">
                <a:solidFill>
                  <a:schemeClr val="tx1"/>
                </a:solidFill>
                <a:cs typeface="Microsoft New Tai Lue" pitchFamily="34" charset="0"/>
              </a:rPr>
            </a:br>
            <a:r>
              <a:rPr lang="ru-RU" sz="3300" i="1" dirty="0">
                <a:solidFill>
                  <a:schemeClr val="tx1"/>
                </a:solidFill>
                <a:cs typeface="Microsoft New Tai Lue" pitchFamily="34" charset="0"/>
              </a:rPr>
              <a:t>- развивать познавательную активность, самостоятельность, творчество;</a:t>
            </a:r>
          </a:p>
          <a:p>
            <a:pPr marL="0" indent="0">
              <a:buNone/>
            </a:pPr>
            <a:r>
              <a:rPr lang="ru-RU" sz="3300" i="1" dirty="0">
                <a:solidFill>
                  <a:schemeClr val="tx1"/>
                </a:solidFill>
                <a:cs typeface="Microsoft New Tai Lue" pitchFamily="34" charset="0"/>
              </a:rPr>
              <a:t> - развивать мотивацию на сохранение культурного наследия родного края;</a:t>
            </a:r>
          </a:p>
          <a:p>
            <a:pPr marL="0" indent="0">
              <a:buNone/>
            </a:pPr>
            <a:r>
              <a:rPr lang="ru-RU" sz="3300" b="1" i="1" dirty="0">
                <a:solidFill>
                  <a:schemeClr val="tx1"/>
                </a:solidFill>
                <a:cs typeface="Microsoft New Tai Lue" pitchFamily="34" charset="0"/>
              </a:rPr>
              <a:t>Воспитательные: </a:t>
            </a:r>
          </a:p>
          <a:p>
            <a:pPr marL="0" indent="0">
              <a:buNone/>
            </a:pPr>
            <a:r>
              <a:rPr lang="ru-RU" sz="3300" i="1" dirty="0">
                <a:solidFill>
                  <a:schemeClr val="tx1"/>
                </a:solidFill>
                <a:cs typeface="Microsoft New Tai Lue" pitchFamily="34" charset="0"/>
              </a:rPr>
              <a:t>– воспитывать любовь детей к родному краю, бережное отношение к природе, к традициям народов Бурятии, эмоциональную отзывчивость; </a:t>
            </a:r>
            <a:br>
              <a:rPr lang="ru-RU" sz="3300" i="1" dirty="0">
                <a:solidFill>
                  <a:schemeClr val="tx1"/>
                </a:solidFill>
                <a:cs typeface="Microsoft New Tai Lue" pitchFamily="34" charset="0"/>
              </a:rPr>
            </a:br>
            <a:endParaRPr lang="ru-RU" sz="3300" i="1" dirty="0">
              <a:solidFill>
                <a:schemeClr val="tx1"/>
              </a:solidFill>
              <a:cs typeface="Microsoft New Tai Lue" pitchFamily="34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Задачи: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83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7" y="908720"/>
            <a:ext cx="7524824" cy="568863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i="1" dirty="0">
                <a:solidFill>
                  <a:schemeClr val="tx1"/>
                </a:solidFill>
              </a:rPr>
              <a:t>Этапы реализации проекта: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tx1"/>
                </a:solidFill>
              </a:rPr>
              <a:t>1. Организационный:</a:t>
            </a:r>
            <a:br>
              <a:rPr lang="ru-RU" b="1" i="1" dirty="0">
                <a:solidFill>
                  <a:schemeClr val="tx1"/>
                </a:solidFill>
              </a:rPr>
            </a:br>
            <a:r>
              <a:rPr lang="ru-RU" i="1" dirty="0">
                <a:solidFill>
                  <a:schemeClr val="tx1"/>
                </a:solidFill>
              </a:rPr>
              <a:t>– создание и оформление экологических и краеведческих информационных листов, посвященных каждый определенной теме: «Растительный мир Бурятии», «Животный мир Бурятии», «Бурятская юрта», «Русская изба» и т.д.;</a:t>
            </a:r>
            <a:br>
              <a:rPr lang="ru-RU" i="1" dirty="0">
                <a:solidFill>
                  <a:schemeClr val="tx1"/>
                </a:solidFill>
              </a:rPr>
            </a:br>
            <a:r>
              <a:rPr lang="ru-RU" i="1" dirty="0">
                <a:solidFill>
                  <a:schemeClr val="tx1"/>
                </a:solidFill>
              </a:rPr>
              <a:t>- сбор и анализ литературы;</a:t>
            </a:r>
            <a:br>
              <a:rPr lang="ru-RU" i="1" dirty="0">
                <a:solidFill>
                  <a:schemeClr val="tx1"/>
                </a:solidFill>
              </a:rPr>
            </a:br>
            <a:r>
              <a:rPr lang="ru-RU" i="1" dirty="0">
                <a:solidFill>
                  <a:schemeClr val="tx1"/>
                </a:solidFill>
              </a:rPr>
              <a:t>- подбор сюжетно-ролевых игр;</a:t>
            </a:r>
            <a:br>
              <a:rPr lang="ru-RU" i="1" dirty="0">
                <a:solidFill>
                  <a:schemeClr val="tx1"/>
                </a:solidFill>
              </a:rPr>
            </a:br>
            <a:r>
              <a:rPr lang="ru-RU" i="1" dirty="0">
                <a:solidFill>
                  <a:schemeClr val="tx1"/>
                </a:solidFill>
              </a:rPr>
              <a:t>- подбор наглядного и дидактического материала;</a:t>
            </a:r>
            <a:br>
              <a:rPr lang="ru-RU" i="1" dirty="0">
                <a:solidFill>
                  <a:schemeClr val="tx1"/>
                </a:solidFill>
              </a:rPr>
            </a:br>
            <a:r>
              <a:rPr lang="ru-RU" i="1" dirty="0">
                <a:solidFill>
                  <a:schemeClr val="tx1"/>
                </a:solidFill>
              </a:rPr>
              <a:t>- разработка плана реализации проекта.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tx1"/>
                </a:solidFill>
              </a:rPr>
              <a:t>2. Деятельностный:</a:t>
            </a:r>
            <a:br>
              <a:rPr lang="ru-RU" b="1" i="1" dirty="0">
                <a:solidFill>
                  <a:schemeClr val="tx1"/>
                </a:solidFill>
              </a:rPr>
            </a:br>
            <a:r>
              <a:rPr lang="ru-RU" i="1" dirty="0">
                <a:solidFill>
                  <a:schemeClr val="tx1"/>
                </a:solidFill>
              </a:rPr>
              <a:t>– работа по перспективному планированию;</a:t>
            </a:r>
            <a:br>
              <a:rPr lang="ru-RU" i="1" dirty="0">
                <a:solidFill>
                  <a:schemeClr val="tx1"/>
                </a:solidFill>
              </a:rPr>
            </a:br>
            <a:r>
              <a:rPr lang="ru-RU" i="1" dirty="0">
                <a:solidFill>
                  <a:schemeClr val="tx1"/>
                </a:solidFill>
              </a:rPr>
              <a:t>- проведение логопедических занятий с элементами НРК;</a:t>
            </a:r>
            <a:br>
              <a:rPr lang="ru-RU" i="1" dirty="0">
                <a:solidFill>
                  <a:schemeClr val="tx1"/>
                </a:solidFill>
              </a:rPr>
            </a:br>
            <a:r>
              <a:rPr lang="ru-RU" i="1" dirty="0">
                <a:solidFill>
                  <a:schemeClr val="tx1"/>
                </a:solidFill>
              </a:rPr>
              <a:t>– взаимодействие с родителями, направленное на реализацию проекта.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tx1"/>
                </a:solidFill>
              </a:rPr>
              <a:t>3. Заключительный:</a:t>
            </a:r>
            <a:br>
              <a:rPr lang="ru-RU" b="1" i="1" dirty="0">
                <a:solidFill>
                  <a:schemeClr val="tx1"/>
                </a:solidFill>
              </a:rPr>
            </a:br>
            <a:r>
              <a:rPr lang="ru-RU" i="1" dirty="0">
                <a:solidFill>
                  <a:schemeClr val="tx1"/>
                </a:solidFill>
              </a:rPr>
              <a:t>- оформление презентации проекта «Азбука Байкала»;</a:t>
            </a:r>
            <a:br>
              <a:rPr lang="ru-RU" i="1" dirty="0">
                <a:solidFill>
                  <a:schemeClr val="tx1"/>
                </a:solidFill>
              </a:rPr>
            </a:br>
            <a:r>
              <a:rPr lang="ru-RU" i="1" dirty="0">
                <a:solidFill>
                  <a:schemeClr val="tx1"/>
                </a:solidFill>
              </a:rPr>
              <a:t>- выставка продуктивной деятельности детей;</a:t>
            </a:r>
            <a:br>
              <a:rPr lang="ru-RU" i="1" dirty="0">
                <a:solidFill>
                  <a:schemeClr val="tx1"/>
                </a:solidFill>
              </a:rPr>
            </a:br>
            <a:endParaRPr lang="ru-RU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43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908720"/>
            <a:ext cx="7876397" cy="43924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>
                <a:solidFill>
                  <a:schemeClr val="tx1"/>
                </a:solidFill>
              </a:rPr>
              <a:t>Ожидаемые результаты:</a:t>
            </a:r>
            <a:br>
              <a:rPr lang="ru-RU" b="1" i="1" dirty="0">
                <a:solidFill>
                  <a:schemeClr val="tx1"/>
                </a:solidFill>
              </a:rPr>
            </a:br>
            <a:r>
              <a:rPr lang="ru-RU" i="1" dirty="0">
                <a:solidFill>
                  <a:schemeClr val="tx1"/>
                </a:solidFill>
              </a:rPr>
              <a:t>- участие детей во всех видах деятельности, приобщение родителей к жизни детского сада;</a:t>
            </a:r>
            <a:br>
              <a:rPr lang="ru-RU" i="1" dirty="0">
                <a:solidFill>
                  <a:schemeClr val="tx1"/>
                </a:solidFill>
              </a:rPr>
            </a:br>
            <a:r>
              <a:rPr lang="ru-RU" i="1" dirty="0">
                <a:solidFill>
                  <a:schemeClr val="tx1"/>
                </a:solidFill>
              </a:rPr>
              <a:t>- формирование эколого-краеведческого мышления;</a:t>
            </a:r>
            <a:br>
              <a:rPr lang="ru-RU" i="1" dirty="0">
                <a:solidFill>
                  <a:schemeClr val="tx1"/>
                </a:solidFill>
              </a:rPr>
            </a:br>
            <a:r>
              <a:rPr lang="ru-RU" i="1" dirty="0">
                <a:solidFill>
                  <a:schemeClr val="tx1"/>
                </a:solidFill>
              </a:rPr>
              <a:t>- приобщение  к проблемам своего родного края;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tx1"/>
                </a:solidFill>
              </a:rPr>
              <a:t>- систематизация знаний детей о растительном и животном мире Байкала; 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tx1"/>
                </a:solidFill>
              </a:rPr>
              <a:t>- повышение уровня  знаний детей о традициях  быта бурятского и русского народов,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tx1"/>
                </a:solidFill>
              </a:rPr>
              <a:t>- развитие зрительного восприятия образа буквы.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36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type="subTitle" idx="1"/>
          </p:nvPr>
        </p:nvSpPr>
        <p:spPr>
          <a:xfrm>
            <a:off x="1115616" y="692696"/>
            <a:ext cx="6688832" cy="54726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>
                <a:solidFill>
                  <a:schemeClr val="tx2"/>
                </a:solidFill>
              </a:rPr>
              <a:t>Цель: Ф</a:t>
            </a:r>
            <a:r>
              <a:rPr lang="ru-RU" sz="3200" b="1" dirty="0" smtClean="0">
                <a:solidFill>
                  <a:schemeClr val="tx2"/>
                </a:solidFill>
              </a:rPr>
              <a:t>ормирования </a:t>
            </a:r>
            <a:r>
              <a:rPr lang="ru-RU" sz="3200" b="1" dirty="0">
                <a:solidFill>
                  <a:schemeClr val="tx2"/>
                </a:solidFill>
              </a:rPr>
              <a:t>национально-культурных ценностей  у детей дошкольного возраста путем внедрения национально-регионального компонента в логопедические занятия.</a:t>
            </a:r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4225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1268760"/>
            <a:ext cx="7408333" cy="403244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457200" indent="-457200">
              <a:buClr>
                <a:schemeClr val="tx2"/>
              </a:buClr>
              <a:buSzPct val="110000"/>
              <a:buFont typeface="+mj-lt"/>
              <a:buAutoNum type="arabicPeriod"/>
            </a:pPr>
            <a:r>
              <a:rPr lang="ru-RU" b="1" dirty="0" smtClean="0"/>
              <a:t>Примерное </a:t>
            </a:r>
            <a:r>
              <a:rPr lang="ru-RU" b="1" dirty="0"/>
              <a:t>перспективное планирование «Организация коррекционно-образовательного процесса на материале традиционной культуры народов Бурятии  в  дошкольном логопедическом пункте».</a:t>
            </a:r>
          </a:p>
          <a:p>
            <a:pPr marL="457200" lvl="0" indent="-457200">
              <a:buClr>
                <a:schemeClr val="tx2"/>
              </a:buClr>
              <a:buFont typeface="+mj-lt"/>
              <a:buAutoNum type="arabicPeriod"/>
            </a:pPr>
            <a:r>
              <a:rPr lang="ru-RU" b="1" dirty="0" smtClean="0"/>
              <a:t> </a:t>
            </a:r>
            <a:r>
              <a:rPr lang="ru-RU" b="1" dirty="0" smtClean="0"/>
              <a:t>Проект </a:t>
            </a:r>
            <a:r>
              <a:rPr lang="ru-RU" b="1" dirty="0"/>
              <a:t>«Азбука Байкала»</a:t>
            </a:r>
            <a:r>
              <a:rPr lang="ru-RU" dirty="0"/>
              <a:t>. 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2"/>
                </a:solidFill>
              </a:rPr>
              <a:t>План</a:t>
            </a:r>
          </a:p>
        </p:txBody>
      </p:sp>
    </p:spTree>
    <p:extLst>
      <p:ext uri="{BB962C8B-B14F-4D97-AF65-F5344CB8AC3E}">
        <p14:creationId xmlns:p14="http://schemas.microsoft.com/office/powerpoint/2010/main" val="13327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4632842"/>
              </p:ext>
            </p:extLst>
          </p:nvPr>
        </p:nvGraphicFramePr>
        <p:xfrm>
          <a:off x="251520" y="1484784"/>
          <a:ext cx="8712968" cy="5046980"/>
        </p:xfrm>
        <a:graphic>
          <a:graphicData uri="http://schemas.openxmlformats.org/drawingml/2006/table">
            <a:tbl>
              <a:tblPr firstRow="1" firstCol="1" lastCol="1" bandRow="1">
                <a:tableStyleId>{5C22544A-7EE6-4342-B048-85BDC9FD1C3A}</a:tableStyleId>
              </a:tblPr>
              <a:tblGrid>
                <a:gridCol w="648072"/>
                <a:gridCol w="1008112"/>
                <a:gridCol w="1944216"/>
                <a:gridCol w="5112568"/>
              </a:tblGrid>
              <a:tr h="295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№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п/п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Тема занятия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Отрабатываемые навыки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Примечание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</a:tr>
              <a:tr h="8388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сентябрь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722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kern="1800">
                          <a:effectLst/>
                        </a:rPr>
                        <a:t>1.</a:t>
                      </a:r>
                      <a:endParaRPr lang="ru-RU" sz="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</a:rPr>
                        <a:t>«Родная сторона - Бурятия моя».</a:t>
                      </a:r>
                      <a:endParaRPr lang="ru-RU" sz="14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</a:rPr>
                        <a:t>Органы артикуляции (повторение), артикуляционные упражнения, пальчиковый игротренинг. Работа над речевым дыханием, просодикой речи. Знакомство со звуками речи. Лексическая тема: «Родная сторона – Бурятия моя»</a:t>
                      </a:r>
                      <a:endParaRPr lang="ru-RU" sz="14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</a:rPr>
                        <a:t>Формировать знания и представления о республике, в которой мы живем, о национальностях, живущих в Бурятии. Ввести в активный словарь:</a:t>
                      </a:r>
                      <a:endParaRPr lang="ru-RU" sz="1400" b="1" i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</a:rPr>
                        <a:t>- существительные Родина, республика, столица, язык;</a:t>
                      </a:r>
                      <a:endParaRPr lang="ru-RU" sz="1400" b="1" i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</a:rPr>
                        <a:t>- прилагательные: богатая, любимая, прекрасная, многонациональная;</a:t>
                      </a:r>
                      <a:endParaRPr lang="ru-RU" sz="1400" b="1" i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</a:rPr>
                        <a:t>- глаголы: любить, беречь, охранять;</a:t>
                      </a:r>
                      <a:endParaRPr lang="ru-RU" sz="1400" b="1" i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</a:rPr>
                        <a:t>- учить подбирать однокоренные слова к слову «Родина»;</a:t>
                      </a:r>
                      <a:endParaRPr lang="ru-RU" sz="1400" b="1" i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</a:rPr>
                        <a:t>- формировать правильное звукопроизношение.</a:t>
                      </a:r>
                      <a:endParaRPr lang="ru-RU" sz="1400" b="1" i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</a:rPr>
                        <a:t>Прослушивание гимна Бурятии.</a:t>
                      </a:r>
                      <a:endParaRPr lang="ru-RU" sz="1400" b="1" i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</a:rPr>
                        <a:t>Домашнее задание: нарисовать флаг России и флаг Бурятии. Рассмотреть на географической карте Бурятию и посёлок Селенгинск.</a:t>
                      </a:r>
                      <a:endParaRPr lang="ru-RU" sz="14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 </a:t>
            </a:r>
            <a:r>
              <a:rPr lang="ru-RU" sz="2200" b="1" dirty="0"/>
              <a:t>Примерный календарно - тематический план подгрупповых логопедических занятий с детьми 5-6лет с элементами национально-регионального компонента.</a:t>
            </a:r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22004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5409353"/>
              </p:ext>
            </p:extLst>
          </p:nvPr>
        </p:nvGraphicFramePr>
        <p:xfrm>
          <a:off x="251520" y="1484784"/>
          <a:ext cx="8424528" cy="4040500"/>
        </p:xfrm>
        <a:graphic>
          <a:graphicData uri="http://schemas.openxmlformats.org/drawingml/2006/table">
            <a:tbl>
              <a:tblPr firstRow="1" firstCol="1" lastCol="1" bandRow="1">
                <a:tableStyleId>{5C22544A-7EE6-4342-B048-85BDC9FD1C3A}</a:tableStyleId>
              </a:tblPr>
              <a:tblGrid>
                <a:gridCol w="359632"/>
                <a:gridCol w="144424"/>
                <a:gridCol w="1224136"/>
                <a:gridCol w="1728192"/>
                <a:gridCol w="4968144"/>
              </a:tblGrid>
              <a:tr h="295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№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п/п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Тема занятия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Отрабатываемые навыки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Примечание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</a:tr>
              <a:tr h="83888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 smtClean="0">
                          <a:solidFill>
                            <a:schemeClr val="tx1"/>
                          </a:solidFill>
                          <a:effectLst/>
                        </a:rPr>
                        <a:t>октябрь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72252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kern="1800">
                          <a:effectLst/>
                        </a:rPr>
                        <a:t>1.</a:t>
                      </a:r>
                      <a:endParaRPr lang="ru-RU" sz="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b="1" i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Тема: «Домашние животные»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Комплекс артикуляционных упражнений для постановки шипящих звуков. Развитие фонематического слуха. Лексическая тема «Домашние животные». 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Игровой момент: </a:t>
                      </a:r>
                      <a:r>
                        <a:rPr lang="ru-RU" sz="1400" b="1" i="1" kern="18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Баир</a:t>
                      </a: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в гостях у ребят. Дать доступные сведения о состоянии и развитии скотоводства в Бурятии. Познакомить детей с этапами получения овечьей шерсти, с народными приметами и обычаями при сборе шерсти, с новыми поговорками и пословицами.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Физпауза</a:t>
                      </a: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 бурятская народная игра «Волк, овцы и ягнята».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Домашнее задание: найти бурятские пословицы и поговорки о животных;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 </a:t>
            </a:r>
            <a:r>
              <a:rPr lang="ru-RU" sz="2200" b="1" dirty="0"/>
              <a:t>Примерный календарно - тематический план подгрупповых логопедических занятий с детьми 5-6лет с элементами национально-регионального компонента.</a:t>
            </a:r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45599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9957484"/>
              </p:ext>
            </p:extLst>
          </p:nvPr>
        </p:nvGraphicFramePr>
        <p:xfrm>
          <a:off x="251520" y="1484784"/>
          <a:ext cx="8424528" cy="4648708"/>
        </p:xfrm>
        <a:graphic>
          <a:graphicData uri="http://schemas.openxmlformats.org/drawingml/2006/table">
            <a:tbl>
              <a:tblPr firstRow="1" firstCol="1" lastCol="1" bandRow="1">
                <a:tableStyleId>{5C22544A-7EE6-4342-B048-85BDC9FD1C3A}</a:tableStyleId>
              </a:tblPr>
              <a:tblGrid>
                <a:gridCol w="504056"/>
                <a:gridCol w="1224136"/>
                <a:gridCol w="2232248"/>
                <a:gridCol w="4464088"/>
              </a:tblGrid>
              <a:tr h="295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№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п/п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Тема занятия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Отрабатываемые навыки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Примечание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</a:tr>
              <a:tr h="8388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 smtClean="0">
                          <a:solidFill>
                            <a:schemeClr val="tx1"/>
                          </a:solidFill>
                          <a:effectLst/>
                        </a:rPr>
                        <a:t>ноябрь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722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kern="1800">
                          <a:effectLst/>
                        </a:rPr>
                        <a:t>1.</a:t>
                      </a:r>
                      <a:endParaRPr lang="ru-RU" sz="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Тема: «От юрты к избе».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Рассматривание иллюстраций, составление описательного рассказа. Образование однокоренных слов с помощью суффиксов с уменьшительно-ласкательным значением, притяжательных прилагательных. Подбор действий к предмету. Согласование числительных с существительным.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Дидактическая игра: «Кто, в каком домике живет?».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Познакомить детей с внутренним убранством юрты и избы, с предметами быта бурят и русских. Обогащение словаря: юрта, изба, войлок, бурхан, очаг.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Домашнее задание: Отгадайте кроссворд (загадки на тему убранства избы и юрты).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 </a:t>
            </a:r>
            <a:r>
              <a:rPr lang="ru-RU" sz="2200" b="1" dirty="0"/>
              <a:t>Примерный календарно - тематический план подгрупповых логопедических занятий с детьми 5-6лет с элементами национально-регионального компонента.</a:t>
            </a:r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06021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73925"/>
              </p:ext>
            </p:extLst>
          </p:nvPr>
        </p:nvGraphicFramePr>
        <p:xfrm>
          <a:off x="251520" y="1484784"/>
          <a:ext cx="8640960" cy="4894072"/>
        </p:xfrm>
        <a:graphic>
          <a:graphicData uri="http://schemas.openxmlformats.org/drawingml/2006/table">
            <a:tbl>
              <a:tblPr firstRow="1" firstCol="1" lastCol="1" bandRow="1">
                <a:tableStyleId>{5C22544A-7EE6-4342-B048-85BDC9FD1C3A}</a:tableStyleId>
              </a:tblPr>
              <a:tblGrid>
                <a:gridCol w="504056"/>
                <a:gridCol w="1224136"/>
                <a:gridCol w="2232248"/>
                <a:gridCol w="4680520"/>
              </a:tblGrid>
              <a:tr h="295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№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п/п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Тема занятия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Отрабатываемые навыки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Примечание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</a:tr>
              <a:tr h="8388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 smtClean="0">
                          <a:solidFill>
                            <a:schemeClr val="tx1"/>
                          </a:solidFill>
                          <a:effectLst/>
                        </a:rPr>
                        <a:t>декабрь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722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kern="1800">
                          <a:effectLst/>
                        </a:rPr>
                        <a:t>1.</a:t>
                      </a:r>
                      <a:endParaRPr lang="ru-RU" sz="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Тема: «Зимушка-зима»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Пальчиковый тренинг «Снежок». Образование относительных, качественных и притяжательных. Форма родительного падежа имен существительных. Образование относительных прилагательных. Образование приставочных глаголов. Составление предложений с предлогами в, из, на, под.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Игра «Что лишнее и почему?». Обогащение словаря «Скажи наоборот». Знакомство с бурятскими и русскими народными приметами, пословицами, поговорками.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Домашнее задание: Заучивание стихов бурятских поэтов;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 </a:t>
            </a:r>
            <a:r>
              <a:rPr lang="ru-RU" sz="2200" b="1" dirty="0"/>
              <a:t>Примерный календарно - тематический план подгрупповых логопедических занятий с детьми 5-6лет с элементами национально-регионального компонента.</a:t>
            </a:r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72895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7987303"/>
              </p:ext>
            </p:extLst>
          </p:nvPr>
        </p:nvGraphicFramePr>
        <p:xfrm>
          <a:off x="251520" y="1484784"/>
          <a:ext cx="8640960" cy="4040500"/>
        </p:xfrm>
        <a:graphic>
          <a:graphicData uri="http://schemas.openxmlformats.org/drawingml/2006/table">
            <a:tbl>
              <a:tblPr firstRow="1" firstCol="1" lastCol="1" bandRow="1">
                <a:tableStyleId>{5C22544A-7EE6-4342-B048-85BDC9FD1C3A}</a:tableStyleId>
              </a:tblPr>
              <a:tblGrid>
                <a:gridCol w="504056"/>
                <a:gridCol w="1224136"/>
                <a:gridCol w="2232248"/>
                <a:gridCol w="4680520"/>
              </a:tblGrid>
              <a:tr h="295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№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п/п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Тема занятия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Отрабатываемые навыки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Примечание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</a:tr>
              <a:tr h="8388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 smtClean="0">
                          <a:solidFill>
                            <a:schemeClr val="tx1"/>
                          </a:solidFill>
                          <a:effectLst/>
                        </a:rPr>
                        <a:t>январь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722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kern="1800">
                          <a:effectLst/>
                        </a:rPr>
                        <a:t>1.</a:t>
                      </a:r>
                      <a:endParaRPr lang="ru-RU" sz="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Тема: «Одежда».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Пальчиковый тренинг. Лексическая тема: «Одежда». Образование однокоренных слов с уменьшительно-ласкательным значением. Согласование числительных с существительными в роде, числе.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Рассказать о бурятском народном костюме, его разновидностях, назначении. Показать отличие от русского народного костюма. Обогащение словарного запаса –халат-</a:t>
                      </a:r>
                      <a:r>
                        <a:rPr lang="ru-RU" sz="1400" b="1" i="1" kern="18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дэгэл</a:t>
                      </a: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шапка – </a:t>
                      </a:r>
                      <a:r>
                        <a:rPr lang="ru-RU" sz="1400" b="1" i="1" kern="18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малгай</a:t>
                      </a: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400" b="1" i="1" kern="18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тэрлиг</a:t>
                      </a: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-жилет, </a:t>
                      </a:r>
                      <a:r>
                        <a:rPr lang="ru-RU" sz="1400" b="1" i="1" kern="18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гуталы</a:t>
                      </a: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сапоги, фартук, сарафан, сорочка. Дидактическая игра «Выложи картинку». Сюрпризный момент – </a:t>
                      </a:r>
                      <a:r>
                        <a:rPr lang="ru-RU" sz="1400" b="1" i="1" kern="18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Саяна</a:t>
                      </a: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отправила подарок (разрезные картинки).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Домашнее задание: Помочь найти нужную одежду для Саяны и Алёнки.(готовые образцы, соединить стрелками). 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 </a:t>
            </a:r>
            <a:r>
              <a:rPr lang="ru-RU" sz="2200" b="1" dirty="0"/>
              <a:t>Примерный календарно - тематический план подгрупповых логопедических занятий с детьми 5-6лет с элементами национально-регионального компонента.</a:t>
            </a:r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6659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1868727"/>
              </p:ext>
            </p:extLst>
          </p:nvPr>
        </p:nvGraphicFramePr>
        <p:xfrm>
          <a:off x="251520" y="1484784"/>
          <a:ext cx="8640960" cy="4040500"/>
        </p:xfrm>
        <a:graphic>
          <a:graphicData uri="http://schemas.openxmlformats.org/drawingml/2006/table">
            <a:tbl>
              <a:tblPr firstRow="1" firstCol="1" lastCol="1" bandRow="1">
                <a:tableStyleId>{5C22544A-7EE6-4342-B048-85BDC9FD1C3A}</a:tableStyleId>
              </a:tblPr>
              <a:tblGrid>
                <a:gridCol w="504056"/>
                <a:gridCol w="1224136"/>
                <a:gridCol w="2232248"/>
                <a:gridCol w="4680520"/>
              </a:tblGrid>
              <a:tr h="295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№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п/п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Тема занятия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Отрабатываемые навыки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>
                          <a:solidFill>
                            <a:schemeClr val="tx1"/>
                          </a:solidFill>
                          <a:effectLst/>
                        </a:rPr>
                        <a:t>Примечание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</a:tr>
              <a:tr h="8388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800" dirty="0" smtClean="0">
                          <a:solidFill>
                            <a:schemeClr val="tx1"/>
                          </a:solidFill>
                          <a:effectLst/>
                        </a:rPr>
                        <a:t>февраль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722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kern="1800" dirty="0">
                          <a:effectLst/>
                        </a:rPr>
                        <a:t>1.</a:t>
                      </a:r>
                      <a:endParaRPr lang="ru-RU" sz="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447" marR="234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Тема: «Ах, чародейка зима». Занятие по связной речи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Пальчиковый игротренинг. Составление сложносочинённых предложений. Составление рассказа из личного опыта.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Расширить представление детей о русских и бурятских зимних праздниках «</a:t>
                      </a:r>
                      <a:r>
                        <a:rPr lang="ru-RU" sz="1400" b="1" i="1" kern="18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Сагаалган</a:t>
                      </a:r>
                      <a:r>
                        <a:rPr lang="ru-RU" sz="1400" b="1" i="1" kern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», «Рождество», «Святки». Домашнее задание: Объявление конкурса «Азбука Байкала».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 </a:t>
            </a:r>
            <a:r>
              <a:rPr lang="ru-RU" sz="2200" b="1" dirty="0"/>
              <a:t>Примерный календарно - тематический план подгрупповых логопедических занятий с детьми 5-6лет с элементами национально-регионального компонента.</a:t>
            </a:r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4401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</TotalTime>
  <Words>1042</Words>
  <Application>Microsoft Office PowerPoint</Application>
  <PresentationFormat>Экран (4:3)</PresentationFormat>
  <Paragraphs>151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Волна</vt:lpstr>
      <vt:lpstr> Тема: «Национально-региональный компонент в работе логопеда» </vt:lpstr>
      <vt:lpstr>Презентация PowerPoint</vt:lpstr>
      <vt:lpstr>План</vt:lpstr>
      <vt:lpstr> Примерный календарно - тематический план подгрупповых логопедических занятий с детьми 5-6лет с элементами национально-регионального компонента. </vt:lpstr>
      <vt:lpstr> Примерный календарно - тематический план подгрупповых логопедических занятий с детьми 5-6лет с элементами национально-регионального компонента. </vt:lpstr>
      <vt:lpstr> Примерный календарно - тематический план подгрупповых логопедических занятий с детьми 5-6лет с элементами национально-регионального компонента. </vt:lpstr>
      <vt:lpstr> Примерный календарно - тематический план подгрупповых логопедических занятий с детьми 5-6лет с элементами национально-регионального компонента. </vt:lpstr>
      <vt:lpstr> Примерный календарно - тематический план подгрупповых логопедических занятий с детьми 5-6лет с элементами национально-регионального компонента. </vt:lpstr>
      <vt:lpstr> Примерный календарно - тематический план подгрупповых логопедических занятий с детьми 5-6лет с элементами национально-регионального компонента. </vt:lpstr>
      <vt:lpstr> Примерный календарно - тематический план подгрупповых логопедических занятий с детьми 5-6лет с элементами национально-регионального компонента. </vt:lpstr>
      <vt:lpstr> Примерный календарно - тематический план подгрупповых логопедических занятий с детьми 5-6лет с элементами национально-регионального компонента. </vt:lpstr>
      <vt:lpstr> Примерный календарно - тематический план подгрупповых логопедических занятий с детьми 5-6лет с элементами национально-регионального компонента. </vt:lpstr>
      <vt:lpstr>Презентация  проекта «Азбука Байкала»</vt:lpstr>
      <vt:lpstr>Презентация PowerPoint</vt:lpstr>
      <vt:lpstr>Паспорт проекта</vt:lpstr>
      <vt:lpstr>Презентация PowerPoint</vt:lpstr>
      <vt:lpstr>Задачи: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проекта «Азбука Байкала»</dc:title>
  <dc:creator>1</dc:creator>
  <cp:lastModifiedBy>User</cp:lastModifiedBy>
  <cp:revision>31</cp:revision>
  <cp:lastPrinted>2005-12-31T20:48:24Z</cp:lastPrinted>
  <dcterms:created xsi:type="dcterms:W3CDTF">2014-05-11T09:36:22Z</dcterms:created>
  <dcterms:modified xsi:type="dcterms:W3CDTF">2005-12-31T20:49:13Z</dcterms:modified>
</cp:coreProperties>
</file>