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BA2D31-28FA-4787-AE9D-6AC16B4F95BC}" type="datetimeFigureOut">
              <a:rPr lang="ru-RU" smtClean="0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97F9CD0-0AD5-4DD5-947E-305F6022D3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FE4BF6-0E3F-4B29-B750-B5164BFF06BA}" type="datetimeFigureOut">
              <a:rPr lang="ru-RU" smtClean="0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C327D-FF90-4DB4-8576-79DE047BB0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2B82A8-B622-4E0D-A226-2462BA1D09B1}" type="datetimeFigureOut">
              <a:rPr lang="ru-RU" smtClean="0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B7F31-0DC9-4D81-BC14-DA8BB2FFD2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637B1-8B7D-4DC3-A1CA-5B06CCD0BBFE}" type="datetimeFigureOut">
              <a:rPr lang="ru-RU" smtClean="0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57C49A6-423E-4C02-96C3-2D36354818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E3BCB8-1FD5-44F0-940F-958A1FF69F45}" type="datetimeFigureOut">
              <a:rPr lang="ru-RU" smtClean="0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B33B2-DD18-4C87-AC59-CB1FBA61DB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F8BCC-C1E1-435E-B290-8D746FC9BE9A}" type="datetimeFigureOut">
              <a:rPr lang="ru-RU" smtClean="0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D3E9A-B608-45F0-85CE-D545CD2038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3C3A4A-0C6A-4D52-9D53-8BF40EC785A3}" type="datetimeFigureOut">
              <a:rPr lang="ru-RU" smtClean="0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B3C9FF88-8044-464E-8799-B2ECB9F649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68B8A7-6889-4D2D-8597-1BE48B5CD326}" type="datetimeFigureOut">
              <a:rPr lang="ru-RU" smtClean="0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6678D-0B84-4A77-AA28-585FE039A0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69F991-6251-41EE-83AA-E43F4BCE8125}" type="datetimeFigureOut">
              <a:rPr lang="ru-RU" smtClean="0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EB083-1B50-44CD-BB6E-2C04715A7B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1BFAC-E8FA-47FD-9B0D-3EC0E723BAAD}" type="datetimeFigureOut">
              <a:rPr lang="ru-RU" smtClean="0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C7FC0-B417-4D9B-8DDC-678AC2D819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18F799-DB94-4134-B13C-CA16EC0A2868}" type="datetimeFigureOut">
              <a:rPr lang="ru-RU" smtClean="0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0E459-DC38-4FD6-AA9D-02CCBD5D63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42A7719-1938-4DB4-9B04-824E82ACE245}" type="datetimeFigureOut">
              <a:rPr lang="ru-RU" smtClean="0"/>
              <a:pPr>
                <a:defRPr/>
              </a:pPr>
              <a:t>05.04.2018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3BD24AD-DF78-4C17-939E-263C93E7D1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lobex\Шаблоны для PowerPoint\#0040\Components\SC_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471488" y="269875"/>
            <a:ext cx="8143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27697B"/>
                </a:solidFill>
                <a:latin typeface="Calibri" pitchFamily="34" charset="0"/>
              </a:rPr>
              <a:t>Name of Presentation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34" y="285728"/>
            <a:ext cx="7572428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Муниципальное автономное детское образовательное учреждение детский сад «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Рябинушка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142984"/>
            <a:ext cx="6715172" cy="70788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Предметно-развивающая среда логопедического кабинета  в ДОУ  в соответствии с ФГОС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Звуковые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«замки»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B7BB5AEC-763B-4EAE-B068-7B44B1EFE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700808"/>
            <a:ext cx="6912768" cy="4392488"/>
          </a:xfrm>
          <a:prstGeom prst="rect">
            <a:avLst/>
          </a:prstGeom>
          <a:gradFill>
            <a:gsLst>
              <a:gs pos="92000">
                <a:srgbClr val="FFC000"/>
              </a:gs>
              <a:gs pos="19000">
                <a:srgbClr val="00B0F0"/>
              </a:gs>
              <a:gs pos="53000">
                <a:srgbClr val="00B050"/>
              </a:gs>
            </a:gsLst>
            <a:lin ang="5400000" scaled="1"/>
          </a:gradFill>
          <a:ln w="177800" cap="sq">
            <a:gradFill>
              <a:gsLst>
                <a:gs pos="35000">
                  <a:srgbClr val="FFFF00"/>
                </a:gs>
                <a:gs pos="94000">
                  <a:srgbClr val="0EB20E"/>
                </a:gs>
                <a:gs pos="70000">
                  <a:schemeClr val="bg1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58535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Информативная зона</a:t>
            </a:r>
            <a:endParaRPr lang="ru-RU" b="1" i="1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00C7B033-4649-480F-94A4-CF2A8D364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785927"/>
            <a:ext cx="3929090" cy="2589628"/>
          </a:xfrm>
          <a:prstGeom prst="rect">
            <a:avLst/>
          </a:prstGeom>
          <a:solidFill>
            <a:srgbClr val="FFFFFF">
              <a:shade val="85000"/>
            </a:srgbClr>
          </a:solidFill>
          <a:ln w="177800" cap="sq">
            <a:gradFill>
              <a:gsLst>
                <a:gs pos="0">
                  <a:srgbClr val="FF0000"/>
                </a:gs>
                <a:gs pos="34000">
                  <a:schemeClr val="bg1"/>
                </a:gs>
                <a:gs pos="90000">
                  <a:srgbClr val="FFFF00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G:\DCIM\Camera\IMG_20161219_120458.jpg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785926"/>
            <a:ext cx="3643338" cy="2571768"/>
          </a:xfrm>
          <a:prstGeom prst="rect">
            <a:avLst/>
          </a:prstGeom>
          <a:ln w="762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439849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Папки для индивидуальных занятий и информационный стенд для педагогов и родителей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4264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Зона речевого и креативного развития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255" y="1787091"/>
            <a:ext cx="3652897" cy="3192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Объект 16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92577" y="1768264"/>
            <a:ext cx="4095349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1213A36-A1F6-4D63-AF05-58FEB6239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140968"/>
            <a:ext cx="5544617" cy="360040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2005611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642918"/>
            <a:ext cx="8429684" cy="34163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Такая разнообразная коррекционно-развивающая среда позволяет проводить индивидуальные и подгрупповые занятия в игровой форме с детьми разного возраста и решать различные коррекционные задачи. А “сказочные” методические пособия дают возможность, действуя с ними, повышать интерес к занятиям, активизировать речевую деятельность детей.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body_b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4029493"/>
            <a:ext cx="4643470" cy="239990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142984"/>
            <a:ext cx="7072362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lobex\Шаблоны для PowerPoint\#0040\Components\SC_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1701800"/>
            <a:ext cx="7000875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Your text here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2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Read on for PowerPoint presentation tips, to learn about PowerPoint templates and PowerPoint backgrounds, and get advice about outlines, communication skills, and how to maximize your Microsoft software.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2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Read on for PowerPoint presentation tips, to learn about PowerPoint templates and PowerPoint backgrounds, and get advice about outlines, communication skills, and how to maximize your Microsoft software.</a:t>
            </a:r>
            <a:endParaRPr lang="ru-RU" sz="22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471488" y="168275"/>
            <a:ext cx="8143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27697B"/>
                </a:solidFill>
                <a:latin typeface="Calibri" pitchFamily="34" charset="0"/>
              </a:rPr>
              <a:t>Slide master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alt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altLang="ru-RU" sz="3200" b="1" i="1" dirty="0" smtClean="0">
                <a:solidFill>
                  <a:srgbClr val="C00000"/>
                </a:solidFill>
              </a:rPr>
            </a:br>
            <a:r>
              <a:rPr lang="ru-RU" altLang="ru-RU" sz="3200" b="1" i="1" dirty="0" smtClean="0">
                <a:solidFill>
                  <a:srgbClr val="C00000"/>
                </a:solidFill>
              </a:rPr>
              <a:t>Предметно-развивающая среда должна обеспечивать: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609600" indent="-609600" algn="just">
              <a:defRPr/>
            </a:pPr>
            <a:r>
              <a:rPr lang="ru-RU" alt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максимальную реализацию образовательного потенциала пространства и материалов ;</a:t>
            </a:r>
          </a:p>
          <a:p>
            <a:pPr marL="609600" indent="-609600" algn="just">
              <a:defRPr/>
            </a:pPr>
            <a:r>
              <a:rPr lang="ru-RU" alt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возможность общения и совместной деятельности детей и взрослых, двигательной активности детей, а также возможности для уединения ;</a:t>
            </a:r>
          </a:p>
          <a:p>
            <a:pPr marL="609600" indent="-609600" algn="just">
              <a:defRPr/>
            </a:pPr>
            <a:r>
              <a:rPr lang="ru-RU" alt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реализацию различных образовательных программ, используемых в образовательной деятельности;</a:t>
            </a:r>
          </a:p>
          <a:p>
            <a:pPr marL="609600" indent="-609600" algn="just">
              <a:defRPr/>
            </a:pPr>
            <a:r>
              <a:rPr lang="ru-RU" alt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 в случае организации инклюзивного образования – необходимые для него условия;</a:t>
            </a:r>
          </a:p>
          <a:p>
            <a:pPr marL="609600" indent="-609600" algn="just">
              <a:defRPr/>
            </a:pPr>
            <a:r>
              <a:rPr lang="ru-RU" alt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учёт национально-культурных, климатических условий, в которых осуществляется образовательная деятельность.</a:t>
            </a:r>
          </a:p>
          <a:p>
            <a:pPr marL="609600" indent="-609600" algn="just">
              <a:defRPr/>
            </a:pPr>
            <a:r>
              <a:rPr lang="ru-RU" altLang="ru-RU" sz="1800" b="1" i="1" dirty="0" smtClean="0">
                <a:solidFill>
                  <a:schemeClr val="tx2">
                    <a:lumMod val="50000"/>
                  </a:schemeClr>
                </a:solidFill>
              </a:rPr>
              <a:t>учёт возрастных особенностей детей.</a:t>
            </a:r>
          </a:p>
          <a:p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</a:rPr>
              <a:t>Предметно-развивающая среда </a:t>
            </a:r>
            <a:br>
              <a:rPr lang="ru-RU" altLang="ru-RU" b="1" dirty="0" smtClean="0">
                <a:solidFill>
                  <a:srgbClr val="C00000"/>
                </a:solidFill>
              </a:rPr>
            </a:br>
            <a:r>
              <a:rPr lang="ru-RU" altLang="ru-RU" b="1" dirty="0" smtClean="0">
                <a:solidFill>
                  <a:srgbClr val="C00000"/>
                </a:solidFill>
              </a:rPr>
              <a:t>должна быть: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Трансформируемой</a:t>
            </a:r>
          </a:p>
          <a:p>
            <a:pPr>
              <a:buNone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езопасной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олифункциональной</a:t>
            </a:r>
          </a:p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defTabSz="457200">
              <a:lnSpc>
                <a:spcPct val="9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ru-RU" alt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Содержательно-насыщенной</a:t>
            </a:r>
            <a:r>
              <a:rPr lang="ru-RU" altLang="ru-RU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endParaRPr lang="ru-RU" altLang="ru-RU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Полифункциональной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Вариативной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marL="0" indent="0">
              <a:buNone/>
            </a:pP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136613"/>
            <a:ext cx="2526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Доступной</a:t>
            </a:r>
            <a:endParaRPr lang="ru-RU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1026" name="Picture 2" descr="F:\фото из д.с\20180326_0815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837600" y="-8596800"/>
            <a:ext cx="8280000" cy="62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из д.с\20180326_0815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103308" y="2609660"/>
            <a:ext cx="4320479" cy="3078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2800" b="1" i="1" dirty="0">
                <a:solidFill>
                  <a:srgbClr val="C00000"/>
                </a:solidFill>
              </a:rPr>
              <a:t>Принципы организации предметно-развивающей среды в логопедическом кабинете: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7544" y="1988840"/>
            <a:ext cx="4392488" cy="3286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4048" y="1628800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smtClean="0">
                <a:solidFill>
                  <a:srgbClr val="002060"/>
                </a:solidFill>
              </a:rPr>
              <a:t>Доступность (наглядно-дидактический </a:t>
            </a:r>
            <a:r>
              <a:rPr lang="ru-RU" altLang="ru-RU" b="1" i="1" dirty="0">
                <a:solidFill>
                  <a:srgbClr val="002060"/>
                </a:solidFill>
              </a:rPr>
              <a:t>материал подобран с учётом возрастных особенностей </a:t>
            </a:r>
            <a:r>
              <a:rPr lang="ru-RU" altLang="ru-RU" b="1" i="1" dirty="0" smtClean="0">
                <a:solidFill>
                  <a:srgbClr val="002060"/>
                </a:solidFill>
              </a:rPr>
              <a:t>дошкольников,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2967335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>
                <a:solidFill>
                  <a:srgbClr val="002060"/>
                </a:solidFill>
              </a:rPr>
              <a:t>упражнения для развития координации движений, мелкой моторики и зарядка для глаз</a:t>
            </a:r>
            <a:r>
              <a:rPr lang="ru-RU" altLang="ru-RU" b="1" i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Системность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Вариативность</a:t>
            </a:r>
          </a:p>
          <a:p>
            <a:r>
              <a:rPr lang="ru-RU" b="1" i="1" dirty="0" err="1" smtClean="0">
                <a:solidFill>
                  <a:srgbClr val="002060"/>
                </a:solidFill>
              </a:rPr>
              <a:t>Здоровьесберегающие</a:t>
            </a:r>
            <a:r>
              <a:rPr lang="ru-RU" b="1" i="1" dirty="0" smtClean="0">
                <a:solidFill>
                  <a:srgbClr val="002060"/>
                </a:solidFill>
              </a:rPr>
              <a:t> 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6511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C00000"/>
                </a:solidFill>
              </a:rPr>
              <a:t/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Оборудование </a:t>
            </a:r>
            <a:r>
              <a:rPr lang="ru-RU" sz="2800" b="1" i="1" dirty="0">
                <a:solidFill>
                  <a:srgbClr val="C00000"/>
                </a:solidFill>
              </a:rPr>
              <a:t>предметно-пространственной развивающей среды в кабинете логопеда</a:t>
            </a:r>
            <a:r>
              <a:rPr lang="ru-RU" sz="2800" b="1" i="1" dirty="0" smtClean="0">
                <a:solidFill>
                  <a:srgbClr val="C00000"/>
                </a:solidFill>
              </a:rPr>
              <a:t>: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1800" b="1" dirty="0" smtClean="0"/>
              <a:t> Основное назначение логопедического кабинета</a:t>
            </a:r>
            <a:r>
              <a:rPr lang="ru-RU" sz="1800" dirty="0" smtClean="0"/>
              <a:t> - создание необходимых условий для коррекционного обучения дошкольников с речевыми дефектами. </a:t>
            </a:r>
            <a:r>
              <a:rPr lang="ru-RU" sz="2800" b="1" i="1" dirty="0">
                <a:solidFill>
                  <a:srgbClr val="C00000"/>
                </a:solidFill>
              </a:rPr>
              <a:t/>
            </a:r>
            <a:br>
              <a:rPr lang="ru-RU" sz="2800" b="1" i="1" dirty="0">
                <a:solidFill>
                  <a:srgbClr val="C00000"/>
                </a:solidFill>
              </a:rPr>
            </a:b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52623" y="2569466"/>
            <a:ext cx="3663288" cy="3096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67544" y="2714620"/>
            <a:ext cx="2973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Рабочее место</a:t>
            </a:r>
            <a:endParaRPr lang="ru-RU" sz="2800" dirty="0"/>
          </a:p>
        </p:txBody>
      </p:sp>
      <p:pic>
        <p:nvPicPr>
          <p:cNvPr id="6" name="Picture 4" descr="E:\DSC003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357562"/>
            <a:ext cx="4000528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25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Зона психологической разгрузки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DAC893B-1CFC-4C98-B987-85730954A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033664">
            <a:off x="714348" y="1628800"/>
            <a:ext cx="4357718" cy="3014646"/>
          </a:xfrm>
          <a:prstGeom prst="rect">
            <a:avLst/>
          </a:prstGeom>
          <a:solidFill>
            <a:srgbClr val="FFFFFF">
              <a:shade val="85000"/>
            </a:srgbClr>
          </a:solidFill>
          <a:ln w="155575" cap="sq">
            <a:gradFill>
              <a:gsLst>
                <a:gs pos="92000">
                  <a:srgbClr val="FFC000"/>
                </a:gs>
                <a:gs pos="19000">
                  <a:srgbClr val="00B0F0"/>
                </a:gs>
                <a:gs pos="45000">
                  <a:srgbClr val="00B050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E:\DSC003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8841">
            <a:off x="4783302" y="3078486"/>
            <a:ext cx="3851920" cy="2924944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9233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Зона </a:t>
            </a:r>
            <a:r>
              <a:rPr lang="ru-RU" b="1" i="1" dirty="0">
                <a:solidFill>
                  <a:srgbClr val="C00000"/>
                </a:solidFill>
              </a:rPr>
              <a:t>моторного и конструктивного развития</a:t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83754">
            <a:off x="5723765" y="1942885"/>
            <a:ext cx="3264363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95130">
            <a:off x="259749" y="2000386"/>
            <a:ext cx="3384376" cy="2757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93676" y="2635556"/>
            <a:ext cx="3560253" cy="31468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575160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9382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Зона методического, дидактического и игрового сопровождения. 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89929">
            <a:off x="4941529" y="3150115"/>
            <a:ext cx="3965171" cy="3316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51695">
            <a:off x="378085" y="1613254"/>
            <a:ext cx="3230563" cy="267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AB2D122-57FF-4CEE-8BDD-292BD1573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7470">
            <a:off x="4833081" y="1518284"/>
            <a:ext cx="3617611" cy="2730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4F0CB91-1F73-4007-A70B-AFEB06813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24151" flipH="1">
            <a:off x="1231878" y="3443386"/>
            <a:ext cx="3052515" cy="3106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763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Зона сенсорного развития</a:t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3841" y="1952611"/>
            <a:ext cx="4191000" cy="31432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572000" y="1214422"/>
            <a:ext cx="3929090" cy="2500330"/>
          </a:xfrm>
        </p:spPr>
      </p:pic>
      <p:pic>
        <p:nvPicPr>
          <p:cNvPr id="5" name="Picture 3" descr="E:\DSC003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29066"/>
            <a:ext cx="3929090" cy="272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2047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461</TotalTime>
  <Words>293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 Предметно-развивающая среда должна обеспечивать: </vt:lpstr>
      <vt:lpstr>Предметно-развивающая среда  должна быть:</vt:lpstr>
      <vt:lpstr>Принципы организации предметно-развивающей среды в логопедическом кабинете:</vt:lpstr>
      <vt:lpstr>   Оборудование предметно-пространственной развивающей среды в кабинете логопеда:   Основное назначение логопедического кабинета - создание необходимых условий для коррекционного обучения дошкольников с речевыми дефектами.  </vt:lpstr>
      <vt:lpstr>Зона психологической разгрузки</vt:lpstr>
      <vt:lpstr> Зона моторного и конструктивного развития </vt:lpstr>
      <vt:lpstr>Зона методического, дидактического и игрового сопровождения. </vt:lpstr>
      <vt:lpstr>Зона сенсорного развития </vt:lpstr>
      <vt:lpstr>Звуковые «замки»</vt:lpstr>
      <vt:lpstr>Информативная зона</vt:lpstr>
      <vt:lpstr>Зона речевого и креативного развития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Evgeny</cp:lastModifiedBy>
  <cp:revision>44</cp:revision>
  <dcterms:created xsi:type="dcterms:W3CDTF">2018-03-27T08:17:31Z</dcterms:created>
  <dcterms:modified xsi:type="dcterms:W3CDTF">2018-04-05T15:30:11Z</dcterms:modified>
</cp:coreProperties>
</file>