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2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70" r:id="rId12"/>
    <p:sldId id="269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4001"/>
    <a:srgbClr val="157FFF"/>
    <a:srgbClr val="E20071"/>
    <a:srgbClr val="E20087"/>
    <a:srgbClr val="FFABCB"/>
    <a:srgbClr val="EF720B"/>
    <a:srgbClr val="F79B4F"/>
    <a:srgbClr val="CC9900"/>
    <a:srgbClr val="F7E289"/>
    <a:srgbClr val="FF9E1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7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66066-599D-4F0C-A07F-6A9115612E11}" type="datetimeFigureOut">
              <a:rPr lang="ru-RU" smtClean="0"/>
              <a:pPr/>
              <a:t>22.02.2018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488EC-3A44-43F3-B6DA-9A6AFCEBC5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488EC-3A44-43F3-B6DA-9A6AFCEBC5D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680310"/>
            <a:ext cx="8246070" cy="763525"/>
          </a:xfrm>
          <a:effectLst>
            <a:outerShdw blurRad="50800" dist="25400" dir="2700000" algn="tl" rotWithShape="0">
              <a:srgbClr val="002060">
                <a:alpha val="56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1443835"/>
            <a:ext cx="6400800" cy="610820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00206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46070" cy="610820"/>
          </a:xfrm>
          <a:effectLst>
            <a:outerShdw blurRad="50800" dist="25400" dir="2700000" algn="ctr" rotWithShape="0">
              <a:srgbClr val="002060">
                <a:alpha val="82000"/>
              </a:srgb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412303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168900" cy="684885"/>
          </a:xfrm>
          <a:effectLst>
            <a:outerShdw blurRad="50800" dist="25400" dir="2700000" algn="ctr" rotWithShape="0">
              <a:srgbClr val="002060">
                <a:alpha val="60000"/>
              </a:srgb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443835"/>
            <a:ext cx="7168900" cy="4275740"/>
          </a:xfrm>
        </p:spPr>
        <p:txBody>
          <a:bodyPr/>
          <a:lstStyle>
            <a:lvl1pPr>
              <a:defRPr sz="2800">
                <a:solidFill>
                  <a:srgbClr val="002060"/>
                </a:solidFill>
              </a:defRPr>
            </a:lvl1pPr>
            <a:lvl2pPr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369770"/>
            <a:ext cx="8076895" cy="532180"/>
          </a:xfrm>
          <a:effectLst>
            <a:outerShdw blurRad="50800" dist="25400" dir="2700000" algn="ctr" rotWithShape="0">
              <a:srgbClr val="002060">
                <a:alpha val="75000"/>
              </a:srgb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4655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818180"/>
            <a:ext cx="381762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2054655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818180"/>
            <a:ext cx="3817625" cy="3035058"/>
          </a:xfrm>
        </p:spPr>
        <p:txBody>
          <a:bodyPr/>
          <a:lstStyle>
            <a:lvl1pPr>
              <a:defRPr sz="2400">
                <a:solidFill>
                  <a:srgbClr val="002060"/>
                </a:solidFill>
              </a:defRPr>
            </a:lvl1pPr>
            <a:lvl2pPr>
              <a:defRPr sz="2000">
                <a:solidFill>
                  <a:srgbClr val="002060"/>
                </a:solidFill>
              </a:defRPr>
            </a:lvl2pPr>
            <a:lvl3pPr>
              <a:defRPr sz="1800">
                <a:solidFill>
                  <a:srgbClr val="002060"/>
                </a:solidFill>
              </a:defRPr>
            </a:lvl3pPr>
            <a:lvl4pPr>
              <a:defRPr sz="1600">
                <a:solidFill>
                  <a:srgbClr val="002060"/>
                </a:solidFill>
              </a:defRPr>
            </a:lvl4pPr>
            <a:lvl5pPr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1537" y="1071547"/>
            <a:ext cx="7072363" cy="292895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rgbClr val="6F4001"/>
                </a:solidFill>
              </a:rPr>
              <a:t>ПРОЕКТ</a:t>
            </a:r>
            <a:br>
              <a:rPr lang="ru-RU" sz="5400" dirty="0" smtClean="0">
                <a:solidFill>
                  <a:srgbClr val="6F4001"/>
                </a:solidFill>
              </a:rPr>
            </a:br>
            <a:r>
              <a:rPr lang="ru-RU" sz="5400" dirty="0" smtClean="0">
                <a:solidFill>
                  <a:srgbClr val="6F4001"/>
                </a:solidFill>
              </a:rPr>
              <a:t>«АЗБУКА БАЙКАЛА»</a:t>
            </a:r>
            <a:br>
              <a:rPr lang="ru-RU" sz="5400" dirty="0" smtClean="0">
                <a:solidFill>
                  <a:srgbClr val="6F4001"/>
                </a:solidFill>
              </a:rPr>
            </a:br>
            <a:r>
              <a:rPr lang="ru-RU" sz="3200" b="0" dirty="0" smtClean="0">
                <a:solidFill>
                  <a:srgbClr val="6F4001"/>
                </a:solidFill>
              </a:rPr>
              <a:t>Этнокультурный компонент В РАБОТЕ ЛОГОПЕДА </a:t>
            </a:r>
            <a:endParaRPr lang="en-US" sz="5400" dirty="0">
              <a:solidFill>
                <a:srgbClr val="6F400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722313" y="908720"/>
            <a:ext cx="7772400" cy="151216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endParaRPr lang="ru-RU" sz="4400" dirty="0" smtClean="0">
              <a:solidFill>
                <a:srgbClr val="6F4001"/>
              </a:solidFill>
            </a:endParaRPr>
          </a:p>
          <a:p>
            <a:pPr marL="0" indent="0" algn="ctr">
              <a:buNone/>
            </a:pPr>
            <a:endParaRPr lang="ru-RU" sz="4400" dirty="0">
              <a:solidFill>
                <a:srgbClr val="6F4001"/>
              </a:solidFill>
            </a:endParaRPr>
          </a:p>
          <a:p>
            <a:pPr marL="0" indent="0" algn="ctr">
              <a:buNone/>
            </a:pPr>
            <a:r>
              <a:rPr lang="ru-RU" sz="4400" dirty="0" smtClean="0">
                <a:solidFill>
                  <a:srgbClr val="6F4001"/>
                </a:solidFill>
              </a:rPr>
              <a:t>МУНИЦИПАЛЬНОЕ АВТОНОМНОЕ ДОШКОЛЬНОЕ ОБРАЗОВАТЕЛЬНОЕ УЧРЕЖДЕНИЕ ДЕТСКИЙ САД «РЯБИНУШКА»</a:t>
            </a:r>
          </a:p>
          <a:p>
            <a:pPr marL="0" indent="0" algn="ctr">
              <a:buNone/>
            </a:pPr>
            <a:r>
              <a:rPr lang="ru-RU" sz="4900" dirty="0" smtClean="0">
                <a:solidFill>
                  <a:srgbClr val="6F4001"/>
                </a:solidFill>
              </a:rPr>
              <a:t>ПГТ.СЕЛЕНГИНСК КАБАНСКИЙ РАЙОН РЕСПУБЛИКА БУРЯТИЯ</a:t>
            </a:r>
          </a:p>
          <a:p>
            <a:pPr marL="0" indent="0" algn="ctr">
              <a:buNone/>
            </a:pPr>
            <a:endParaRPr lang="ru-RU" sz="8000" dirty="0" smtClean="0">
              <a:solidFill>
                <a:srgbClr val="6F4001"/>
              </a:solidFill>
            </a:endParaRPr>
          </a:p>
          <a:p>
            <a:pPr marL="0" indent="0" algn="ctr">
              <a:buNone/>
            </a:pPr>
            <a:endParaRPr lang="ru-RU" sz="8000" dirty="0">
              <a:solidFill>
                <a:srgbClr val="6F4001"/>
              </a:solidFill>
            </a:endParaRPr>
          </a:p>
          <a:p>
            <a:pPr algn="ctr"/>
            <a:endParaRPr lang="ru-RU" sz="4400" dirty="0" smtClean="0"/>
          </a:p>
          <a:p>
            <a:pPr algn="ctr"/>
            <a:endParaRPr lang="en-US" sz="4400" dirty="0"/>
          </a:p>
        </p:txBody>
      </p:sp>
      <p:pic>
        <p:nvPicPr>
          <p:cNvPr id="3074" name="Picture 2" descr="F:\АЗБ\20171113_092906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552230">
            <a:off x="5861159" y="4373602"/>
            <a:ext cx="2146441" cy="200026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Picture 3" descr="F:\АЗБ\20171113_0930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67867">
            <a:off x="1130124" y="4359335"/>
            <a:ext cx="2026789" cy="19608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6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643174" y="3857628"/>
            <a:ext cx="4000528" cy="2286016"/>
          </a:xfrm>
          <a:prstGeom prst="rect">
            <a:avLst/>
          </a:prstGeom>
          <a:noFill/>
          <a:ln w="76200">
            <a:solidFill>
              <a:srgbClr val="6F4001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48965" y="571480"/>
            <a:ext cx="8246070" cy="857256"/>
          </a:xfrm>
          <a:blipFill>
            <a:blip r:embed="rId2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проекта: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- Национально-региональный компонент;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- Коммуникативно-личностное развитие;</a:t>
            </a:r>
          </a:p>
          <a:p>
            <a:pPr marL="0" indent="0">
              <a:buNone/>
            </a:pPr>
            <a:r>
              <a:rPr lang="ru-RU" dirty="0" smtClean="0"/>
              <a:t> - Познавательно-речевое развитие.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F:\бурятия\SAM_02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3" y="3631688"/>
            <a:ext cx="3384377" cy="2605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бурятия\SAM_02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3350" y="3631688"/>
            <a:ext cx="3265074" cy="2605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3008313" cy="92869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Этапы реализации проекта</a:t>
            </a:r>
            <a:endParaRPr lang="ru-RU" sz="2400" dirty="0"/>
          </a:p>
        </p:txBody>
      </p:sp>
      <p:pic>
        <p:nvPicPr>
          <p:cNvPr id="12" name="Содержимое 11" descr="SAM_02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245364">
            <a:off x="4000496" y="368213"/>
            <a:ext cx="2214578" cy="26321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14282" y="1435100"/>
            <a:ext cx="3357586" cy="46910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1. Организационный:</a:t>
            </a:r>
          </a:p>
          <a:p>
            <a:r>
              <a:rPr lang="ru-RU" dirty="0" smtClean="0"/>
              <a:t> - определение цели;</a:t>
            </a:r>
          </a:p>
          <a:p>
            <a:r>
              <a:rPr lang="ru-RU" dirty="0" smtClean="0"/>
              <a:t> - планирование мероприятий с учетом цели, вовлечение родителей;</a:t>
            </a:r>
          </a:p>
          <a:p>
            <a:r>
              <a:rPr lang="ru-RU" dirty="0" smtClean="0"/>
              <a:t> - привлечение специалистов к работе над проектом.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Деятельностный</a:t>
            </a:r>
            <a:r>
              <a:rPr lang="ru-RU" dirty="0" smtClean="0"/>
              <a:t>:</a:t>
            </a:r>
          </a:p>
          <a:p>
            <a:r>
              <a:rPr lang="ru-RU" dirty="0" smtClean="0"/>
              <a:t> - сбор (обновление) информации, материалов;</a:t>
            </a:r>
          </a:p>
          <a:p>
            <a:r>
              <a:rPr lang="ru-RU" dirty="0" smtClean="0"/>
              <a:t> - непосредственная образовательная деятельность по плану проекта;</a:t>
            </a:r>
          </a:p>
          <a:p>
            <a:r>
              <a:rPr lang="ru-RU" dirty="0" smtClean="0"/>
              <a:t> - совместная деятельность детей и взрослых, связанная с конкретной проблемой;</a:t>
            </a:r>
          </a:p>
          <a:p>
            <a:r>
              <a:rPr lang="ru-RU" dirty="0" smtClean="0"/>
              <a:t> - самостоятельные творческие работы родителей и детей: поиск материала, поделки, рисунки.</a:t>
            </a:r>
          </a:p>
          <a:p>
            <a:r>
              <a:rPr lang="ru-RU" dirty="0" smtClean="0"/>
              <a:t>3. Заключительный:</a:t>
            </a:r>
          </a:p>
          <a:p>
            <a:r>
              <a:rPr lang="ru-RU" dirty="0" smtClean="0"/>
              <a:t> - презентация проекта;</a:t>
            </a:r>
          </a:p>
          <a:p>
            <a:r>
              <a:rPr lang="ru-RU" dirty="0" smtClean="0"/>
              <a:t> - выставка продуктивной деятельности детей.</a:t>
            </a:r>
          </a:p>
          <a:p>
            <a:endParaRPr lang="ru-RU" dirty="0"/>
          </a:p>
        </p:txBody>
      </p:sp>
      <p:pic>
        <p:nvPicPr>
          <p:cNvPr id="2050" name="Picture 2" descr="F:\бурятия\SAM_02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20748">
            <a:off x="6143636" y="428604"/>
            <a:ext cx="2643206" cy="1796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F:\бурятия\SAM_02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285992"/>
            <a:ext cx="3500462" cy="19706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2" name="Picture 4" descr="F:\бурятия\SAM_02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95144">
            <a:off x="3799179" y="3852185"/>
            <a:ext cx="2541768" cy="185982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3" name="Picture 5" descr="F:\бурятия\SAM_02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49102">
            <a:off x="6286512" y="4357694"/>
            <a:ext cx="2571768" cy="1714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857232"/>
            <a:ext cx="8246070" cy="1044718"/>
          </a:xfrm>
          <a:blipFill>
            <a:blip r:embed="rId2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Ожидаемые результаты реализации проекта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Осознание ребенком своего места в социуме на основе со-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- </a:t>
            </a:r>
            <a:r>
              <a:rPr lang="ru-RU" dirty="0" smtClean="0">
                <a:solidFill>
                  <a:srgbClr val="C00000"/>
                </a:solidFill>
              </a:rPr>
              <a:t>Осознание ребенком своего места в социуме на основе сопричастности к малой Родине, ее географии, природе, символике.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Знание детьми имен земляков, прославивших родной край, историю коренных народов.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Проявление интереса к приобретенным знаниям в самостоятельной деятельности.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Отражение своих впечатлений в деятельности творческого характера.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Наличие педагогических условий для развития нравственных качеств детей процессе проектной деятельности по ознакомлению с историей и культурой Бурятии.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Продуктивное взаимодействие участников образовательного процесса как условие повышения интереса к прошлому и настоящему родного края и его познания.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Развитие зрительного восприятия буквы русского алфавита.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- Активная позиция участников образовательного процесса.</a:t>
            </a:r>
          </a:p>
        </p:txBody>
      </p:sp>
    </p:spTree>
    <p:extLst>
      <p:ext uri="{BB962C8B-B14F-4D97-AF65-F5344CB8AC3E}">
        <p14:creationId xmlns:p14="http://schemas.microsoft.com/office/powerpoint/2010/main" xmlns="" val="6071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8965" y="571480"/>
            <a:ext cx="8246070" cy="133047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20171113_0929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21110411">
            <a:off x="522312" y="2016257"/>
            <a:ext cx="3429024" cy="2571768"/>
          </a:xfrm>
          <a:ln w="76200">
            <a:solidFill>
              <a:srgbClr val="C00000"/>
            </a:solidFill>
          </a:ln>
        </p:spPr>
      </p:pic>
      <p:pic>
        <p:nvPicPr>
          <p:cNvPr id="4099" name="Picture 3" descr="F:\АЗБ\20171113_093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072658" y="-4214866"/>
            <a:ext cx="3359504" cy="2519628"/>
          </a:xfrm>
          <a:prstGeom prst="rect">
            <a:avLst/>
          </a:prstGeom>
          <a:noFill/>
        </p:spPr>
      </p:pic>
      <p:pic>
        <p:nvPicPr>
          <p:cNvPr id="9" name="Рисунок 8" descr="20171113_0930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659870">
            <a:off x="5140408" y="2108266"/>
            <a:ext cx="3626101" cy="2563437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10" name="Рисунок 9" descr="20171113_0931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71604" y="4000504"/>
            <a:ext cx="2714644" cy="2452705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pic>
        <p:nvPicPr>
          <p:cNvPr id="11" name="Рисунок 10" descr="20171123_12545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9" y="4000504"/>
            <a:ext cx="3000396" cy="2500306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idx="4294967295"/>
          </p:nvPr>
        </p:nvSpPr>
        <p:spPr>
          <a:xfrm>
            <a:off x="857224" y="1000108"/>
            <a:ext cx="7388251" cy="4929222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endParaRPr lang="ru-RU" sz="36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ЧЕЛОВЕК БЕЗ ПРОШЛОГО, НЕ ЗНАЮЩИЙ ИСТОРИИ СВОЕГО НАРОДА, НЕ ВПИТАВШИЙ ЕГО КУЛЬТУРУ, ПОДОБЕН ДЕРЕВУ КОТОРОГО ЛИШИЛИ КОРНЕЙ.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39552" y="836712"/>
            <a:ext cx="8318078" cy="122413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67544" y="2852936"/>
            <a:ext cx="8424936" cy="266429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ВНЕДРЕНИЕ ЭТНОКУЛЬТУРНЫХ ТРАДИЦИЙ В КОРРЕКЦИОННО-ОБРАЗОВАТЕЛЬНУЮ ДЕЯТЕЛЬНОСТЬ ДОШКОЛЬНИКОВ ЧЕРЕЗ ПОСТРОЕНИЕ СОЦИОКУЛЬТУРНОЙ ОБРАЗОВАТЕЛЬНОЙ СРЕДЫ.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3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476672"/>
            <a:ext cx="8246070" cy="115212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ЗАДАЧИ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ОБРАЗОВАТЕЛЬНЫЕ:</a:t>
            </a:r>
          </a:p>
          <a:p>
            <a:pPr marL="0" indent="0">
              <a:buNone/>
            </a:pPr>
            <a:r>
              <a:rPr lang="ru-RU" sz="1800" dirty="0" smtClean="0"/>
              <a:t>- РАСШИРИТЬ СФЕРУ ИСПОЛЬЗОВАНИЯ РЕГИОНАЛЬНОГО МАТЕРИАЛА В РАБОТЕ УЧИТЕЛЯ –ЛОГОПЕДА;</a:t>
            </a:r>
          </a:p>
          <a:p>
            <a:pPr marL="0" indent="0">
              <a:buNone/>
            </a:pPr>
            <a:r>
              <a:rPr lang="ru-RU" sz="1800" dirty="0" smtClean="0"/>
              <a:t>-ПРИВЛЕЧЬ ВНИМАНИЕ РОДИТЕЛЬСКОЙ ОБЩЕСТВЕННОСТИ К АКТИВНОМУ СОТРУДНИЧЕСТВУ В ПРИОБЩЕНИИ ДОШКОЛЬНИКОВ К ТРАДИЦИЯМ РУССКОГО И БУРЯТСКОГО НАРОДОВ;</a:t>
            </a:r>
          </a:p>
          <a:p>
            <a:pPr marL="0" indent="0">
              <a:buNone/>
            </a:pPr>
            <a:r>
              <a:rPr lang="ru-RU" sz="1800" dirty="0" smtClean="0"/>
              <a:t>- ДАТЬ ПРЕДСТАВЛЕНИЯ О ПРИРОДЕ БАЙКАЛА О ТРАДИЦИЯХ И БЫТЕ НАРОДОВ БУРЯТИИ;</a:t>
            </a:r>
          </a:p>
          <a:p>
            <a:pPr marL="0" indent="0">
              <a:buNone/>
            </a:pPr>
            <a:r>
              <a:rPr lang="ru-RU" sz="1800" dirty="0" smtClean="0"/>
              <a:t>-ПОДДЕРЖИВАТЬ ЕСТЕСТВЕННЫЙ ИНТЕРЕС РЕБЕНКА К РОДНОМУ КРАЮ</a:t>
            </a:r>
          </a:p>
        </p:txBody>
      </p:sp>
    </p:spTree>
    <p:extLst>
      <p:ext uri="{BB962C8B-B14F-4D97-AF65-F5344CB8AC3E}">
        <p14:creationId xmlns:p14="http://schemas.microsoft.com/office/powerpoint/2010/main" xmlns="" val="280767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836712"/>
            <a:ext cx="8246070" cy="9361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ЗАДАЧИ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965" y="1988841"/>
            <a:ext cx="8246070" cy="41888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 smtClean="0"/>
              <a:t>РАЗВИВАЮЩИЕ:</a:t>
            </a:r>
          </a:p>
          <a:p>
            <a:pPr>
              <a:buFontTx/>
              <a:buChar char="-"/>
            </a:pPr>
            <a:r>
              <a:rPr lang="ru-RU" sz="1800" dirty="0" smtClean="0"/>
              <a:t>РАЗВИВАТЬ СВЯЗНУЮ РЕЧЬ ДЕТЕЙ-ЛОГОПАТОВ, СПОСОБНОСТЬ ПЛАНИРОВАТЬ РЕЧЕВОЕ ВЫСКАЗЫВАНИЕ, ОВЛАДЕВАТЬ СРЕДСТВАМИ ОБЩЕНИЯ СО ВЗРОСЛЫМИ И СВЕРТНИКАМИ;</a:t>
            </a:r>
          </a:p>
          <a:p>
            <a:pPr>
              <a:buFontTx/>
              <a:buChar char="-"/>
            </a:pPr>
            <a:r>
              <a:rPr lang="ru-RU" sz="1800" dirty="0" smtClean="0"/>
              <a:t>РАЗШИРЯТЬ И ОБОГАЩАТЬ СЛОВАРЬ ДЕТЕЙ ПОНЯТИЯМИ И ПРЕДСТАВЛЕНИЯМИ О БОГАТСТВЕ И РАЗНООБРАЗИИ ЖИВОТНОГО И РАСТИТЕЛЬНОГО МИРА РОДНОГО КРАЯ, О ТРАДИЦИЯХ И БЫТЕ НАРОДОВ  БУРЯТИИ;</a:t>
            </a:r>
          </a:p>
          <a:p>
            <a:pPr>
              <a:buFontTx/>
              <a:buChar char="-"/>
            </a:pPr>
            <a:r>
              <a:rPr lang="ru-RU" sz="1800" dirty="0" smtClean="0"/>
              <a:t>КОРРЕКЦИЯ И РАЗВИТИЕ ЛЕКСИКО-ГРАММАТИЧЕСКОЙ И ФОНЕМАТИЧЕСКОЙ СТОРОНЫ РЕЧИ;</a:t>
            </a:r>
          </a:p>
          <a:p>
            <a:pPr>
              <a:buFontTx/>
              <a:buChar char="-"/>
            </a:pPr>
            <a:r>
              <a:rPr lang="ru-RU" sz="1800" dirty="0" smtClean="0"/>
              <a:t>РАЗВИВАТЬ ПОЗНАВАТЕЛЬНУЮ АКТИВНОСТЬ, САМОСТОЯТЕЛЬНОСТЬ, ТВОРЧЕСТВО;</a:t>
            </a:r>
          </a:p>
          <a:p>
            <a:pPr>
              <a:buFontTx/>
              <a:buChar char="-"/>
            </a:pPr>
            <a:r>
              <a:rPr lang="ru-RU" sz="1800" dirty="0" smtClean="0"/>
              <a:t>РАЗВИВАТЬ МОТИВАЦИЮ НА СОХРАНЕНИЕ КУЛЬТУРНОГО НАСЛЕДИЯ РОДНОГО КРАЯ;</a:t>
            </a:r>
          </a:p>
          <a:p>
            <a:pPr>
              <a:buFontTx/>
              <a:buChar char="-"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50591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965" y="908720"/>
            <a:ext cx="8246070" cy="99323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ЗАДАЧИ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ВОСПИТАТЕЛЬНЫЕ</a:t>
            </a:r>
          </a:p>
          <a:p>
            <a:pPr marL="0" indent="0">
              <a:buNone/>
            </a:pPr>
            <a:r>
              <a:rPr lang="ru-RU" dirty="0" smtClean="0"/>
              <a:t>-</a:t>
            </a:r>
            <a:r>
              <a:rPr lang="ru-RU" sz="1800" dirty="0" smtClean="0"/>
              <a:t>ВОСПИТЫВАТЬ ЛЮБОВЬ ДЕТЕЙ К РОДНОМУ КРАЮ, БЕРЕЖНОЕ ОТНОШЕНИЕ К ПРИРОДЕ, К ТРАДИЦИЯМ НАРОДОВ БУРЯТИИ, ЭМОЦИОНАЛЬНУЮ ОТЗЫВЧИВОСТЬ.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53594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2852"/>
            <a:ext cx="8246070" cy="335758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Возраст детей на которых рассчитан проект: седьмой год жизни.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dirty="0" smtClean="0">
                <a:solidFill>
                  <a:srgbClr val="002060"/>
                </a:solidFill>
              </a:rPr>
              <a:t> </a:t>
            </a:r>
            <a:r>
              <a:rPr lang="ru-RU" sz="2700" b="1" i="1" u="sng" dirty="0" smtClean="0">
                <a:solidFill>
                  <a:srgbClr val="002060"/>
                </a:solidFill>
              </a:rPr>
              <a:t>Участники проекта</a:t>
            </a:r>
            <a:r>
              <a:rPr lang="ru-RU" sz="2700" b="1" i="1" dirty="0" smtClean="0">
                <a:solidFill>
                  <a:srgbClr val="002060"/>
                </a:solidFill>
              </a:rPr>
              <a:t>: дети, воспитатели групп, специалисты МАДОУ, родители.</a:t>
            </a:r>
            <a:r>
              <a:rPr lang="ru-RU" sz="2700" b="1" i="1" dirty="0" smtClean="0"/>
              <a:t> </a:t>
            </a:r>
            <a:br>
              <a:rPr lang="ru-RU" sz="2700" b="1" i="1" dirty="0" smtClean="0"/>
            </a:br>
            <a:r>
              <a:rPr lang="ru-RU" sz="2700" b="1" i="1" u="sng" dirty="0" smtClean="0">
                <a:solidFill>
                  <a:srgbClr val="002060"/>
                </a:solidFill>
              </a:rPr>
              <a:t>Тип  проекта</a:t>
            </a:r>
            <a:r>
              <a:rPr lang="ru-RU" sz="2700" b="1" i="1" dirty="0" smtClean="0">
                <a:solidFill>
                  <a:srgbClr val="002060"/>
                </a:solidFill>
              </a:rPr>
              <a:t>:  </a:t>
            </a:r>
            <a:r>
              <a:rPr lang="ru-RU" sz="2700" b="1" i="1" dirty="0" err="1" smtClean="0">
                <a:solidFill>
                  <a:srgbClr val="002060"/>
                </a:solidFill>
              </a:rPr>
              <a:t>исследовательско-творческий</a:t>
            </a:r>
            <a:r>
              <a:rPr lang="ru-RU" sz="2700" b="1" i="1" dirty="0" smtClean="0">
                <a:solidFill>
                  <a:srgbClr val="002060"/>
                </a:solidFill>
              </a:rPr>
              <a:t>, речевой.</a:t>
            </a:r>
            <a:r>
              <a:rPr lang="ru-RU" sz="2700" b="1" i="1" dirty="0" smtClean="0"/>
              <a:t> </a:t>
            </a:r>
            <a:br>
              <a:rPr lang="ru-RU" sz="2700" b="1" i="1" dirty="0" smtClean="0"/>
            </a:br>
            <a:r>
              <a:rPr lang="ru-RU" sz="2700" b="1" i="1" u="sng" dirty="0" smtClean="0">
                <a:solidFill>
                  <a:srgbClr val="002060"/>
                </a:solidFill>
              </a:rPr>
              <a:t>По продолжительности</a:t>
            </a:r>
            <a:r>
              <a:rPr lang="ru-RU" sz="2700" b="1" i="1" dirty="0" smtClean="0">
                <a:solidFill>
                  <a:srgbClr val="002060"/>
                </a:solidFill>
              </a:rPr>
              <a:t>: долгосрочный.</a:t>
            </a:r>
            <a:br>
              <a:rPr lang="ru-RU" sz="2700" b="1" i="1" dirty="0" smtClean="0">
                <a:solidFill>
                  <a:srgbClr val="002060"/>
                </a:solidFill>
              </a:rPr>
            </a:br>
            <a:r>
              <a:rPr lang="ru-RU" sz="2700" b="1" i="1" u="sng" dirty="0" smtClean="0">
                <a:solidFill>
                  <a:srgbClr val="002060"/>
                </a:solidFill>
              </a:rPr>
              <a:t>Предмет изучения</a:t>
            </a:r>
            <a:r>
              <a:rPr lang="ru-RU" sz="2700" b="1" i="1" dirty="0" smtClean="0">
                <a:solidFill>
                  <a:srgbClr val="002060"/>
                </a:solidFill>
              </a:rPr>
              <a:t>: элементы этнической культуры народов республики Бурятия, животный и растительный мир республики Бурятия.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3643314"/>
            <a:ext cx="8246070" cy="253437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3" name="Picture 1" descr="F:\бурятия\SAM_02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929066"/>
            <a:ext cx="2256395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4" name="Picture 2" descr="F:\бурятия\SAM_0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571876"/>
            <a:ext cx="3071834" cy="30718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5" name="Picture 3" descr="F:\бурятия\SAM_02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06684">
            <a:off x="6566806" y="3911101"/>
            <a:ext cx="2210553" cy="26875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58181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214414" y="274638"/>
            <a:ext cx="7500990" cy="5654692"/>
          </a:xfrm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ru-RU" sz="2000" b="1" i="1" dirty="0" smtClean="0">
                <a:solidFill>
                  <a:srgbClr val="7030A0"/>
                </a:solidFill>
              </a:rPr>
              <a:t>Актуальность  проекта  «Азбука Байкала» </a:t>
            </a:r>
            <a:r>
              <a:rPr lang="ru-RU" sz="2000" dirty="0" smtClean="0"/>
              <a:t>заключается в том, что именно в детстве закладываются ценностные основы мировоззрения, отношения к миру и поэтому особенно важно знакомить ребенка, прежде всего, с ближайшим  для него окружением – природой родного края, сложившимися традициями, обычаями, культурой, бытом, духовностью родного народа. Однако формирование основ этнокультуры у дошкольников не всегда систематично. Педагогу необходимо подобрать, переработать и адаптировать наиболее подходящий учебный материал для детей. Проект «Азбука Байкала» позволяет найти методические основы воспитания у дошкольников любви к малой Родине.</a:t>
            </a:r>
            <a:br>
              <a:rPr lang="ru-RU" sz="2000" dirty="0" smtClean="0"/>
            </a:br>
            <a:r>
              <a:rPr lang="ru-RU" sz="2000" b="1" i="1" dirty="0" smtClean="0">
                <a:solidFill>
                  <a:srgbClr val="7030A0"/>
                </a:solidFill>
              </a:rPr>
              <a:t>Гипотеза проекта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Если в ходе реализации проекта создана система работы по ознакомлению детей с родным краем, то это позволит ребенку понять, что каждый человек, независимо от возраста является частью своего рода, народа, что у каждого человека есть Родина.</a:t>
            </a:r>
            <a:endParaRPr lang="en-US" sz="2000" dirty="0"/>
          </a:p>
        </p:txBody>
      </p:sp>
      <p:sp>
        <p:nvSpPr>
          <p:cNvPr id="3" name="Title 3"/>
          <p:cNvSpPr txBox="1">
            <a:spLocks/>
          </p:cNvSpPr>
          <p:nvPr/>
        </p:nvSpPr>
        <p:spPr>
          <a:xfrm>
            <a:off x="1187624" y="260648"/>
            <a:ext cx="7500990" cy="5654692"/>
          </a:xfrm>
          <a:prstGeom prst="rect">
            <a:avLst/>
          </a:prstGeom>
          <a:ln w="76200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b="1" i="1" dirty="0" smtClean="0">
                <a:solidFill>
                  <a:srgbClr val="7030A0"/>
                </a:solidFill>
              </a:rPr>
              <a:t>Актуальность  проекта  «Азбука Байкала» </a:t>
            </a:r>
            <a:r>
              <a:rPr lang="ru-RU" sz="2000" dirty="0" smtClean="0"/>
              <a:t>заключается в том, что именно, в детстве закладываются ценностные основы мировоззрения, отношения к миру и поэтому особенно важно знакомить ребенка, прежде всего, с ближайшим  для него окружением – природой родного края, сложившимися традициями, обычаями, культурой, бытом, духовностью родного народа. Однако формирование основ этнокультуры у дошкольников не всегда систематично. Педагогу необходимо подобрать, переработать и адаптировать наиболее подходящий учебный материал для детей. Проект «Азбука Байкала» позволяет найти методические основы воспитания у дошкольников любви к малой Родине.</a:t>
            </a:r>
            <a:br>
              <a:rPr lang="ru-RU" sz="2000" dirty="0" smtClean="0"/>
            </a:br>
            <a:r>
              <a:rPr lang="ru-RU" sz="2000" b="1" i="1" dirty="0" smtClean="0">
                <a:solidFill>
                  <a:srgbClr val="7030A0"/>
                </a:solidFill>
              </a:rPr>
              <a:t>Гипотеза проекта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Если в ходе реализации проекта создана система работы по ознакомлению детей с родным краем, то это позволит ребенку понять, что каждый человек, независимо от возраста является частью своего рода, народа, что у каждого человека есть Родина.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321189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8965" y="428604"/>
            <a:ext cx="8246070" cy="121444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всех задач проходит через все образовательные области: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Социально – коммуникативное развитие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сверстниками.</a:t>
            </a:r>
          </a:p>
          <a:p>
            <a:pPr>
              <a:buNone/>
            </a:pPr>
            <a:r>
              <a:rPr lang="ru-RU" dirty="0" smtClean="0"/>
              <a:t>      Познавательное развитие – воспитание национального самосознания дошкольника(ребенок познает культуру и быт своего народа, животный и растительный мир родного края).</a:t>
            </a:r>
          </a:p>
          <a:p>
            <a:pPr>
              <a:buNone/>
            </a:pPr>
            <a:r>
              <a:rPr lang="ru-RU" dirty="0" smtClean="0"/>
              <a:t>      Речевое развитие – знакомство с буквой, обогащение словаря детей новыми словами, поговорками, пословицами, сказками образными выражениями.</a:t>
            </a:r>
          </a:p>
          <a:p>
            <a:pPr>
              <a:buNone/>
            </a:pPr>
            <a:r>
              <a:rPr lang="ru-RU" dirty="0" smtClean="0"/>
              <a:t>      Художественно-эстетическое развитие – знакомство детей с народными промыслами, картинами   художников, ознакомление с  народными праздниками, а также с народными песнями и танцами.</a:t>
            </a:r>
          </a:p>
          <a:p>
            <a:pPr>
              <a:buNone/>
            </a:pPr>
            <a:r>
              <a:rPr lang="ru-RU" dirty="0" smtClean="0"/>
              <a:t>      Физическое развитие – построено на народных играх разных видов.</a:t>
            </a:r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548868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75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3266</TotalTime>
  <Words>721</Words>
  <Application>Microsoft Office PowerPoint</Application>
  <PresentationFormat>Экран (4:3)</PresentationFormat>
  <Paragraphs>65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ПРОЕКТ «АЗБУКА БАЙКАЛА» Этнокультурный компонент В РАБОТЕ ЛОГОПЕДА </vt:lpstr>
      <vt:lpstr>Слайд 2</vt:lpstr>
      <vt:lpstr>ЦЕЛЬ:</vt:lpstr>
      <vt:lpstr>ЗАДАЧИ</vt:lpstr>
      <vt:lpstr>ЗАДАЧИ</vt:lpstr>
      <vt:lpstr>ЗАДАЧИ</vt:lpstr>
      <vt:lpstr>     Возраст детей на которых рассчитан проект: седьмой год жизни.  Участники проекта: дети, воспитатели групп, специалисты МАДОУ, родители.  Тип  проекта:  исследовательско-творческий, речевой.  По продолжительности: долгосрочный. Предмет изучения: элементы этнической культуры народов республики Бурятия, животный и растительный мир республики Бурятия.     </vt:lpstr>
      <vt:lpstr>Актуальность  проекта  «Азбука Байкала» заключается в том, что именно в детстве закладываются ценностные основы мировоззрения, отношения к миру и поэтому особенно важно знакомить ребенка, прежде всего, с ближайшим  для него окружением – природой родного края, сложившимися традициями, обычаями, культурой, бытом, духовностью родного народа. Однако формирование основ этнокультуры у дошкольников не всегда систематично. Педагогу необходимо подобрать, переработать и адаптировать наиболее подходящий учебный материал для детей. Проект «Азбука Байкала» позволяет найти методические основы воспитания у дошкольников любви к малой Родине. Гипотеза проекта Если в ходе реализации проекта создана система работы по ознакомлению детей с родным краем, то это позволит ребенку понять, что каждый человек, независимо от возраста является частью своего рода, народа, что у каждого человека есть Родина.</vt:lpstr>
      <vt:lpstr> Реализация всех задач проходит через все образовательные области: </vt:lpstr>
      <vt:lpstr>Основные направления проекта: </vt:lpstr>
      <vt:lpstr>Этапы реализации проекта</vt:lpstr>
      <vt:lpstr>    Ожидаемые результаты реализации проекта    1. Осознание ребенком своего места в социуме на основе со-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Светлана</cp:lastModifiedBy>
  <cp:revision>105</cp:revision>
  <dcterms:created xsi:type="dcterms:W3CDTF">2013-08-21T19:17:07Z</dcterms:created>
  <dcterms:modified xsi:type="dcterms:W3CDTF">2018-02-22T12:41:32Z</dcterms:modified>
</cp:coreProperties>
</file>