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612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D09260-A887-4F48-A399-1387885EBEFB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B4DC8-1627-49CB-A229-EDFDA8178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02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583976-A291-40C4-8686-78C42EC3D7E0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8F3680-CA9A-4978-8AB6-7528C8790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59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10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C7771E-CE95-406A-ACE4-7D015E9B968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38751B-9BC2-48C7-9321-13B54B136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71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ED76B2-239B-4F96-8CD2-1DBC6DD91778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8AE81B-D5E1-4569-AE84-9F2722BA9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54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C3C97E-ECCA-4E3F-AC65-4B8D5646DFF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220FE5-8728-4E40-9BDD-E5D3D93BF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77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15613B-7860-425B-945F-68EBD910EE38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1E85C0-80B5-4C98-8A1F-286EBCDB0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67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71A1C6-53D4-49E9-803F-F859C094EABC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08BB3A-8BFF-413B-ADCC-9FED12ED7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22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E124FD-15D9-4ECD-A808-40817F6F54B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EFB783-09BB-4FEE-8CD9-F0B2A707D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26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7D9E03-1539-448B-8B8F-710E6457D25B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3C1136-5A02-4E1E-B14A-459C41E68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31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sz="160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547813" y="571480"/>
            <a:ext cx="7340600" cy="25273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/>
            <a:r>
              <a:rPr lang="ru-RU" sz="1800" dirty="0" smtClean="0">
                <a:solidFill>
                  <a:srgbClr val="6F4001"/>
                </a:solidFill>
              </a:rPr>
              <a:t>МУНИЦИПАЛЬНОЕ АВТОНОМНОЕ ДОШКОЛЬНОЕ ОБРАЗОВАТЕЛЬНОЕ УЧРЕЖДЕНИЕ ДЕТСКИЙ САД «РЯБИНУШКА»</a:t>
            </a:r>
            <a:br>
              <a:rPr lang="ru-RU" sz="1800" dirty="0" smtClean="0">
                <a:solidFill>
                  <a:srgbClr val="6F4001"/>
                </a:solidFill>
              </a:rPr>
            </a:br>
            <a:r>
              <a:rPr lang="ru-RU" sz="1800" dirty="0" smtClean="0">
                <a:solidFill>
                  <a:srgbClr val="6F4001"/>
                </a:solidFill>
              </a:rPr>
              <a:t>ПГТ.СЕЛЕНГИНСК КАБАНСКИЙ РАЙОН РЕСПУБЛИКА БУРЯТИЯ</a:t>
            </a:r>
            <a:r>
              <a:rPr lang="ru-RU" sz="3600" dirty="0" smtClean="0">
                <a:solidFill>
                  <a:srgbClr val="6F4001"/>
                </a:solidFill>
              </a:rPr>
              <a:t/>
            </a:r>
            <a:br>
              <a:rPr lang="ru-RU" sz="3600" dirty="0" smtClean="0">
                <a:solidFill>
                  <a:srgbClr val="6F4001"/>
                </a:solidFill>
              </a:rPr>
            </a:br>
            <a:r>
              <a:rPr lang="ru-RU" alt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Применение </a:t>
            </a:r>
            <a:r>
              <a:rPr lang="ru-RU" altLang="ru-RU" sz="3600" i="1" u="sng" dirty="0" err="1" smtClean="0">
                <a:solidFill>
                  <a:schemeClr val="accent2">
                    <a:lumMod val="75000"/>
                  </a:schemeClr>
                </a:solidFill>
              </a:rPr>
              <a:t>Су-</a:t>
            </a:r>
            <a:r>
              <a:rPr lang="ru-RU" altLang="ru-RU" sz="3600" i="1" u="sng" dirty="0" err="1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altLang="ru-RU" sz="3600" i="1" u="sng" dirty="0" err="1" smtClean="0">
                <a:solidFill>
                  <a:schemeClr val="accent2">
                    <a:lumMod val="75000"/>
                  </a:schemeClr>
                </a:solidFill>
              </a:rPr>
              <a:t>жок</a:t>
            </a:r>
            <a:r>
              <a:rPr lang="ru-RU" alt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 терапии при </a:t>
            </a:r>
            <a:r>
              <a:rPr lang="ru-RU" altLang="ru-RU" sz="3600" i="1" u="sng" dirty="0" smtClean="0"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коррекции</a:t>
            </a:r>
            <a:r>
              <a:rPr lang="ru-RU" alt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 речевых нарушений у детей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3500438"/>
            <a:ext cx="6400800" cy="1296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12292" name="Picture 4" descr="C:\Users\Пользователь\Desktop\январь\IMG_20161212_105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9"/>
            <a:ext cx="4874884" cy="2672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Полифункциональность Су-</a:t>
            </a:r>
            <a:r>
              <a:rPr lang="ru-RU" sz="2800" b="1" i="1" dirty="0" err="1">
                <a:solidFill>
                  <a:srgbClr val="FF0000"/>
                </a:solidFill>
              </a:rPr>
              <a:t>Джок</a:t>
            </a:r>
            <a:r>
              <a:rPr lang="ru-RU" sz="2800" b="1" i="1" dirty="0">
                <a:solidFill>
                  <a:srgbClr val="FF0000"/>
                </a:solidFill>
              </a:rPr>
              <a:t> стимуляторов коррекционной работе: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Развитие фонематического слуха и восприятия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Коррекция произношения (автоматизация и дифференциация звуков);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звукового и слогового анализа слов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Активизация словаря и совершенствование лексико-грамматических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категорий;</a:t>
            </a:r>
          </a:p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Развитие общей и мелкой моторики;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aseline="30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психических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процессов;</a:t>
            </a:r>
          </a:p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Развитие цветовосприятия;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пространственно-временных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представлений.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11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Примеры воздействия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Су-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Джок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терапии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коррекционно - логопедической работе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приемы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Су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Джок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терапии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я активно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использую в качестве массажа при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дизартрических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расстройствах, для развития мелкой моторики пальцев рук, снятия напряжения. Так же применение Су-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Джок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терапии, позволяет преодолеть речевой негативизм при общении ребенка со взрослым, с другими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детьми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Чтобы процесс массажа не показался детям скучным, используется стихотворный материал, и одновременно с массажным эффектом происходит автоматизация поставленного звука в речи</a:t>
            </a:r>
            <a:r>
              <a:rPr lang="ru-RU" sz="2400" b="1" dirty="0"/>
              <a:t>.</a:t>
            </a: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08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>
                <a:solidFill>
                  <a:srgbClr val="C0504D">
                    <a:lumMod val="75000"/>
                  </a:srgbClr>
                </a:solidFill>
                <a:ea typeface="+mn-ea"/>
                <a:cs typeface="+mn-cs"/>
              </a:rPr>
              <a:t>Примеры воздействия </a:t>
            </a:r>
            <a:r>
              <a:rPr lang="ru-RU" sz="3600" b="1" i="1" dirty="0" smtClean="0">
                <a:solidFill>
                  <a:srgbClr val="C0504D">
                    <a:lumMod val="75000"/>
                  </a:srgbClr>
                </a:solidFill>
                <a:ea typeface="+mn-ea"/>
                <a:cs typeface="+mn-cs"/>
              </a:rPr>
              <a:t>Су-</a:t>
            </a:r>
            <a:r>
              <a:rPr lang="ru-RU" sz="3600" b="1" i="1" dirty="0" err="1" smtClean="0">
                <a:solidFill>
                  <a:srgbClr val="C0504D">
                    <a:lumMod val="75000"/>
                  </a:srgbClr>
                </a:solidFill>
                <a:ea typeface="+mn-ea"/>
                <a:cs typeface="+mn-cs"/>
              </a:rPr>
              <a:t>Джок</a:t>
            </a:r>
            <a:r>
              <a:rPr lang="ru-RU" sz="3600" b="1" i="1" dirty="0" smtClean="0">
                <a:solidFill>
                  <a:srgbClr val="C0504D">
                    <a:lumMod val="75000"/>
                  </a:srgbClr>
                </a:solidFill>
                <a:ea typeface="+mn-ea"/>
                <a:cs typeface="+mn-cs"/>
              </a:rPr>
              <a:t> </a:t>
            </a:r>
            <a:r>
              <a:rPr lang="ru-RU" sz="3600" b="1" i="1" dirty="0">
                <a:solidFill>
                  <a:srgbClr val="C0504D">
                    <a:lumMod val="75000"/>
                  </a:srgbClr>
                </a:solidFill>
                <a:ea typeface="+mn-ea"/>
                <a:cs typeface="+mn-cs"/>
              </a:rPr>
              <a:t>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Использование Су–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Джок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шаров при совершенствовании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лексико-грамматических категорий.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Упражнение «Один-много». Логопед катит «чудо-шарик» по столу ребенку, называя предмет в единственном числе. Ребенок, поймав ладонью шарик, откатывает его назад, называя существительные во множественном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числе.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Аналогично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проводим упражнения «Назови ласково», «Скажи наоборот».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Для развития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памяти и внимания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дети выполняют такие инструкции: надень колечко на мизинец правой руки, возьми шарик в правую руку и спрячь за спину и т.д.; ребенок закрывает глаза, взрослый надевает колечко на любой его палец, а тот должен назвать, на какой палец какой руки надето кольцо.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3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i="1" dirty="0">
                <a:solidFill>
                  <a:srgbClr val="C0504D">
                    <a:lumMod val="75000"/>
                  </a:srgbClr>
                </a:solidFill>
              </a:rPr>
              <a:t>Примеры воздействия </a:t>
            </a:r>
            <a:r>
              <a:rPr lang="ru-RU" sz="3200" b="1" i="1" dirty="0" smtClean="0">
                <a:solidFill>
                  <a:srgbClr val="C0504D">
                    <a:lumMod val="75000"/>
                  </a:srgbClr>
                </a:solidFill>
              </a:rPr>
              <a:t>Су-</a:t>
            </a:r>
            <a:r>
              <a:rPr lang="ru-RU" sz="3200" b="1" i="1" dirty="0" err="1" smtClean="0">
                <a:solidFill>
                  <a:srgbClr val="C0504D">
                    <a:lumMod val="75000"/>
                  </a:srgbClr>
                </a:solidFill>
              </a:rPr>
              <a:t>Джок</a:t>
            </a:r>
            <a:r>
              <a:rPr lang="ru-RU" sz="3200" b="1" i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3200" b="1" i="1" dirty="0">
                <a:solidFill>
                  <a:srgbClr val="C0504D">
                    <a:lumMod val="75000"/>
                  </a:srgbClr>
                </a:solidFill>
              </a:rPr>
              <a:t>терапии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Для развития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памяти и внимания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дети выполняют такие инструкции: надень колечко на мизинец правой руки, возьми шарик в правую руку и спрячь за спину и т.д.; ребенок закрывает глаза, взрослый надевает колечко на любой его палец, а тот должен назвать, на какой палец какой руки надето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кольцо.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 проведении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звукового анализа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слов используются массажные шарики трех цветов: красный, синий,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зеленый. По заданию ребенок показывает соответствующий обозначению звука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шарик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56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i="1" dirty="0">
                <a:solidFill>
                  <a:srgbClr val="C0504D">
                    <a:lumMod val="75000"/>
                  </a:srgbClr>
                </a:solidFill>
              </a:rPr>
              <a:t>Примеры воздействия Су-</a:t>
            </a:r>
            <a:r>
              <a:rPr lang="ru-RU" sz="3200" b="1" i="1" dirty="0" err="1">
                <a:solidFill>
                  <a:srgbClr val="C0504D">
                    <a:lumMod val="75000"/>
                  </a:srgbClr>
                </a:solidFill>
              </a:rPr>
              <a:t>Джок</a:t>
            </a:r>
            <a:r>
              <a:rPr lang="ru-RU" sz="3200" b="1" i="1" dirty="0">
                <a:solidFill>
                  <a:srgbClr val="C0504D">
                    <a:lumMod val="75000"/>
                  </a:srgbClr>
                </a:solidFill>
              </a:rPr>
              <a:t> терапии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Использование шариков при совершенствовании навыков употребления предлогов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столе коробка, по инструкции логопеда ребенок кладет шарики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соответственно красный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шарик - в коробку; синий – под коробку;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зеленый–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около коробки; Затем наоборот, ребенок должен описать действие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взрослого.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Использование шариков для слогового анализа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слов.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Упражнение «Раздели слова на слоги»: Ребенок называет слог и берет по одному шарику из коробки, затем считает количество слогов.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70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381000"/>
            <a:ext cx="7416800" cy="60007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Это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лишь некоторые примеры использования су–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джок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массажера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моей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работе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Следовательно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применение су-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джок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массажёров в логопедической коррекции способствует созданию функциональной базы для перехода на более высокий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уровень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двигательной активности мышц и возможность для оптимальной речевой работы 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ребенком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повышает физическую и умственную работоспособность детей и способствует коррекции речевых нарушений у дошкольников.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7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Будьте здоровы!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ользователь\Desktop\Happy-Woma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4464496" cy="3287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564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400" b="1" i="1" u="sng" dirty="0">
                <a:solidFill>
                  <a:srgbClr val="FF0000"/>
                </a:solidFill>
              </a:rPr>
              <a:t>Легенда</a:t>
            </a:r>
            <a:endParaRPr lang="ru-RU" sz="2400" u="sng" dirty="0" smtClean="0">
              <a:solidFill>
                <a:srgbClr val="FF0000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547813" y="1052736"/>
            <a:ext cx="7056635" cy="52565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Существует древняя китайская легенда, повествующая о том, что 5 000 лет назад один китайский император династии Цин постоянно мучился  головными болями. Однажды, во время жуткого приступа мигрени, на его стопу упал тяжелый предмет, после чего вскоре боль исчезла.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Императору стало интересно, и он решил продолжить свои эксперименты. Во время очередного приступа головной боли он уже намеренно бросил на свою стопу тяжелый груз, и чудо повторилась – мигрень прошла.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Так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была открыта "биологически активная точка", и этот случай можно считать началом развития одной из древних оздоровительных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методик.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5" t="63606" r="31289"/>
          <a:stretch/>
        </p:blipFill>
        <p:spPr bwMode="auto">
          <a:xfrm>
            <a:off x="3923929" y="3933056"/>
            <a:ext cx="216024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сайты\ProPowerPoint\Шаблоны\В работе\Детский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b="1" i="1" u="sng" dirty="0" smtClean="0">
                <a:solidFill>
                  <a:srgbClr val="FF0000"/>
                </a:solidFill>
                <a:latin typeface="+mn-lt"/>
              </a:rPr>
              <a:t>Понятие</a:t>
            </a: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Су-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Джок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терапия – это одно из направлений восточной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медицины.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Данную методику разработал южно – корейский профессор Пак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Чже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Ву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Методика применяется во всех дошкольных учреждениях Японии, начиная с 2-летнего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возраста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Массаж каждого пальца положительно влияет на определенный орган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Методы воздействия на точки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87780"/>
            <a:ext cx="7428547" cy="54483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 речь у человека отвечают, главным образом, две зоны, находящиеся в коре головного мозга — это зона Вернике, которая отвечает за сенсорную или импрессивную речь.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Т.е. эта зона отвечает за восприятие речи. И зона Брока, отвечающая за экспрессивную речь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– произнесение звуков самим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человеком.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1" b="-471"/>
          <a:stretch/>
        </p:blipFill>
        <p:spPr bwMode="auto">
          <a:xfrm>
            <a:off x="3794760" y="3825240"/>
            <a:ext cx="3131820" cy="2293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02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000" i="1" u="sng" dirty="0" smtClean="0">
                <a:solidFill>
                  <a:srgbClr val="FF0000"/>
                </a:solidFill>
              </a:rPr>
              <a:t>Методы воздействия на точки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268760"/>
            <a:ext cx="7416800" cy="511299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Из этого следует, что для стимуляции речевого развития воздействовать надо на точки соответствия головному мозгу. По теории Су-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Джок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это верхние фаланги пальцев. И при массаже Су-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Джок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шариком особое внимание нужно уделять именно этим участкам кисти руки, но в тоже время воздействие на точки соответствия других органов благотворно влияет на самочувствие, приводит в тонус организм, поднимает настроение и, следовательно, достигается дополнительный благотворный эффект от массажа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626" name="Picture 2" descr="C:\Users\Пользователь\Desktop\январь\IMG_20161212_110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380" y="3573016"/>
            <a:ext cx="3162300" cy="2526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52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b="1" i="1" u="sng" dirty="0" smtClean="0">
                <a:solidFill>
                  <a:srgbClr val="FF0000"/>
                </a:solidFill>
              </a:rPr>
              <a:t>Точки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соответствия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394460"/>
            <a:ext cx="6453292" cy="46988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Джок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»-стопа      «Су» - кисть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652" name="Picture 4" descr="C:\Users\Пользователь\Desktop\58083af21ae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9" b="4558"/>
          <a:stretch/>
        </p:blipFill>
        <p:spPr bwMode="auto">
          <a:xfrm>
            <a:off x="2823964" y="2636912"/>
            <a:ext cx="4689356" cy="2872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6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560965" cy="61926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Массаж стоп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Воздействие на точки стоп осуществляется во время хождения по массажным коврикам, дорожкам с различными наполнениями.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esktop\январь\DSC00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3024336" cy="14401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7" name="Picture 3" descr="C:\Users\Пользователь\Desktop\январь\DSC0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096344" cy="16217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8" name="Picture 4" descr="C:\Users\Пользователь\Desktop\январь\DSC00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149080"/>
            <a:ext cx="3242843" cy="20882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36139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332656"/>
            <a:ext cx="7416800" cy="58776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Проекция наиболее значимых внутренних органов и отдельных частей тела в стандартной системе соответствия телу на кисти показывает, что СУ-ДЖОК является лучшим методом самопомощи. На кистях и стопах располагаются системы высокоактивных точек соответствия всем органам и участкам тела.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4" name="Picture 2" descr="C:\Users\Пользователь\Desktop\0_11ac6a_55901ac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217" y="3861048"/>
            <a:ext cx="2592000" cy="2562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834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Достоинство Су-</a:t>
            </a:r>
            <a:r>
              <a:rPr lang="ru-RU" sz="3200" dirty="0" err="1">
                <a:solidFill>
                  <a:srgbClr val="FF0000"/>
                </a:solidFill>
              </a:rPr>
              <a:t>Д</a:t>
            </a:r>
            <a:r>
              <a:rPr lang="ru-RU" sz="3200" dirty="0" err="1" smtClean="0">
                <a:solidFill>
                  <a:srgbClr val="FF0000"/>
                </a:solidFill>
              </a:rPr>
              <a:t>жок</a:t>
            </a:r>
            <a:r>
              <a:rPr lang="ru-RU" sz="3200" dirty="0" smtClean="0">
                <a:solidFill>
                  <a:srgbClr val="FF0000"/>
                </a:solidFill>
              </a:rPr>
              <a:t> терапии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72816"/>
            <a:ext cx="7416800" cy="47815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584200" indent="0">
              <a:lnSpc>
                <a:spcPct val="86000"/>
              </a:lnSpc>
              <a:spcAft>
                <a:spcPts val="0"/>
              </a:spcAft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Высокая эффективность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;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 </a:t>
            </a:r>
          </a:p>
          <a:p>
            <a:pPr marL="0" marR="584200" indent="0">
              <a:lnSpc>
                <a:spcPct val="86000"/>
              </a:lnSpc>
              <a:spcAft>
                <a:spcPts val="0"/>
              </a:spcAft>
              <a:buNone/>
            </a:pPr>
            <a:r>
              <a:rPr lang="ru-RU" sz="5400" baseline="30000" dirty="0" smtClean="0">
                <a:solidFill>
                  <a:schemeClr val="accent1">
                    <a:lumMod val="50000"/>
                  </a:schemeClr>
                </a:solidFill>
                <a:effectLst/>
                <a:latin typeface="Wingdings 3"/>
                <a:ea typeface="Wingdings 3"/>
                <a:cs typeface="Arial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Абсолютная безопасность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;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 </a:t>
            </a:r>
          </a:p>
          <a:p>
            <a:pPr marL="0" marR="584200" indent="0">
              <a:lnSpc>
                <a:spcPct val="86000"/>
              </a:lnSpc>
              <a:spcAft>
                <a:spcPts val="0"/>
              </a:spcAft>
              <a:buNone/>
            </a:pPr>
            <a:r>
              <a:rPr lang="ru-RU" sz="5400" baseline="30000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ea typeface="Trebuchet MS"/>
                <a:cs typeface="Arial"/>
              </a:rPr>
              <a:t>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Универсальность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;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rebuchet MS"/>
                <a:ea typeface="Trebuchet MS"/>
                <a:cs typeface="Arial"/>
              </a:rPr>
              <a:t> </a:t>
            </a:r>
          </a:p>
          <a:p>
            <a:pPr marL="0" marR="584200" indent="0">
              <a:lnSpc>
                <a:spcPct val="86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rebuchet MS"/>
                <a:ea typeface="Trebuchet MS"/>
                <a:cs typeface="Arial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ea typeface="Trebuchet MS"/>
                <a:cs typeface="Arial"/>
              </a:rPr>
              <a:t>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ea typeface="Trebuchet MS"/>
                <a:cs typeface="Arial"/>
              </a:rPr>
              <a:t>Доступность.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rebuchet MS"/>
                <a:ea typeface="Trebuchet MS"/>
                <a:cs typeface="Arial"/>
              </a:rPr>
              <a:t>                                      </a:t>
            </a:r>
            <a:endParaRPr lang="ru-RU" sz="900" dirty="0">
              <a:solidFill>
                <a:schemeClr val="accent1">
                  <a:lumMod val="50000"/>
                </a:schemeClr>
              </a:solidFill>
              <a:ea typeface="Calibri"/>
              <a:cs typeface="Arial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esktop\----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77072"/>
            <a:ext cx="2438400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06488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ar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Fonarik</Template>
  <TotalTime>233</TotalTime>
  <Words>774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Fonarik</vt:lpstr>
      <vt:lpstr>МУНИЦИПАЛЬНОЕ АВТОНОМНОЕ ДОШКОЛЬНОЕ ОБРАЗОВАТЕЛЬНОЕ УЧРЕЖДЕНИЕ ДЕТСКИЙ САД «РЯБИНУШКА» ПГТ.СЕЛЕНГИНСК КАБАНСКИЙ РАЙОН РЕСПУБЛИКА БУРЯТИЯ Применение Су-Джок терапии при коррекции речевых нарушений у детей дошкольного возраста</vt:lpstr>
      <vt:lpstr>Легенда</vt:lpstr>
      <vt:lpstr>Понятие</vt:lpstr>
      <vt:lpstr>Методы воздействия на точки</vt:lpstr>
      <vt:lpstr>Методы воздействия на точки</vt:lpstr>
      <vt:lpstr>Точки соответствия</vt:lpstr>
      <vt:lpstr>Слайд 7</vt:lpstr>
      <vt:lpstr>Слайд 8</vt:lpstr>
      <vt:lpstr>Достоинство Су-Джок терапии</vt:lpstr>
      <vt:lpstr>Полифункциональность Су-Джок стимуляторов коррекционной работе:</vt:lpstr>
      <vt:lpstr>Примеры воздействия Су-Джок терапии</vt:lpstr>
      <vt:lpstr>Примеры воздействия Су-Джок терапии</vt:lpstr>
      <vt:lpstr>Примеры воздействия Су-Джок терапии</vt:lpstr>
      <vt:lpstr>Примеры воздействия Су-Джок терапии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Су-джок терапия при коррекции речевых нарушений</dc:title>
  <dc:subject>Фонарик</dc:subject>
  <dc:creator>Пользователь</dc:creator>
  <dc:description>http://propowerpoint.ru - Бесплатные шаблоны для презентаций. Полезные советы и уроки PowerPoint .</dc:description>
  <cp:lastModifiedBy>Светлана</cp:lastModifiedBy>
  <cp:revision>33</cp:revision>
  <dcterms:created xsi:type="dcterms:W3CDTF">2016-12-13T08:50:39Z</dcterms:created>
  <dcterms:modified xsi:type="dcterms:W3CDTF">2018-02-22T12:36:05Z</dcterms:modified>
</cp:coreProperties>
</file>