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 bookmarkIdSeed="3">
  <p:sldMasterIdLst>
    <p:sldMasterId id="2147483954" r:id="rId4"/>
  </p:sldMasterIdLst>
  <p:notesMasterIdLst>
    <p:notesMasterId r:id="rId31"/>
  </p:notesMasterIdLst>
  <p:handoutMasterIdLst>
    <p:handoutMasterId r:id="rId32"/>
  </p:handoutMasterIdLst>
  <p:sldIdLst>
    <p:sldId id="261" r:id="rId5"/>
    <p:sldId id="302" r:id="rId6"/>
    <p:sldId id="306" r:id="rId7"/>
    <p:sldId id="342" r:id="rId8"/>
    <p:sldId id="313" r:id="rId9"/>
    <p:sldId id="343" r:id="rId10"/>
    <p:sldId id="344" r:id="rId11"/>
    <p:sldId id="328" r:id="rId12"/>
    <p:sldId id="331" r:id="rId13"/>
    <p:sldId id="332" r:id="rId14"/>
    <p:sldId id="345" r:id="rId15"/>
    <p:sldId id="329" r:id="rId16"/>
    <p:sldId id="330" r:id="rId17"/>
    <p:sldId id="337" r:id="rId18"/>
    <p:sldId id="340" r:id="rId19"/>
    <p:sldId id="346" r:id="rId20"/>
    <p:sldId id="321" r:id="rId21"/>
    <p:sldId id="349" r:id="rId22"/>
    <p:sldId id="348" r:id="rId23"/>
    <p:sldId id="280" r:id="rId24"/>
    <p:sldId id="341" r:id="rId25"/>
    <p:sldId id="347" r:id="rId26"/>
    <p:sldId id="300" r:id="rId27"/>
    <p:sldId id="324" r:id="rId28"/>
    <p:sldId id="325" r:id="rId29"/>
    <p:sldId id="286" r:id="rId30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467B"/>
    <a:srgbClr val="EEEEEE"/>
    <a:srgbClr val="87175F"/>
    <a:srgbClr val="EEC621"/>
    <a:srgbClr val="E58C09"/>
    <a:srgbClr val="AEA422"/>
    <a:srgbClr val="F69E1D"/>
    <a:srgbClr val="E19E6B"/>
    <a:srgbClr val="75503A"/>
    <a:srgbClr val="DDB6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07" autoAdjust="0"/>
    <p:restoredTop sz="95034" autoAdjust="0"/>
  </p:normalViewPr>
  <p:slideViewPr>
    <p:cSldViewPr>
      <p:cViewPr varScale="1">
        <p:scale>
          <a:sx n="49" d="100"/>
          <a:sy n="49" d="100"/>
        </p:scale>
        <p:origin x="36" y="1326"/>
      </p:cViewPr>
      <p:guideLst/>
    </p:cSldViewPr>
  </p:slideViewPr>
  <p:outlineViewPr>
    <p:cViewPr>
      <p:scale>
        <a:sx n="33" d="100"/>
        <a:sy n="33" d="100"/>
      </p:scale>
      <p:origin x="0" y="-208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F33-483B-8984-67AD3F15958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5F33-483B-8984-67AD3F15958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F33-483B-8984-67AD3F159586}"/>
              </c:ext>
            </c:extLst>
          </c:dPt>
          <c:cat>
            <c:strRef>
              <c:f>Sheet1!$A$2:$A$4</c:f>
              <c:strCache>
                <c:ptCount val="3"/>
                <c:pt idx="0">
                  <c:v>Сон</c:v>
                </c:pt>
                <c:pt idx="1">
                  <c:v>Д.С.</c:v>
                </c:pt>
                <c:pt idx="2">
                  <c:v>Досуг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</c:v>
                </c:pt>
                <c:pt idx="1">
                  <c:v>8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33-483B-8984-67AD3F1595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ru-RU" sz="1800" b="0" i="0" u="none" strike="noStrike" kern="120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ru-RU" sz="1800" b="0" i="0" u="none" strike="noStrike" kern="120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ru-RU" sz="1800" b="0" i="0" u="none" strike="noStrike" kern="120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"/>
          <c:y val="0.87961713843068356"/>
          <c:w val="1"/>
          <c:h val="0.120382861569316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197" b="0" i="0" u="none" strike="noStrike" kern="1200" baseline="0" noProof="1" dirty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ru-RU" noProof="1" dirty="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4464472-DAE5-4012-9A5A-CB432293B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586DB41-0314-4E22-8F5A-547FA67B06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-10886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5E897B8-72E6-4666-994A-F7B89199C8A8}" type="datetime1">
              <a:rPr lang="ru-RU" smtClean="0">
                <a:latin typeface="Calibri" panose="020F0502020204030204" pitchFamily="34" charset="0"/>
              </a:rPr>
              <a:t>05.11.2022</a:t>
            </a:fld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563188E-D235-4A3B-823C-E0E10F336C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04D3A68C-A1CC-4704-8503-01E13B0AED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1BB1589-0F8A-400D-AEF4-57688446A2F5}" type="slidenum">
              <a:rPr lang="ru-RU" smtClean="0">
                <a:latin typeface="Calibri" panose="020F0502020204030204" pitchFamily="34" charset="0"/>
              </a:rPr>
              <a:t>‹#›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105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363A162-7406-4C22-9783-DA5D5D682FCC}" type="datetime1">
              <a:rPr lang="ru-RU" noProof="0" smtClean="0"/>
              <a:t>05.11.2022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AE5FABD-26C8-4F74-B1E3-45BC91BC9D7B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077535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987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 rtl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598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 rtl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4035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 rtl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9915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 rtl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294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 rtl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46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 rtl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231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 rtl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297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 rtl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83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 rtl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550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 rtl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82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 rtl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746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 rtl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67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_Темно-желтый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Текст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marL="0" lvl="0" algn="ctr" rtl="0"/>
            <a:r>
              <a:rPr lang="ru-RU" noProof="0"/>
              <a:t>I</a:t>
            </a:r>
          </a:p>
        </p:txBody>
      </p:sp>
      <p:sp>
        <p:nvSpPr>
          <p:cNvPr id="48" name="Полилиния: Фигура 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49" name="Полилиния: фигура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2625404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подзаголовок и 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529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_Си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425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_Сине-зеле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88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_Оранжев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971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_Розов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375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_Светло-си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665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620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_Участок_синего_треугольника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id="{605BCA9F-FC20-461D-9118-7EC2AC28D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75958" y="0"/>
            <a:ext cx="9016043" cy="6858000"/>
          </a:xfrm>
          <a:custGeom>
            <a:avLst/>
            <a:gdLst>
              <a:gd name="connsiteX0" fmla="*/ 5153328 w 9016043"/>
              <a:gd name="connsiteY0" fmla="*/ 0 h 6858000"/>
              <a:gd name="connsiteX1" fmla="*/ 9016043 w 9016043"/>
              <a:gd name="connsiteY1" fmla="*/ 0 h 6858000"/>
              <a:gd name="connsiteX2" fmla="*/ 9016043 w 9016043"/>
              <a:gd name="connsiteY2" fmla="*/ 6858000 h 6858000"/>
              <a:gd name="connsiteX3" fmla="*/ 0 w 9016043"/>
              <a:gd name="connsiteY3" fmla="*/ 6858000 h 6858000"/>
              <a:gd name="connsiteX4" fmla="*/ 5153328 w 9016043"/>
              <a:gd name="connsiteY4" fmla="*/ 68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6043" h="6858000">
                <a:moveTo>
                  <a:pt x="5153328" y="0"/>
                </a:moveTo>
                <a:lnTo>
                  <a:pt x="9016043" y="0"/>
                </a:lnTo>
                <a:lnTo>
                  <a:pt x="9016043" y="6858000"/>
                </a:lnTo>
                <a:lnTo>
                  <a:pt x="0" y="6858000"/>
                </a:lnTo>
                <a:lnTo>
                  <a:pt x="5153328" y="6818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092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подзаголовок, содержимое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8F869F17-9BF3-4974-956D-0CBCD60BA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137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подзаголовок, содержимое и изображение_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A654DBB0-1027-4E5D-B635-00F2F173A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771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_Темно-желтый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Текст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marL="0" lvl="0" algn="ctr" rtl="0"/>
            <a:r>
              <a:rPr lang="ru-RU" noProof="0"/>
              <a:t>I</a:t>
            </a:r>
          </a:p>
        </p:txBody>
      </p:sp>
      <p:sp>
        <p:nvSpPr>
          <p:cNvPr id="48" name="Полилиния: Фигура 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49" name="Полилиния: фигура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13920827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подзаголовок, содержимое и изображение_белая 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01" y="112976"/>
            <a:ext cx="6858000" cy="6745024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E59725C5-1168-4A5F-B420-8E05620196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5238089" y="208890"/>
            <a:ext cx="6745024" cy="6553200"/>
          </a:xfrm>
          <a:gradFill flip="none" rotWithShape="1">
            <a:gsLst>
              <a:gs pos="0">
                <a:schemeClr val="bg1"/>
              </a:gs>
              <a:gs pos="82000">
                <a:schemeClr val="bg1">
                  <a:alpha val="0"/>
                </a:schemeClr>
              </a:gs>
            </a:gsLst>
            <a:lin ang="16200000" scaled="1"/>
            <a:tileRect/>
          </a:gra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6" name="Номер слайда 5">
            <a:extLst>
              <a:ext uri="{FF2B5EF4-FFF2-40B4-BE49-F238E27FC236}">
                <a16:creationId xmlns:a16="http://schemas.microsoft.com/office/drawing/2014/main" id="{7532AFA8-ADE4-4C3E-AF0A-235C72499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721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подзаголовок, содержимое и горизонтальное изображение_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11094718" cy="1757126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709677"/>
            <a:ext cx="11094717" cy="1500876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4232B29A-2701-4A73-83CF-09E0AB1B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6410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подзаголовок, содержимое и половинное изображение_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5775959" cy="3543552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53200" y="2667001"/>
            <a:ext cx="5090157" cy="3543552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6A52166E-5DA9-4AA1-9355-E8DBFDD90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095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овинное изображение, заголовок, содержимое и 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617492"/>
            <a:ext cx="9890759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2" name="Номер слайда 5">
            <a:extLst>
              <a:ext uri="{FF2B5EF4-FFF2-40B4-BE49-F238E27FC236}">
                <a16:creationId xmlns:a16="http://schemas.microsoft.com/office/drawing/2014/main" id="{E9FF8476-DF8C-4276-8CF6-44BC91B88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053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овинное изображение, заголовок, два столбца, содержимое и 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11099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4617492"/>
            <a:ext cx="5212080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2" name="Объект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446520" y="4617492"/>
            <a:ext cx="5212080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4" name="Номер слайда 5">
            <a:extLst>
              <a:ext uri="{FF2B5EF4-FFF2-40B4-BE49-F238E27FC236}">
                <a16:creationId xmlns:a16="http://schemas.microsoft.com/office/drawing/2014/main" id="{FC5AD12C-F7F6-431D-ABA4-F7E37CACE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030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овинное изображение, заголовок, два столбца, содержимое и 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698" y="3735622"/>
            <a:ext cx="5013960" cy="2408917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3" name="Текст 16">
            <a:extLst>
              <a:ext uri="{FF2B5EF4-FFF2-40B4-BE49-F238E27FC236}">
                <a16:creationId xmlns:a16="http://schemas.microsoft.com/office/drawing/2014/main" id="{38376498-C218-4EDB-8416-A59802EF2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39000" y="1981199"/>
            <a:ext cx="4389542" cy="4163339"/>
          </a:xfrm>
          <a:solidFill>
            <a:schemeClr val="bg1"/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2" name="Объект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589520" y="2286000"/>
            <a:ext cx="3688080" cy="358140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ru-RU" noProof="0"/>
              <a:t>Важное содержимое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1EC81B64-070E-43F3-BCB5-833AB965D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3717925"/>
            <a:ext cx="914400" cy="930275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15" name="Номер слайда 5">
            <a:extLst>
              <a:ext uri="{FF2B5EF4-FFF2-40B4-BE49-F238E27FC236}">
                <a16:creationId xmlns:a16="http://schemas.microsoft.com/office/drawing/2014/main" id="{8D5893EC-1256-429B-9581-379342C23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431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овинное изображение, несколько изображений, заголовок, два столбца, содержимое и 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4176259"/>
            <a:ext cx="4343400" cy="1968280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4" name="Рисунок 8">
            <a:extLst>
              <a:ext uri="{FF2B5EF4-FFF2-40B4-BE49-F238E27FC236}">
                <a16:creationId xmlns:a16="http://schemas.microsoft.com/office/drawing/2014/main" id="{96DE17A8-F4B7-4571-A6E8-FD28BA425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42834" y="1066801"/>
            <a:ext cx="3505199" cy="50777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5" name="Рисунок 8">
            <a:extLst>
              <a:ext uri="{FF2B5EF4-FFF2-40B4-BE49-F238E27FC236}">
                <a16:creationId xmlns:a16="http://schemas.microsoft.com/office/drawing/2014/main" id="{9D9A0502-98A2-467D-BE1C-CE8391C73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191000" y="4343400"/>
            <a:ext cx="2743200" cy="18011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6" name="Рисунок 8">
            <a:extLst>
              <a:ext uri="{FF2B5EF4-FFF2-40B4-BE49-F238E27FC236}">
                <a16:creationId xmlns:a16="http://schemas.microsoft.com/office/drawing/2014/main" id="{8298DB4E-3B92-4CA4-852A-9F647E721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91000" y="1066801"/>
            <a:ext cx="2743200" cy="3126023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2E528B4D-15E8-4161-96F7-75D0217A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429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целиком с верхней полос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6745024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0" name="Номер слайда 5">
            <a:extLst>
              <a:ext uri="{FF2B5EF4-FFF2-40B4-BE49-F238E27FC236}">
                <a16:creationId xmlns:a16="http://schemas.microsoft.com/office/drawing/2014/main" id="{7C67066A-9B9E-468B-97C6-94BF615FA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2AF7E6-6C19-4A41-BFA5-44C4F2A3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1124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цели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7" name="Номер слайда 5">
            <a:extLst>
              <a:ext uri="{FF2B5EF4-FFF2-40B4-BE49-F238E27FC236}">
                <a16:creationId xmlns:a16="http://schemas.microsoft.com/office/drawing/2014/main" id="{9FC59837-0A86-4467-BB38-E2AC882F3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57779-E765-4EC2-825C-B8E41285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04607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Изображение цели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6" name="Текст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1801" y="1189969"/>
            <a:ext cx="4389542" cy="4677431"/>
          </a:xfrm>
          <a:solidFill>
            <a:schemeClr val="bg1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612321" y="1494770"/>
            <a:ext cx="3688080" cy="391543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ru-RU" noProof="0"/>
              <a:t>Важное содержимое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5AE16EF6-8987-4193-B346-1BEA14401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2D4840-4EB5-4438-9A16-D0006A68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641329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91470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Титульный слайд_Темно-желтый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6">
            <a:extLst>
              <a:ext uri="{FF2B5EF4-FFF2-40B4-BE49-F238E27FC236}">
                <a16:creationId xmlns:a16="http://schemas.microsoft.com/office/drawing/2014/main" id="{50D09E5B-B146-4D08-82EC-846DD89B0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462" y="0"/>
            <a:ext cx="9931338" cy="6823040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88940597-2E9A-4141-B2D0-C488487F1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0"/>
            <a:ext cx="50863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0600" y="609600"/>
            <a:ext cx="7429500" cy="56388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1905000"/>
            <a:ext cx="5864382" cy="2275238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295400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13" name="Текст 16">
            <a:extLst>
              <a:ext uri="{FF2B5EF4-FFF2-40B4-BE49-F238E27FC236}">
                <a16:creationId xmlns:a16="http://schemas.microsoft.com/office/drawing/2014/main" id="{EA44EEDB-C599-41AA-9D84-D53811C28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896" y="0"/>
            <a:ext cx="63502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id="{FE574478-76DE-4613-8FBD-36B353081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391" y="0"/>
            <a:ext cx="63502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36956533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Изображение цели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6" name="Текст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2269" y="1189969"/>
            <a:ext cx="4389542" cy="4677431"/>
          </a:xfrm>
          <a:solidFill>
            <a:schemeClr val="accent2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2789" y="1494770"/>
            <a:ext cx="3688080" cy="391543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ru-RU" noProof="0"/>
              <a:t>Важное содержимое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AC89BA5-7D71-4838-92DC-A9DD44EC0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614DBA-0879-4C83-B4B4-EECB085A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44196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19768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, подзаголовок, содержимое и половинное изображение_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021648"/>
            <a:ext cx="5090157" cy="1884265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5090157" cy="757130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 dirty="0"/>
              <a:t>ДОБАВИТЬ ДОПОЛНИТЕЛЬНЫЙ ТЕКСТ </a:t>
            </a:r>
          </a:p>
        </p:txBody>
      </p:sp>
      <p:sp>
        <p:nvSpPr>
          <p:cNvPr id="12" name="Объект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527803" y="4021648"/>
            <a:ext cx="5090157" cy="1884265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27803" y="3429000"/>
            <a:ext cx="5090157" cy="757130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ru-RU" noProof="0" dirty="0"/>
              <a:t>ДОБАВИТЬ ДОПОЛНИТЕЛЬНЫЙ ТЕКСТ </a:t>
            </a:r>
          </a:p>
        </p:txBody>
      </p:sp>
      <p:sp>
        <p:nvSpPr>
          <p:cNvPr id="14" name="Рисунок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15" name="Рисунок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27803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17" name="Номер слайда 5">
            <a:extLst>
              <a:ext uri="{FF2B5EF4-FFF2-40B4-BE49-F238E27FC236}">
                <a16:creationId xmlns:a16="http://schemas.microsoft.com/office/drawing/2014/main" id="{C94646A1-59D8-49D7-B0E1-B7771AB22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668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, подзаголовок, содержимое и половинное изображение_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2" name="Объект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35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4" name="Рисунок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15" name="Рисунок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58640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16" name="Объект 6">
            <a:extLst>
              <a:ext uri="{FF2B5EF4-FFF2-40B4-BE49-F238E27FC236}">
                <a16:creationId xmlns:a16="http://schemas.microsoft.com/office/drawing/2014/main" id="{F4C1E55C-86D8-4053-9865-59D5B4F8A35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6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3B68B60C-9D86-4961-A5CE-AB650CA336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6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9" name="Рисунок 7">
            <a:extLst>
              <a:ext uri="{FF2B5EF4-FFF2-40B4-BE49-F238E27FC236}">
                <a16:creationId xmlns:a16="http://schemas.microsoft.com/office/drawing/2014/main" id="{AFE200E7-D3F0-41C3-92B0-E09677035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68336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1" name="Номер слайда 5">
            <a:extLst>
              <a:ext uri="{FF2B5EF4-FFF2-40B4-BE49-F238E27FC236}">
                <a16:creationId xmlns:a16="http://schemas.microsoft.com/office/drawing/2014/main" id="{520633DF-6AFD-4B07-9AFD-09317A9CC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824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значок, содержимое, 2 стр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38400"/>
            <a:ext cx="5901458" cy="975260"/>
          </a:xfrm>
        </p:spPr>
        <p:txBody>
          <a:bodyPr lIns="91440" rIns="91440" rtlCol="0" anchor="ctr">
            <a:noAutofit/>
          </a:bodyPr>
          <a:lstStyle>
            <a:lvl1pPr>
              <a:defRPr/>
            </a:lvl1pPr>
          </a:lstStyle>
          <a:p>
            <a:pPr lvl="0" rtl="0"/>
            <a:r>
              <a:rPr lang="ru-RU" noProof="0"/>
              <a:t>Текст описания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4" name="Рисунок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0" name="Объект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4391622"/>
            <a:ext cx="5901458" cy="975260"/>
          </a:xfrm>
        </p:spPr>
        <p:txBody>
          <a:bodyPr lIns="91440" rIns="91440" rtlCol="0" anchor="ctr">
            <a:noAutofit/>
          </a:bodyPr>
          <a:lstStyle>
            <a:lvl1pPr>
              <a:defRPr/>
            </a:lvl1pPr>
          </a:lstStyle>
          <a:p>
            <a:pPr lvl="0" rtl="0"/>
            <a:r>
              <a:rPr lang="ru-RU" noProof="0"/>
              <a:t>Текст описания 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4666886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22" name="Рисунок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4517480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157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значок, содержимое, 3 стр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23061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ru-RU" noProof="0"/>
              <a:t>Текст описания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2340"/>
            <a:ext cx="3810000" cy="427380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 dirty="0"/>
              <a:t>ДОБАВИТЬ ДОПОЛНИТЕЛЬНЫЙ ТЕКСТ </a:t>
            </a:r>
          </a:p>
        </p:txBody>
      </p:sp>
      <p:sp>
        <p:nvSpPr>
          <p:cNvPr id="14" name="Рисунок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0" name="Объект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3556396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ru-RU" noProof="0"/>
              <a:t>Текст описания 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3845675"/>
            <a:ext cx="3810000" cy="427380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22" name="Рисунок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3697593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Объект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562600" y="4689732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ru-RU" noProof="0"/>
              <a:t>Текст описания 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4000" y="4979011"/>
            <a:ext cx="3810000" cy="427380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9" name="Рисунок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48944" y="4830929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</p:spTree>
    <p:extLst>
      <p:ext uri="{BB962C8B-B14F-4D97-AF65-F5344CB8AC3E}">
        <p14:creationId xmlns:p14="http://schemas.microsoft.com/office/powerpoint/2010/main" val="2847411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ковой участок заголовка, значок, содержимое, 3 стр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51214" y="2035302"/>
            <a:ext cx="4312844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Текст описания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840" y="2280181"/>
            <a:ext cx="49377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  <p:sp>
        <p:nvSpPr>
          <p:cNvPr id="14" name="Рисунок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756426" y="1935993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0" name="Объект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71132" y="3576256"/>
            <a:ext cx="5392925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Текст описания 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8640" y="3846999"/>
            <a:ext cx="40233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  <p:sp>
        <p:nvSpPr>
          <p:cNvPr id="22" name="Рисунок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774508" y="350281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Объект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949699" y="5117210"/>
            <a:ext cx="6514359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Текст описания 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641" y="5362089"/>
            <a:ext cx="29565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  <p:sp>
        <p:nvSpPr>
          <p:cNvPr id="19" name="Рисунок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80392" y="501790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35" name="Полилиния: Фигура 34">
            <a:extLst>
              <a:ext uri="{FF2B5EF4-FFF2-40B4-BE49-F238E27FC236}">
                <a16:creationId xmlns:a16="http://schemas.microsoft.com/office/drawing/2014/main" id="{79F57DF2-7AB9-4D3A-AADE-E93D5621B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974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ковой участок заголовка, 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018097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C6B9C406-BFD3-481F-9B48-3DCA3A330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7518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4AF3D50D-B3D8-4A41-84D8-4BE250D1B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856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Рисунок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1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 1</a:t>
            </a:r>
          </a:p>
        </p:txBody>
      </p:sp>
      <p:sp>
        <p:nvSpPr>
          <p:cNvPr id="30" name="Рисунок 8">
            <a:extLst>
              <a:ext uri="{FF2B5EF4-FFF2-40B4-BE49-F238E27FC236}">
                <a16:creationId xmlns:a16="http://schemas.microsoft.com/office/drawing/2014/main" id="{6321F101-EC7B-4128-A7FA-373AC507D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72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 2</a:t>
            </a:r>
          </a:p>
        </p:txBody>
      </p:sp>
      <p:sp>
        <p:nvSpPr>
          <p:cNvPr id="31" name="Рисунок 8">
            <a:extLst>
              <a:ext uri="{FF2B5EF4-FFF2-40B4-BE49-F238E27FC236}">
                <a16:creationId xmlns:a16="http://schemas.microsoft.com/office/drawing/2014/main" id="{229667AF-39CB-43E6-8D30-A2DDF8365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0010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 3</a:t>
            </a:r>
          </a:p>
        </p:txBody>
      </p:sp>
      <p:sp>
        <p:nvSpPr>
          <p:cNvPr id="32" name="Текст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 dirty="0"/>
              <a:t>ДОБАВЬТЕ ТЕКСТ </a:t>
            </a:r>
          </a:p>
        </p:txBody>
      </p:sp>
      <p:sp>
        <p:nvSpPr>
          <p:cNvPr id="33" name="Текст 7">
            <a:extLst>
              <a:ext uri="{FF2B5EF4-FFF2-40B4-BE49-F238E27FC236}">
                <a16:creationId xmlns:a16="http://schemas.microsoft.com/office/drawing/2014/main" id="{EB4CA538-2AD9-458A-B582-2FBFEAF60C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6720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  <p:sp>
        <p:nvSpPr>
          <p:cNvPr id="35" name="Текст 7">
            <a:extLst>
              <a:ext uri="{FF2B5EF4-FFF2-40B4-BE49-F238E27FC236}">
                <a16:creationId xmlns:a16="http://schemas.microsoft.com/office/drawing/2014/main" id="{857C263B-EA99-4350-84C0-08B9746AEC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0100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</p:spTree>
    <p:extLst>
      <p:ext uri="{BB962C8B-B14F-4D97-AF65-F5344CB8AC3E}">
        <p14:creationId xmlns:p14="http://schemas.microsoft.com/office/powerpoint/2010/main" val="1184759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групп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751397" y="5027659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Рисунок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3902" y="2057402"/>
            <a:ext cx="2743197" cy="274319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32" name="Текст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021" y="5307558"/>
            <a:ext cx="31089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2FD9C5C0-2B13-4BD9-BA25-5F692DE9E8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1021" y="5688559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971D9F8-CAE6-4680-A029-F96D0F1441FD}"/>
              </a:ext>
            </a:extLst>
          </p:cNvPr>
          <p:cNvCxnSpPr>
            <a:cxnSpLocks/>
          </p:cNvCxnSpPr>
          <p:nvPr userDrawn="1"/>
        </p:nvCxnSpPr>
        <p:spPr>
          <a:xfrm flipH="1">
            <a:off x="3907846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31598D0-210A-4FC8-9A7B-BFA0921CF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536511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606439E2-68F5-46DF-9799-ABBEBECFD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906013" y="2754546"/>
            <a:ext cx="3254399" cy="2828600"/>
            <a:chOff x="4431264" y="2199060"/>
            <a:chExt cx="3363136" cy="2828600"/>
          </a:xfrm>
        </p:grpSpPr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E95E9585-55FC-4C03-8122-DED9B077D9F8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F2403E01-A7A9-4801-84C2-A2B3D9B7F577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Рисунок 8">
            <a:extLst>
              <a:ext uri="{FF2B5EF4-FFF2-40B4-BE49-F238E27FC236}">
                <a16:creationId xmlns:a16="http://schemas.microsoft.com/office/drawing/2014/main" id="{BDA24073-E1E8-43FF-B135-B2947B9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5426747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6" name="Рисунок 8">
            <a:extLst>
              <a:ext uri="{FF2B5EF4-FFF2-40B4-BE49-F238E27FC236}">
                <a16:creationId xmlns:a16="http://schemas.microsoft.com/office/drawing/2014/main" id="{DAD1D946-AD65-4E2D-A739-D93BA1AC1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4408933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7" name="Рисунок 8">
            <a:extLst>
              <a:ext uri="{FF2B5EF4-FFF2-40B4-BE49-F238E27FC236}">
                <a16:creationId xmlns:a16="http://schemas.microsoft.com/office/drawing/2014/main" id="{036FD13F-5CDF-4A6F-A890-1F23EA590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458832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4EA974DF-48E5-46E7-9453-8A47028BC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036660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CA85692E-DBD5-4FD7-95CA-849C10263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65325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606422F5-A2F2-43D5-84EE-F875A28A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34827" y="2754546"/>
            <a:ext cx="3254399" cy="2828600"/>
            <a:chOff x="4431264" y="2199060"/>
            <a:chExt cx="3363136" cy="2828600"/>
          </a:xfrm>
        </p:grpSpPr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4BDD12EB-7EFD-4370-A7C6-9E57D6A7C6D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id="{95D1AAC8-713E-418F-B7B4-27B58BDFD77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Рисунок 8">
            <a:extLst>
              <a:ext uri="{FF2B5EF4-FFF2-40B4-BE49-F238E27FC236}">
                <a16:creationId xmlns:a16="http://schemas.microsoft.com/office/drawing/2014/main" id="{DEE070FD-95C9-4396-B429-69E1E14E3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555561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42" name="Рисунок 8">
            <a:extLst>
              <a:ext uri="{FF2B5EF4-FFF2-40B4-BE49-F238E27FC236}">
                <a16:creationId xmlns:a16="http://schemas.microsoft.com/office/drawing/2014/main" id="{5A9E7D40-35C3-4F7D-AAB6-D4168037C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537747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43" name="Рисунок 8">
            <a:extLst>
              <a:ext uri="{FF2B5EF4-FFF2-40B4-BE49-F238E27FC236}">
                <a16:creationId xmlns:a16="http://schemas.microsoft.com/office/drawing/2014/main" id="{13CB6343-C37E-4656-A566-EA9A3A1B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587646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44" name="Текст 7">
            <a:extLst>
              <a:ext uri="{FF2B5EF4-FFF2-40B4-BE49-F238E27FC236}">
                <a16:creationId xmlns:a16="http://schemas.microsoft.com/office/drawing/2014/main" id="{847B0A6E-95FE-4876-8783-F2D69813E0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5850" y="264360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5" name="Текст 7">
            <a:extLst>
              <a:ext uri="{FF2B5EF4-FFF2-40B4-BE49-F238E27FC236}">
                <a16:creationId xmlns:a16="http://schemas.microsoft.com/office/drawing/2014/main" id="{4E9CD2A8-E96D-45CF-B252-F6F8267FF34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7415" y="408311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6" name="Текст 7">
            <a:extLst>
              <a:ext uri="{FF2B5EF4-FFF2-40B4-BE49-F238E27FC236}">
                <a16:creationId xmlns:a16="http://schemas.microsoft.com/office/drawing/2014/main" id="{1AE8BBFE-01C4-4028-9B89-8D3A005A4B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64282" y="5509983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7" name="Текст 7">
            <a:extLst>
              <a:ext uri="{FF2B5EF4-FFF2-40B4-BE49-F238E27FC236}">
                <a16:creationId xmlns:a16="http://schemas.microsoft.com/office/drawing/2014/main" id="{49C15349-435A-457E-9835-D4345AD3ED9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27786" y="264360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8" name="Текст 7">
            <a:extLst>
              <a:ext uri="{FF2B5EF4-FFF2-40B4-BE49-F238E27FC236}">
                <a16:creationId xmlns:a16="http://schemas.microsoft.com/office/drawing/2014/main" id="{06DC437D-C5F6-49FA-8BF0-932297827EA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89351" y="408311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9" name="Текст 7">
            <a:extLst>
              <a:ext uri="{FF2B5EF4-FFF2-40B4-BE49-F238E27FC236}">
                <a16:creationId xmlns:a16="http://schemas.microsoft.com/office/drawing/2014/main" id="{9DB16E7F-EE86-4AF9-871B-5614FE2D4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96218" y="5509983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</p:spTree>
    <p:extLst>
      <p:ext uri="{BB962C8B-B14F-4D97-AF65-F5344CB8AC3E}">
        <p14:creationId xmlns:p14="http://schemas.microsoft.com/office/powerpoint/2010/main" val="3622213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_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8" name="Рисунок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60064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0" name="Текст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8864" y="2618469"/>
            <a:ext cx="3108959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  <p:sp>
        <p:nvSpPr>
          <p:cNvPr id="12" name="Текст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8864" y="2999470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46423" y="665228"/>
            <a:ext cx="0" cy="740664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Рисунок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8112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204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8" name="Текст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04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19" name="Рисунок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400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0" name="Текст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2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2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2" name="Рисунок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4977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3" name="Текст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904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4" name="Текст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5904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5" name="Рисунок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595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6" name="Текст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687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7" name="Текст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687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8" name="Рисунок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9066634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9" name="Текст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75905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0" name="Текст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905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</p:spTree>
    <p:extLst>
      <p:ext uri="{BB962C8B-B14F-4D97-AF65-F5344CB8AC3E}">
        <p14:creationId xmlns:p14="http://schemas.microsoft.com/office/powerpoint/2010/main" val="372609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_Организационная диаграмма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8" name="Рисунок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96641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0" name="Текст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5441" y="2618469"/>
            <a:ext cx="3108959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  <p:sp>
        <p:nvSpPr>
          <p:cNvPr id="12" name="Текст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441" y="2999470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112012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Рисунок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27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8" name="Текст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19" name="Рисунок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8815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0" name="Текст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2" name="Рисунок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69127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3" name="Текст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4" name="Текст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5" name="Рисунок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5010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6" name="Текст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7" name="Текст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8" name="Рисунок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308140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9" name="Текст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0" name="Текст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31" name="Рисунок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0115251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32" name="Текст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3" name="Текст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</p:spTree>
    <p:extLst>
      <p:ext uri="{BB962C8B-B14F-4D97-AF65-F5344CB8AC3E}">
        <p14:creationId xmlns:p14="http://schemas.microsoft.com/office/powerpoint/2010/main" val="3782655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Титульный слайд_Темно-желт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rtlCol="0"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7664319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_Организационная диаграмма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8" name="Рисунок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78095" y="1905000"/>
            <a:ext cx="1255400" cy="1255400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0" name="Текст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1136" y="2288331"/>
            <a:ext cx="3108959" cy="290097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  <p:sp>
        <p:nvSpPr>
          <p:cNvPr id="12" name="Текст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01136" y="2566041"/>
            <a:ext cx="3108959" cy="221043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670561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Рисунок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10984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8" name="Текст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19" name="Рисунок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272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0" name="Текст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2" name="Рисунок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473699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3" name="Текст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4" name="Текст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5" name="Рисунок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65467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6" name="Текст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7" name="Текст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8" name="Рисунок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8353860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9" name="Текст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0" name="Текст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31" name="Рисунок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0160971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32" name="Текст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3" name="Текст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A69BD202-1C38-47A5-8B06-0AADB78AA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2642433"/>
            <a:ext cx="0" cy="556415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Рисунок 8">
            <a:extLst>
              <a:ext uri="{FF2B5EF4-FFF2-40B4-BE49-F238E27FC236}">
                <a16:creationId xmlns:a16="http://schemas.microsoft.com/office/drawing/2014/main" id="{68CF0B9D-069C-46BA-9B77-7BDE114F3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29272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39" name="Текст 7">
            <a:extLst>
              <a:ext uri="{FF2B5EF4-FFF2-40B4-BE49-F238E27FC236}">
                <a16:creationId xmlns:a16="http://schemas.microsoft.com/office/drawing/2014/main" id="{6EB5CB55-9BF0-4309-AA93-9540CDA1CE2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59080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0" name="Текст 7">
            <a:extLst>
              <a:ext uri="{FF2B5EF4-FFF2-40B4-BE49-F238E27FC236}">
                <a16:creationId xmlns:a16="http://schemas.microsoft.com/office/drawing/2014/main" id="{184A6FF6-89E5-41B3-83AD-E1F1AC1C718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59080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41" name="Рисунок 8">
            <a:extLst>
              <a:ext uri="{FF2B5EF4-FFF2-40B4-BE49-F238E27FC236}">
                <a16:creationId xmlns:a16="http://schemas.microsoft.com/office/drawing/2014/main" id="{65909E03-0C86-44C4-9260-484E8CF63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473699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42" name="Текст 7">
            <a:extLst>
              <a:ext uri="{FF2B5EF4-FFF2-40B4-BE49-F238E27FC236}">
                <a16:creationId xmlns:a16="http://schemas.microsoft.com/office/drawing/2014/main" id="{0D08C690-4C72-47C4-ADBC-6DBFC463FC3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0055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3" name="Текст 7">
            <a:extLst>
              <a:ext uri="{FF2B5EF4-FFF2-40B4-BE49-F238E27FC236}">
                <a16:creationId xmlns:a16="http://schemas.microsoft.com/office/drawing/2014/main" id="{FEBB122E-6E5D-4B48-91C0-C6EB8BA3D2D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0055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44" name="Рисунок 8">
            <a:extLst>
              <a:ext uri="{FF2B5EF4-FFF2-40B4-BE49-F238E27FC236}">
                <a16:creationId xmlns:a16="http://schemas.microsoft.com/office/drawing/2014/main" id="{A968314E-9F6B-4D90-BC2A-C5BB6AC70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5467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45" name="Текст 7">
            <a:extLst>
              <a:ext uri="{FF2B5EF4-FFF2-40B4-BE49-F238E27FC236}">
                <a16:creationId xmlns:a16="http://schemas.microsoft.com/office/drawing/2014/main" id="{98FF5C01-8CE1-475F-A59A-011328494F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030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6" name="Текст 7">
            <a:extLst>
              <a:ext uri="{FF2B5EF4-FFF2-40B4-BE49-F238E27FC236}">
                <a16:creationId xmlns:a16="http://schemas.microsoft.com/office/drawing/2014/main" id="{DC690F93-088F-498C-9B26-2DCE00A1145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030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47" name="Рисунок 8">
            <a:extLst>
              <a:ext uri="{FF2B5EF4-FFF2-40B4-BE49-F238E27FC236}">
                <a16:creationId xmlns:a16="http://schemas.microsoft.com/office/drawing/2014/main" id="{1D462CE1-BEE9-45C4-AB54-354D05E69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8353860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48" name="Текст 7">
            <a:extLst>
              <a:ext uri="{FF2B5EF4-FFF2-40B4-BE49-F238E27FC236}">
                <a16:creationId xmlns:a16="http://schemas.microsoft.com/office/drawing/2014/main" id="{9FA2731A-D1B2-4144-8373-12B9313F9BF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17411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9" name="Текст 7">
            <a:extLst>
              <a:ext uri="{FF2B5EF4-FFF2-40B4-BE49-F238E27FC236}">
                <a16:creationId xmlns:a16="http://schemas.microsoft.com/office/drawing/2014/main" id="{F61DF59D-6B27-4EC6-A151-0F9B99DC805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017411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</p:spTree>
    <p:extLst>
      <p:ext uri="{BB962C8B-B14F-4D97-AF65-F5344CB8AC3E}">
        <p14:creationId xmlns:p14="http://schemas.microsoft.com/office/powerpoint/2010/main" val="1020462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Боковой участок заголовка, 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6" name="Номер слайда 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05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дпись изображения, синий_объект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rtlCol="0" anchor="ctr">
            <a:noAutofit/>
          </a:bodyPr>
          <a:lstStyle>
            <a:lvl1pPr algn="ctr">
              <a:lnSpc>
                <a:spcPct val="80000"/>
              </a:lnSpc>
              <a:defRPr sz="4000" b="1" spc="200" baseline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1927057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дпись изображения, оранжевый_объек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rtlCol="0" anchor="ctr">
            <a:noAutofit/>
          </a:bodyPr>
          <a:lstStyle>
            <a:lvl1pPr algn="ctr">
              <a:lnSpc>
                <a:spcPct val="80000"/>
              </a:lnSpc>
              <a:defRPr sz="4000" b="1" spc="200" baseline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5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857058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1575266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40317223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5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9861092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Рисунок 8">
            <a:extLst>
              <a:ext uri="{FF2B5EF4-FFF2-40B4-BE49-F238E27FC236}">
                <a16:creationId xmlns:a16="http://schemas.microsoft.com/office/drawing/2014/main" id="{489EE1C9-68AE-4BDD-B34C-9DE809C4D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>
              <a:alpha val="84000"/>
            </a:schemeClr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9F89ADF8-2320-4EC3-98EA-5CB618A52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0"/>
            <a:ext cx="6781800" cy="6324600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2265916"/>
            <a:ext cx="5314950" cy="3488998"/>
          </a:xfrm>
          <a:noFill/>
        </p:spPr>
        <p:txBody>
          <a:bodyPr rtlCol="0"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F074D12B-58A6-47D1-9B2D-697AB265C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5375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73FC1AA-8591-43A1-9962-1599E1A8A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5482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1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7160B2D8-3756-4781-A8DD-692C3F895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10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Титульный слайд_Темно-желтый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018BFA80-A3BB-4316-BD6E-3E5F6B4D89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2" name="Текст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rtlCol="0"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532011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5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EEDA9EB-20CE-4EA1-9720-40FBEB456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3650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6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0033509-FE6E-46FC-85C8-B777FBA2F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8915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ая благодарность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Текст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marL="0" lvl="0" algn="ctr" rtl="0"/>
            <a:r>
              <a:rPr lang="ru-RU" noProof="0"/>
              <a:t>I</a:t>
            </a:r>
          </a:p>
        </p:txBody>
      </p:sp>
      <p:sp>
        <p:nvSpPr>
          <p:cNvPr id="48" name="Полилиния: Фигура 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49" name="Полилиния: фигура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378135" y="1219200"/>
            <a:ext cx="7232465" cy="903638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СПАСИБО!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3932519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ая благодарность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rtlCol="0"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СПАСИБО!</a:t>
            </a:r>
          </a:p>
        </p:txBody>
      </p:sp>
    </p:spTree>
    <p:extLst>
      <p:ext uri="{BB962C8B-B14F-4D97-AF65-F5344CB8AC3E}">
        <p14:creationId xmlns:p14="http://schemas.microsoft.com/office/powerpoint/2010/main" val="16122032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ая благодарность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2" name="Текст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rtlCol="0"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СПАСИБО!</a:t>
            </a:r>
          </a:p>
        </p:txBody>
      </p:sp>
    </p:spTree>
    <p:extLst>
      <p:ext uri="{BB962C8B-B14F-4D97-AF65-F5344CB8AC3E}">
        <p14:creationId xmlns:p14="http://schemas.microsoft.com/office/powerpoint/2010/main" val="26534857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ая благодарность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933450" y="762000"/>
            <a:ext cx="4381500" cy="34290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ru-RU" noProof="0"/>
              <a:t>СПАСИБО!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0448034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ая благодарность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57300" y="1447800"/>
            <a:ext cx="4114800" cy="39624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ru-RU" noProof="0"/>
              <a:t>СПАСИБО!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325539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933450" y="4343400"/>
            <a:ext cx="4381500" cy="1355732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049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7300" y="1447800"/>
            <a:ext cx="4114800" cy="39624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6057900" y="4495801"/>
            <a:ext cx="4876800" cy="609600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60131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1447800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4" name="Номер слайда 5">
            <a:extLst>
              <a:ext uri="{FF2B5EF4-FFF2-40B4-BE49-F238E27FC236}">
                <a16:creationId xmlns:a16="http://schemas.microsoft.com/office/drawing/2014/main" id="{0621E917-505B-493E-99EE-2E57CB332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4664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подзаголовок-выделение и 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1676400"/>
            <a:ext cx="10837333" cy="424732"/>
          </a:xfrm>
          <a:solidFill>
            <a:schemeClr val="accent1"/>
          </a:solidFill>
        </p:spPr>
        <p:txBody>
          <a:bodyPr wrap="square" lIns="640080" rIns="91440" rtlCol="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08E95652-9528-4150-8049-C40C3BB1B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947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8640" y="2103120"/>
            <a:ext cx="11106150" cy="4221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493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9" r:id="rId2"/>
    <p:sldLayoutId id="2147483961" r:id="rId3"/>
    <p:sldLayoutId id="2147483962" r:id="rId4"/>
    <p:sldLayoutId id="2147483964" r:id="rId5"/>
    <p:sldLayoutId id="2147483958" r:id="rId6"/>
    <p:sldLayoutId id="2147483963" r:id="rId7"/>
    <p:sldLayoutId id="2147483957" r:id="rId8"/>
    <p:sldLayoutId id="2147483965" r:id="rId9"/>
    <p:sldLayoutId id="2147483966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7" r:id="rId17"/>
    <p:sldLayoutId id="2147483967" r:id="rId18"/>
    <p:sldLayoutId id="2147483968" r:id="rId19"/>
    <p:sldLayoutId id="2147483987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8" r:id="rId26"/>
    <p:sldLayoutId id="2147483974" r:id="rId27"/>
    <p:sldLayoutId id="2147483975" r:id="rId28"/>
    <p:sldLayoutId id="2147483976" r:id="rId29"/>
    <p:sldLayoutId id="214748397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5" r:id="rId37"/>
    <p:sldLayoutId id="2147484002" r:id="rId38"/>
    <p:sldLayoutId id="2147484003" r:id="rId39"/>
    <p:sldLayoutId id="2147484004" r:id="rId40"/>
    <p:sldLayoutId id="2147483994" r:id="rId41"/>
    <p:sldLayoutId id="2147484005" r:id="rId42"/>
    <p:sldLayoutId id="2147484006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4008" r:id="rId52"/>
    <p:sldLayoutId id="2147484009" r:id="rId53"/>
    <p:sldLayoutId id="2147484010" r:id="rId54"/>
    <p:sldLayoutId id="2147484011" r:id="rId55"/>
    <p:sldLayoutId id="2147484012" r:id="rId5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 cap="all" spc="100" baseline="0">
          <a:solidFill>
            <a:schemeClr val="tx1">
              <a:lumMod val="95000"/>
              <a:lumOff val="5000"/>
            </a:schemeClr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9.png"/><Relationship Id="rId5" Type="http://schemas.openxmlformats.org/officeDocument/2006/relationships/image" Target="../media/image9.jpg"/><Relationship Id="rId4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9.png"/><Relationship Id="rId5" Type="http://schemas.openxmlformats.org/officeDocument/2006/relationships/image" Target="../media/image9.jpg"/><Relationship Id="rId4" Type="http://schemas.openxmlformats.org/officeDocument/2006/relationships/image" Target="../media/image1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9.png"/><Relationship Id="rId5" Type="http://schemas.openxmlformats.org/officeDocument/2006/relationships/image" Target="../media/image9.jpg"/><Relationship Id="rId4" Type="http://schemas.openxmlformats.org/officeDocument/2006/relationships/image" Target="../media/image18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890287-4DB6-4C87-AEAF-17E9594F4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100"/>
                    </a14:imgEffect>
                  </a14:imgLayer>
                </a14:imgProps>
              </a:ext>
            </a:extLst>
          </a:blip>
          <a:srcRect l="14764" t="7802" r="-14764" b="7802"/>
          <a:stretch/>
        </p:blipFill>
        <p:spPr>
          <a:xfrm>
            <a:off x="0" y="0"/>
            <a:ext cx="12192000" cy="6858000"/>
          </a:xfrm>
          <a:blipFill>
            <a:blip r:embed="rId6"/>
            <a:stretch>
              <a:fillRect/>
            </a:stretch>
          </a:blipFill>
        </p:spPr>
      </p:pic>
      <p:sp>
        <p:nvSpPr>
          <p:cNvPr id="285" name="Текст 284">
            <a:extLst>
              <a:ext uri="{FF2B5EF4-FFF2-40B4-BE49-F238E27FC236}">
                <a16:creationId xmlns:a16="http://schemas.microsoft.com/office/drawing/2014/main" id="{C0BF9B80-F084-4423-8C1C-E79BE8298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286" name="Текст 285">
            <a:extLst>
              <a:ext uri="{FF2B5EF4-FFF2-40B4-BE49-F238E27FC236}">
                <a16:creationId xmlns:a16="http://schemas.microsoft.com/office/drawing/2014/main" id="{9626180B-FF05-48CF-BFB3-C95C9B5DA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933031D-018B-489E-B613-2113C1CD23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7648" y="1097281"/>
            <a:ext cx="6984776" cy="3627863"/>
          </a:xfrm>
        </p:spPr>
        <p:txBody>
          <a:bodyPr rtlCol="0">
            <a:noAutofit/>
          </a:bodyPr>
          <a:lstStyle/>
          <a:p>
            <a:pPr rtl="0"/>
            <a:br>
              <a:rPr lang="ru-RU" sz="5400" dirty="0"/>
            </a:br>
            <a:r>
              <a:rPr lang="ru-RU" sz="5400" dirty="0"/>
              <a:t>Гаджетомания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id="{606F8B2E-A7F5-4413-BEED-BFF7C3D9FF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7688" y="3645024"/>
            <a:ext cx="5688632" cy="1895088"/>
          </a:xfrm>
        </p:spPr>
        <p:txBody>
          <a:bodyPr rtlCol="0">
            <a:normAutofit/>
          </a:bodyPr>
          <a:lstStyle/>
          <a:p>
            <a:r>
              <a:rPr lang="ru-RU" sz="3600" dirty="0"/>
              <a:t>Как не потерять ребенка</a:t>
            </a:r>
          </a:p>
          <a:p>
            <a:r>
              <a:rPr lang="ru-RU" sz="3600" dirty="0"/>
              <a:t> в виртуальном мире</a:t>
            </a:r>
          </a:p>
        </p:txBody>
      </p:sp>
    </p:spTree>
    <p:extLst>
      <p:ext uri="{BB962C8B-B14F-4D97-AF65-F5344CB8AC3E}">
        <p14:creationId xmlns:p14="http://schemas.microsoft.com/office/powerpoint/2010/main" val="3135228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970CA-BE16-4067-84CE-9C413CF7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95" y="2942512"/>
            <a:ext cx="6996849" cy="2408917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Снижение уровня освоения игровых, социальных и коммуникативных навыков. Социофобия.</a:t>
            </a:r>
            <a:br>
              <a:rPr lang="ru-RU" sz="2000" dirty="0">
                <a:solidFill>
                  <a:srgbClr val="FF0000"/>
                </a:solidFill>
              </a:rPr>
            </a:br>
            <a:br>
              <a:rPr lang="ru-RU" sz="2000" dirty="0">
                <a:solidFill>
                  <a:schemeClr val="accent1"/>
                </a:solidFill>
              </a:rPr>
            </a:br>
            <a:r>
              <a:rPr lang="ru-RU" sz="2000" dirty="0">
                <a:solidFill>
                  <a:schemeClr val="accent1"/>
                </a:solidFill>
              </a:rPr>
              <a:t>Дети, увлеченные интернетом намного хуже считывают эмоции других людей. Они становятся невосприимчивы к эмоциям других и не знают, как выражать собственные. Это приводит к нарушению в сфере общения со сверстниками и взрослыми.</a:t>
            </a:r>
            <a:br>
              <a:rPr lang="ru-RU" sz="2000" dirty="0">
                <a:solidFill>
                  <a:schemeClr val="accent1"/>
                </a:solidFill>
              </a:rPr>
            </a:br>
            <a:br>
              <a:rPr lang="ru-RU" sz="2000" dirty="0">
                <a:solidFill>
                  <a:schemeClr val="accent1"/>
                </a:solidFill>
              </a:rPr>
            </a:b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985E6B-3038-43F5-A2E0-D415858CD54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/>
          <a:srcRect l="23672" t="29829" b="29829"/>
          <a:stretch/>
        </p:blipFill>
        <p:spPr>
          <a:xfrm>
            <a:off x="20833" y="59271"/>
            <a:ext cx="8334503" cy="2408917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8AFC9CC7-AC65-4D14-BB4D-CC8C369746B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536160" y="1700809"/>
            <a:ext cx="4092382" cy="18722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A20611E-D94C-4AE7-B851-646D25D36C32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/>
          <a:srcRect l="766" r="766"/>
          <a:stretch>
            <a:fillRect/>
          </a:stretch>
        </p:blipFill>
        <p:spPr>
          <a:xfrm>
            <a:off x="9222311" y="3927675"/>
            <a:ext cx="2880320" cy="2930325"/>
          </a:xfr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5E417D-6AEF-45F3-99C0-70B19B8A1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2AF328C7-F8D7-4F7F-ADC1-3057ED85AA3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824192" y="1844824"/>
            <a:ext cx="3744416" cy="165618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Анализ опасности чрезмерного использования гаджетов</a:t>
            </a:r>
          </a:p>
          <a:p>
            <a:endParaRPr lang="ru-RU" sz="2100" b="1" dirty="0"/>
          </a:p>
          <a:p>
            <a:r>
              <a:rPr lang="ru-RU" sz="2100" b="1" dirty="0"/>
              <a:t>Исследования, эксперименты, истории из практики</a:t>
            </a:r>
          </a:p>
        </p:txBody>
      </p:sp>
    </p:spTree>
    <p:extLst>
      <p:ext uri="{BB962C8B-B14F-4D97-AF65-F5344CB8AC3E}">
        <p14:creationId xmlns:p14="http://schemas.microsoft.com/office/powerpoint/2010/main" val="189210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970CA-BE16-4067-84CE-9C413CF7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3056764"/>
            <a:ext cx="6996849" cy="364883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Снижение концентрации и устойчивости  внимания, невозможность сосредотачиваться длительное время на одном виде учебной деятельности.</a:t>
            </a:r>
            <a:br>
              <a:rPr lang="ru-RU" sz="2000" dirty="0">
                <a:solidFill>
                  <a:srgbClr val="FF0000"/>
                </a:solidFill>
              </a:rPr>
            </a:br>
            <a:br>
              <a:rPr lang="ru-RU" sz="2000" dirty="0">
                <a:solidFill>
                  <a:schemeClr val="accent1"/>
                </a:solidFill>
              </a:rPr>
            </a:br>
            <a:br>
              <a:rPr lang="ru-RU" sz="2000" dirty="0">
                <a:solidFill>
                  <a:schemeClr val="accent1"/>
                </a:solidFill>
              </a:rPr>
            </a:br>
            <a:r>
              <a:rPr lang="ru-RU" sz="2000" dirty="0">
                <a:solidFill>
                  <a:schemeClr val="accent1"/>
                </a:solidFill>
              </a:rPr>
              <a:t>Исследования показывают, что дошкольники, проводившие за экраном более 1 часа в день, испытывают проблемы с концентрацией в школе в 1,5-2 раза чаще. Они хуже себя контролируют и чаще действуют импульсивно.</a:t>
            </a:r>
            <a:br>
              <a:rPr lang="ru-RU" sz="2000" dirty="0">
                <a:solidFill>
                  <a:schemeClr val="accent1"/>
                </a:solidFill>
              </a:rPr>
            </a:br>
            <a:br>
              <a:rPr lang="ru-RU" sz="2000" dirty="0">
                <a:solidFill>
                  <a:schemeClr val="accent1"/>
                </a:solidFill>
              </a:rPr>
            </a:b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985E6B-3038-43F5-A2E0-D415858CD54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/>
          <a:srcRect l="23672" t="29829" b="29829"/>
          <a:stretch/>
        </p:blipFill>
        <p:spPr>
          <a:xfrm>
            <a:off x="20833" y="59271"/>
            <a:ext cx="8334503" cy="2408917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8AFC9CC7-AC65-4D14-BB4D-CC8C369746B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536160" y="1700809"/>
            <a:ext cx="4092382" cy="18722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A20611E-D94C-4AE7-B851-646D25D36C32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/>
          <a:srcRect l="766" r="766"/>
          <a:stretch>
            <a:fillRect/>
          </a:stretch>
        </p:blipFill>
        <p:spPr>
          <a:xfrm>
            <a:off x="9222311" y="3927675"/>
            <a:ext cx="2880320" cy="2930325"/>
          </a:xfr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5E417D-6AEF-45F3-99C0-70B19B8A1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2AF328C7-F8D7-4F7F-ADC1-3057ED85AA3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824192" y="1844824"/>
            <a:ext cx="3744416" cy="165618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Анализ опасности чрезмерного использования гаджетов</a:t>
            </a:r>
          </a:p>
          <a:p>
            <a:endParaRPr lang="ru-RU" sz="2100" b="1" dirty="0"/>
          </a:p>
          <a:p>
            <a:r>
              <a:rPr lang="ru-RU" sz="2100" b="1" dirty="0"/>
              <a:t>Исследования, эксперименты, истории из практики</a:t>
            </a:r>
          </a:p>
        </p:txBody>
      </p:sp>
    </p:spTree>
    <p:extLst>
      <p:ext uri="{BB962C8B-B14F-4D97-AF65-F5344CB8AC3E}">
        <p14:creationId xmlns:p14="http://schemas.microsoft.com/office/powerpoint/2010/main" val="926705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970CA-BE16-4067-84CE-9C413CF7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74" y="2473744"/>
            <a:ext cx="6996849" cy="2930325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Снижение мотивации к познавательной деятельности. Привычка к мгновенному получению подкрепления (бонусы, монетки, флажки). </a:t>
            </a:r>
            <a:br>
              <a:rPr lang="ru-RU" sz="2000" dirty="0">
                <a:solidFill>
                  <a:srgbClr val="FF0000"/>
                </a:solidFill>
              </a:rPr>
            </a:br>
            <a:br>
              <a:rPr lang="ru-RU" sz="2000" dirty="0">
                <a:solidFill>
                  <a:schemeClr val="accent1"/>
                </a:solidFill>
              </a:rPr>
            </a:br>
            <a:r>
              <a:rPr lang="ru-RU" sz="2000" dirty="0">
                <a:solidFill>
                  <a:schemeClr val="accent1"/>
                </a:solidFill>
              </a:rPr>
              <a:t>Ребенок лишается терпения и привыкает к быстрому поощрению, но в реальной жизни приходится прилагать усилия и ждать. </a:t>
            </a:r>
            <a:br>
              <a:rPr lang="ru-RU" sz="2000" dirty="0">
                <a:solidFill>
                  <a:schemeClr val="accent1"/>
                </a:solidFill>
              </a:rPr>
            </a:br>
            <a:br>
              <a:rPr lang="ru-RU" sz="2000" dirty="0">
                <a:solidFill>
                  <a:schemeClr val="accent1"/>
                </a:solidFill>
              </a:rPr>
            </a:br>
            <a:r>
              <a:rPr lang="ru-RU" sz="2000" dirty="0">
                <a:solidFill>
                  <a:schemeClr val="accent1"/>
                </a:solidFill>
              </a:rPr>
              <a:t>Эксперимент с изменением успеваемости. До того, как дали гаджет и после 2 мес. Использования. Снижение мотивации в 2 раза!</a:t>
            </a:r>
            <a:br>
              <a:rPr lang="ru-RU" sz="2000" dirty="0">
                <a:solidFill>
                  <a:schemeClr val="accent1"/>
                </a:solidFill>
              </a:rPr>
            </a:b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985E6B-3038-43F5-A2E0-D415858CD54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/>
          <a:srcRect l="23672" t="29829" b="29829"/>
          <a:stretch/>
        </p:blipFill>
        <p:spPr>
          <a:xfrm>
            <a:off x="20833" y="59271"/>
            <a:ext cx="8334503" cy="2408917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8AFC9CC7-AC65-4D14-BB4D-CC8C369746B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536160" y="1700809"/>
            <a:ext cx="4092382" cy="18722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A20611E-D94C-4AE7-B851-646D25D36C32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/>
          <a:srcRect l="766" r="766"/>
          <a:stretch>
            <a:fillRect/>
          </a:stretch>
        </p:blipFill>
        <p:spPr>
          <a:xfrm>
            <a:off x="9222311" y="3927675"/>
            <a:ext cx="2880320" cy="2930325"/>
          </a:xfr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5E417D-6AEF-45F3-99C0-70B19B8A1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2AF328C7-F8D7-4F7F-ADC1-3057ED85AA3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824192" y="1844824"/>
            <a:ext cx="3744416" cy="165618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Анализ опасности чрезмерного использования гаджетов</a:t>
            </a:r>
          </a:p>
          <a:p>
            <a:endParaRPr lang="ru-RU" sz="2100" b="1" dirty="0"/>
          </a:p>
          <a:p>
            <a:r>
              <a:rPr lang="ru-RU" sz="2100" b="1" dirty="0"/>
              <a:t>Исследования, эксперименты, истории из практики</a:t>
            </a:r>
          </a:p>
        </p:txBody>
      </p:sp>
    </p:spTree>
    <p:extLst>
      <p:ext uri="{BB962C8B-B14F-4D97-AF65-F5344CB8AC3E}">
        <p14:creationId xmlns:p14="http://schemas.microsoft.com/office/powerpoint/2010/main" val="407492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970CA-BE16-4067-84CE-9C413CF7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60" y="2864419"/>
            <a:ext cx="8148978" cy="2103791"/>
          </a:xfrm>
        </p:spPr>
        <p:txBody>
          <a:bodyPr>
            <a:noAutofit/>
          </a:bodyPr>
          <a:lstStyle/>
          <a:p>
            <a:br>
              <a:rPr lang="ru-RU" sz="2000" dirty="0">
                <a:solidFill>
                  <a:schemeClr val="accent1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>подозрительные контакты в социальных сетях</a:t>
            </a:r>
            <a:br>
              <a:rPr lang="ru-RU" sz="2000" dirty="0">
                <a:solidFill>
                  <a:schemeClr val="accent1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>интернет-груминг – процесс постепенного совращения ребенка через общение в сети-интернет. </a:t>
            </a:r>
            <a:br>
              <a:rPr lang="ru-RU" sz="2000" dirty="0">
                <a:solidFill>
                  <a:srgbClr val="FF0000"/>
                </a:solidFill>
              </a:rPr>
            </a:br>
            <a:br>
              <a:rPr lang="ru-RU" sz="2000" dirty="0">
                <a:solidFill>
                  <a:schemeClr val="accent1"/>
                </a:solidFill>
              </a:rPr>
            </a:br>
            <a:r>
              <a:rPr lang="ru-RU" sz="2000" dirty="0">
                <a:solidFill>
                  <a:schemeClr val="accent1"/>
                </a:solidFill>
              </a:rPr>
              <a:t>Известны случаи, когда совращение начиналось в возрасте 6 лет. </a:t>
            </a:r>
            <a:br>
              <a:rPr lang="ru-RU" sz="2000" dirty="0">
                <a:solidFill>
                  <a:schemeClr val="accent1"/>
                </a:solidFill>
              </a:rPr>
            </a:br>
            <a:r>
              <a:rPr lang="ru-RU" sz="2000" dirty="0">
                <a:solidFill>
                  <a:schemeClr val="accent1"/>
                </a:solidFill>
              </a:rPr>
              <a:t>Необходимо установить </a:t>
            </a:r>
            <a:r>
              <a:rPr lang="ru-RU" sz="2000" dirty="0">
                <a:solidFill>
                  <a:srgbClr val="FF0000"/>
                </a:solidFill>
              </a:rPr>
              <a:t>Запрет социальные сети</a:t>
            </a:r>
            <a:r>
              <a:rPr lang="ru-RU" sz="1800" dirty="0">
                <a:solidFill>
                  <a:schemeClr val="accent1"/>
                </a:solidFill>
              </a:rPr>
              <a:t> в младшем возрасте. </a:t>
            </a:r>
            <a:br>
              <a:rPr lang="ru-RU" sz="1800" dirty="0">
                <a:solidFill>
                  <a:schemeClr val="accent1"/>
                </a:solidFill>
              </a:rPr>
            </a:br>
            <a:br>
              <a:rPr lang="ru-RU" sz="2000" dirty="0">
                <a:solidFill>
                  <a:schemeClr val="accent1"/>
                </a:solidFill>
              </a:rPr>
            </a:br>
            <a:endParaRPr lang="ru-RU" sz="2800" i="1" dirty="0">
              <a:solidFill>
                <a:schemeClr val="accent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985E6B-3038-43F5-A2E0-D415858CD54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/>
          <a:srcRect l="23672" t="29829" b="29829"/>
          <a:stretch/>
        </p:blipFill>
        <p:spPr>
          <a:xfrm>
            <a:off x="58598" y="150577"/>
            <a:ext cx="8334503" cy="2408917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8AFC9CC7-AC65-4D14-BB4D-CC8C369746B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392144" y="1164101"/>
            <a:ext cx="4236398" cy="226489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A20611E-D94C-4AE7-B851-646D25D36C32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/>
          <a:srcRect l="766" r="766"/>
          <a:stretch>
            <a:fillRect/>
          </a:stretch>
        </p:blipFill>
        <p:spPr>
          <a:xfrm>
            <a:off x="8832305" y="3775275"/>
            <a:ext cx="2880320" cy="2930325"/>
          </a:xfr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5E417D-6AEF-45F3-99C0-70B19B8A1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2AF328C7-F8D7-4F7F-ADC1-3057ED85AA3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752184" y="1469026"/>
            <a:ext cx="3672408" cy="1959973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Анализ угроз </a:t>
            </a:r>
          </a:p>
          <a:p>
            <a:r>
              <a:rPr lang="ru-RU" b="1" dirty="0"/>
              <a:t>в интернете</a:t>
            </a:r>
          </a:p>
          <a:p>
            <a:endParaRPr lang="ru-RU" sz="2100" b="1" dirty="0"/>
          </a:p>
          <a:p>
            <a:r>
              <a:rPr lang="ru-RU" sz="2100" b="1" dirty="0"/>
              <a:t>Исследования, эксперименты, истории из практики</a:t>
            </a:r>
          </a:p>
        </p:txBody>
      </p:sp>
    </p:spTree>
    <p:extLst>
      <p:ext uri="{BB962C8B-B14F-4D97-AF65-F5344CB8AC3E}">
        <p14:creationId xmlns:p14="http://schemas.microsoft.com/office/powerpoint/2010/main" val="640353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970CA-BE16-4067-84CE-9C413CF7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292" y="2730387"/>
            <a:ext cx="8496945" cy="3146885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Виртуальное насилие и страхи – которые становятся реальными.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> 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43467B"/>
                </a:solidFill>
              </a:rPr>
              <a:t>Анализ 136 исследований  в которых принимали участие 130 000 испытуемых показал, что видеоигры это фактор риска в развитии агрессивного поведения. </a:t>
            </a:r>
            <a:br>
              <a:rPr lang="ru-RU" sz="2000" dirty="0">
                <a:solidFill>
                  <a:srgbClr val="43467B"/>
                </a:solidFill>
              </a:rPr>
            </a:br>
            <a:r>
              <a:rPr lang="ru-RU" sz="2000" dirty="0">
                <a:solidFill>
                  <a:srgbClr val="00B050"/>
                </a:solidFill>
              </a:rPr>
              <a:t>На агрессивность влияет длительность сеанса видео игры, а не присутствие в ней насилия!</a:t>
            </a:r>
            <a:br>
              <a:rPr lang="ru-RU" sz="2000" dirty="0">
                <a:solidFill>
                  <a:srgbClr val="00B050"/>
                </a:solidFill>
              </a:rPr>
            </a:br>
            <a:br>
              <a:rPr lang="ru-RU" sz="2000" dirty="0">
                <a:solidFill>
                  <a:srgbClr val="00B05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>Игры из категории «Хоррор»  с наличием персонажей преследователей провоцируют проблемы со сном, рост тревоги и агрессивного поведения. </a:t>
            </a:r>
            <a:br>
              <a:rPr lang="ru-RU" sz="2000" dirty="0">
                <a:solidFill>
                  <a:srgbClr val="43467B"/>
                </a:solidFill>
              </a:rPr>
            </a:br>
            <a:br>
              <a:rPr lang="ru-RU" sz="2000" dirty="0">
                <a:solidFill>
                  <a:srgbClr val="43467B"/>
                </a:solidFill>
              </a:rPr>
            </a:b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985E6B-3038-43F5-A2E0-D415858CD54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/>
          <a:srcRect l="23672" t="29829" b="29829"/>
          <a:stretch/>
        </p:blipFill>
        <p:spPr>
          <a:xfrm>
            <a:off x="91589" y="152400"/>
            <a:ext cx="8596699" cy="2408917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8AFC9CC7-AC65-4D14-BB4D-CC8C369746B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93100" y="1164101"/>
            <a:ext cx="3607555" cy="226489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A20611E-D94C-4AE7-B851-646D25D36C32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/>
          <a:srcRect l="766" r="766"/>
          <a:stretch>
            <a:fillRect/>
          </a:stretch>
        </p:blipFill>
        <p:spPr>
          <a:xfrm>
            <a:off x="8832305" y="3775275"/>
            <a:ext cx="2880320" cy="2930325"/>
          </a:xfr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5E417D-6AEF-45F3-99C0-70B19B8A1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2AF328C7-F8D7-4F7F-ADC1-3057ED85AA3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583121" y="1355035"/>
            <a:ext cx="3240362" cy="195997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Анализ угроз </a:t>
            </a:r>
          </a:p>
          <a:p>
            <a:r>
              <a:rPr lang="ru-RU" b="1" dirty="0"/>
              <a:t>в интернете</a:t>
            </a:r>
          </a:p>
          <a:p>
            <a:endParaRPr lang="ru-RU" sz="2100" b="1" dirty="0"/>
          </a:p>
          <a:p>
            <a:r>
              <a:rPr lang="ru-RU" sz="2100" b="1" dirty="0"/>
              <a:t>Исследования, эксперименты, истории из практики</a:t>
            </a:r>
          </a:p>
        </p:txBody>
      </p:sp>
    </p:spTree>
    <p:extLst>
      <p:ext uri="{BB962C8B-B14F-4D97-AF65-F5344CB8AC3E}">
        <p14:creationId xmlns:p14="http://schemas.microsoft.com/office/powerpoint/2010/main" val="2404830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Текст 33">
            <a:extLst>
              <a:ext uri="{FF2B5EF4-FFF2-40B4-BE49-F238E27FC236}">
                <a16:creationId xmlns:a16="http://schemas.microsoft.com/office/drawing/2014/main" id="{29455ACD-CCC6-4BEC-AA79-DC1C69D08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2772" y="3600041"/>
            <a:ext cx="4065076" cy="2963890"/>
          </a:xfrm>
        </p:spPr>
        <p:txBody>
          <a:bodyPr rtlCol="0"/>
          <a:lstStyle/>
          <a:p>
            <a:pPr rtl="0"/>
            <a:endParaRPr lang="ru-RU" noProof="1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D15B262E-3234-4E0C-A890-B69314333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853"/>
          <a:stretch>
            <a:fillRect/>
          </a:stretch>
        </p:blipFill>
        <p:spPr>
          <a:xfrm>
            <a:off x="16669" y="2671112"/>
            <a:ext cx="914400" cy="930275"/>
          </a:xfr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A6C6147-EB04-429F-9D41-52F18DE23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smtClean="0"/>
              <a:pPr rtl="0"/>
              <a:t>15</a:t>
            </a:fld>
            <a:endParaRPr lang="ru-RU" noProof="1"/>
          </a:p>
        </p:txBody>
      </p:sp>
      <p:sp>
        <p:nvSpPr>
          <p:cNvPr id="32" name="Текст 119">
            <a:extLst>
              <a:ext uri="{FF2B5EF4-FFF2-40B4-BE49-F238E27FC236}">
                <a16:creationId xmlns:a16="http://schemas.microsoft.com/office/drawing/2014/main" id="{D9043C6D-0761-489D-8401-7F976D80B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ru-RU" noProof="1">
              <a:latin typeface="Calibri" panose="020F0502020204030204" pitchFamily="34" charset="0"/>
            </a:endParaRPr>
          </a:p>
        </p:txBody>
      </p:sp>
      <p:sp>
        <p:nvSpPr>
          <p:cNvPr id="40" name="Полилиния: Фигура 39">
            <a:extLst>
              <a:ext uri="{FF2B5EF4-FFF2-40B4-BE49-F238E27FC236}">
                <a16:creationId xmlns:a16="http://schemas.microsoft.com/office/drawing/2014/main" id="{CD5E95B5-674E-4A3A-A7C5-83CFC4114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>
              <a:latin typeface="Calibri" panose="020F050202020403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16A620C-0417-44D9-976A-F7E5209E7E9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/>
          <a:srcRect t="29834" b="29834"/>
          <a:stretch>
            <a:fillRect/>
          </a:stretch>
        </p:blipFill>
        <p:spPr>
          <a:xfrm>
            <a:off x="1" y="64296"/>
            <a:ext cx="12192000" cy="2365017"/>
          </a:xfrm>
        </p:spPr>
      </p:pic>
      <p:sp>
        <p:nvSpPr>
          <p:cNvPr id="13" name="Объект 12">
            <a:extLst>
              <a:ext uri="{FF2B5EF4-FFF2-40B4-BE49-F238E27FC236}">
                <a16:creationId xmlns:a16="http://schemas.microsoft.com/office/drawing/2014/main" id="{556610ED-3E2D-4E6A-ABD0-150F203E6B4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67408" y="3688145"/>
            <a:ext cx="3744416" cy="3007897"/>
          </a:xfrm>
        </p:spPr>
        <p:txBody>
          <a:bodyPr rtlCol="0">
            <a:norm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ru-RU" sz="2400" b="1" dirty="0">
                <a:solidFill>
                  <a:srgbClr val="000000"/>
                </a:solidFill>
                <a:latin typeface="Commissioner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Commissioner"/>
              </a:rPr>
              <a:t>Члены семьи, живущие вместе с вами и отдельно.</a:t>
            </a:r>
            <a:endParaRPr lang="ru-RU" sz="2400" b="1" i="0" dirty="0">
              <a:solidFill>
                <a:srgbClr val="0070C0"/>
              </a:solidFill>
              <a:effectLst/>
              <a:latin typeface="Commissioner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400" b="1" i="0" dirty="0">
                <a:solidFill>
                  <a:srgbClr val="0070C0"/>
                </a:solidFill>
                <a:effectLst/>
                <a:latin typeface="Commissioner"/>
              </a:rPr>
              <a:t> Друзья ребенка и друзья семьи.</a:t>
            </a:r>
            <a:endParaRPr lang="en-US" sz="2400" b="1" i="0" dirty="0">
              <a:solidFill>
                <a:srgbClr val="0070C0"/>
              </a:solidFill>
              <a:effectLst/>
              <a:latin typeface="Commissioner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400" b="1" i="0" dirty="0">
                <a:solidFill>
                  <a:srgbClr val="0070C0"/>
                </a:solidFill>
                <a:effectLst/>
                <a:latin typeface="Commissioner"/>
              </a:rPr>
              <a:t> Детский сад. </a:t>
            </a:r>
            <a:endParaRPr lang="en-US" sz="2400" b="1" i="0" dirty="0">
              <a:solidFill>
                <a:srgbClr val="0070C0"/>
              </a:solidFill>
              <a:effectLst/>
              <a:latin typeface="Commissioner"/>
            </a:endParaRPr>
          </a:p>
          <a:p>
            <a:pPr rtl="0"/>
            <a:endParaRPr lang="ru-RU" noProof="1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94C582A2-A406-4C9B-A3DA-BA4EECAB3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069" y="2406843"/>
            <a:ext cx="10790504" cy="566513"/>
          </a:xfrm>
        </p:spPr>
        <p:txBody>
          <a:bodyPr rtlCol="0">
            <a:normAutofit fontScale="90000"/>
          </a:bodyPr>
          <a:lstStyle/>
          <a:p>
            <a:r>
              <a:rPr lang="ru-RU" sz="3600" dirty="0">
                <a:solidFill>
                  <a:srgbClr val="C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ситуации в семье и социуме.</a:t>
            </a:r>
            <a:br>
              <a:rPr lang="ru-RU" sz="3600" dirty="0">
                <a:solidFill>
                  <a:srgbClr val="C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C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Поиск единомышленников</a:t>
            </a:r>
            <a:endParaRPr lang="ru-RU" noProof="1">
              <a:solidFill>
                <a:srgbClr val="C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18A609-4A26-4BF9-808A-B3EF305A5C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3872" y="3501008"/>
            <a:ext cx="7043940" cy="32926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B9036EA-A5E3-48CE-8091-A8082A85925C}"/>
              </a:ext>
            </a:extLst>
          </p:cNvPr>
          <p:cNvSpPr txBox="1"/>
          <p:nvPr/>
        </p:nvSpPr>
        <p:spPr>
          <a:xfrm>
            <a:off x="5159896" y="3600041"/>
            <a:ext cx="682791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b="1" dirty="0"/>
          </a:p>
          <a:p>
            <a:r>
              <a:rPr lang="ru-RU" b="1" dirty="0"/>
              <a:t>Правила грамотной критики </a:t>
            </a:r>
            <a:r>
              <a:rPr lang="ru-RU" dirty="0"/>
              <a:t>в общении с близкими и ребенком. ПКП. Похвала (благодарность, поддержка) + критическое замечание (не больше 3) + похвала (благодарность, поддержка) </a:t>
            </a:r>
          </a:p>
          <a:p>
            <a:endParaRPr lang="ru-RU" dirty="0"/>
          </a:p>
          <a:p>
            <a:r>
              <a:rPr lang="ru-RU" b="1" dirty="0"/>
              <a:t>Навык ненасильственного общения. ННО. </a:t>
            </a:r>
            <a:r>
              <a:rPr lang="ru-RU" dirty="0"/>
              <a:t>Безоценочный факт + эмоция + потребность (двух сторон) + просьба. Ассертивная угроза. </a:t>
            </a:r>
          </a:p>
          <a:p>
            <a:endParaRPr lang="ru-RU" b="1" dirty="0"/>
          </a:p>
          <a:p>
            <a:r>
              <a:rPr lang="ru-RU" b="1" dirty="0"/>
              <a:t>Авторитетное мнение. </a:t>
            </a:r>
            <a:r>
              <a:rPr lang="ru-RU" dirty="0"/>
              <a:t>Врачи, эксперты, значимые люди.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0093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Текст 33">
            <a:extLst>
              <a:ext uri="{FF2B5EF4-FFF2-40B4-BE49-F238E27FC236}">
                <a16:creationId xmlns:a16="http://schemas.microsoft.com/office/drawing/2014/main" id="{29455ACD-CCC6-4BEC-AA79-DC1C69D08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2772" y="3600041"/>
            <a:ext cx="4065076" cy="2963890"/>
          </a:xfrm>
        </p:spPr>
        <p:txBody>
          <a:bodyPr rtlCol="0"/>
          <a:lstStyle/>
          <a:p>
            <a:pPr rtl="0"/>
            <a:endParaRPr lang="ru-RU" noProof="1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D15B262E-3234-4E0C-A890-B69314333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853"/>
          <a:stretch>
            <a:fillRect/>
          </a:stretch>
        </p:blipFill>
        <p:spPr>
          <a:xfrm>
            <a:off x="16669" y="2671112"/>
            <a:ext cx="914400" cy="930275"/>
          </a:xfr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A6C6147-EB04-429F-9D41-52F18DE23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smtClean="0"/>
              <a:pPr rtl="0"/>
              <a:t>16</a:t>
            </a:fld>
            <a:endParaRPr lang="ru-RU" noProof="1"/>
          </a:p>
        </p:txBody>
      </p:sp>
      <p:sp>
        <p:nvSpPr>
          <p:cNvPr id="32" name="Текст 119">
            <a:extLst>
              <a:ext uri="{FF2B5EF4-FFF2-40B4-BE49-F238E27FC236}">
                <a16:creationId xmlns:a16="http://schemas.microsoft.com/office/drawing/2014/main" id="{D9043C6D-0761-489D-8401-7F976D80B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ru-RU" noProof="1">
              <a:latin typeface="Calibri" panose="020F0502020204030204" pitchFamily="34" charset="0"/>
            </a:endParaRPr>
          </a:p>
        </p:txBody>
      </p:sp>
      <p:sp>
        <p:nvSpPr>
          <p:cNvPr id="40" name="Полилиния: Фигура 39">
            <a:extLst>
              <a:ext uri="{FF2B5EF4-FFF2-40B4-BE49-F238E27FC236}">
                <a16:creationId xmlns:a16="http://schemas.microsoft.com/office/drawing/2014/main" id="{CD5E95B5-674E-4A3A-A7C5-83CFC4114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>
              <a:latin typeface="Calibri" panose="020F050202020403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16A620C-0417-44D9-976A-F7E5209E7E9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/>
          <a:srcRect t="29834" b="29834"/>
          <a:stretch>
            <a:fillRect/>
          </a:stretch>
        </p:blipFill>
        <p:spPr>
          <a:xfrm>
            <a:off x="1" y="64296"/>
            <a:ext cx="12192000" cy="2365017"/>
          </a:xfrm>
        </p:spPr>
      </p:pic>
      <p:sp>
        <p:nvSpPr>
          <p:cNvPr id="13" name="Объект 12">
            <a:extLst>
              <a:ext uri="{FF2B5EF4-FFF2-40B4-BE49-F238E27FC236}">
                <a16:creationId xmlns:a16="http://schemas.microsoft.com/office/drawing/2014/main" id="{556610ED-3E2D-4E6A-ABD0-150F203E6B4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67408" y="3688145"/>
            <a:ext cx="3744416" cy="3007897"/>
          </a:xfrm>
        </p:spPr>
        <p:txBody>
          <a:bodyPr rtlCol="0">
            <a:normAutofit fontScale="92500"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ru-RU" sz="2400" b="1" dirty="0">
                <a:solidFill>
                  <a:srgbClr val="000000"/>
                </a:solidFill>
                <a:latin typeface="Commissioner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Commissioner"/>
              </a:rPr>
              <a:t>Сформулируйте правила пользования девайсами для своего ребенка.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2400" b="1" dirty="0">
                <a:solidFill>
                  <a:srgbClr val="0070C0"/>
                </a:solidFill>
                <a:latin typeface="Commissioner"/>
              </a:rPr>
              <a:t> Установите ограничения на экранное время на компьютере/ телефоне/ планшете.</a:t>
            </a:r>
            <a:endParaRPr lang="ru-RU" noProof="1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94C582A2-A406-4C9B-A3DA-BA4EECAB3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069" y="2406843"/>
            <a:ext cx="10790504" cy="566513"/>
          </a:xfrm>
        </p:spPr>
        <p:txBody>
          <a:bodyPr rtlCol="0">
            <a:normAutofit fontScale="90000"/>
          </a:bodyPr>
          <a:lstStyle/>
          <a:p>
            <a:r>
              <a:rPr lang="ru-RU" sz="3600" dirty="0">
                <a:solidFill>
                  <a:srgbClr val="C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Договоритесь с близкими о правилах</a:t>
            </a:r>
            <a:br>
              <a:rPr lang="ru-RU" sz="3600" dirty="0">
                <a:solidFill>
                  <a:srgbClr val="C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C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ограничениях</a:t>
            </a:r>
            <a:endParaRPr lang="ru-RU" noProof="1">
              <a:solidFill>
                <a:srgbClr val="C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18A609-4A26-4BF9-808A-B3EF305A5C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3872" y="3055998"/>
            <a:ext cx="7043940" cy="37377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B9036EA-A5E3-48CE-8091-A8082A85925C}"/>
              </a:ext>
            </a:extLst>
          </p:cNvPr>
          <p:cNvSpPr txBox="1"/>
          <p:nvPr/>
        </p:nvSpPr>
        <p:spPr>
          <a:xfrm>
            <a:off x="5141346" y="2870612"/>
            <a:ext cx="682791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b="1" dirty="0"/>
          </a:p>
          <a:p>
            <a:r>
              <a:rPr lang="ru-RU" b="1" dirty="0"/>
              <a:t>Например:</a:t>
            </a:r>
          </a:p>
          <a:p>
            <a:r>
              <a:rPr lang="ru-RU" b="1" dirty="0"/>
              <a:t>Ваня, 7 лет. Пользуется только личным планшетом. Телефон кнопочный, без выхода в интернет и игрушек. К компьютеру доступа не имеет.</a:t>
            </a:r>
          </a:p>
          <a:p>
            <a:r>
              <a:rPr lang="ru-RU" b="1" dirty="0"/>
              <a:t>Можно: </a:t>
            </a:r>
          </a:p>
          <a:p>
            <a:r>
              <a:rPr lang="ru-RU" b="1" dirty="0"/>
              <a:t>•	1,5 часа в будние дни, таймер установлен на 30 мин три раза в день. </a:t>
            </a:r>
          </a:p>
          <a:p>
            <a:r>
              <a:rPr lang="ru-RU" b="1" dirty="0"/>
              <a:t>•	2 часа в выходные дни, таймер на 30 мин. четыре раза в день. </a:t>
            </a:r>
          </a:p>
          <a:p>
            <a:r>
              <a:rPr lang="ru-RU" b="1" dirty="0"/>
              <a:t>Ограничения: </a:t>
            </a:r>
          </a:p>
          <a:p>
            <a:r>
              <a:rPr lang="ru-RU" b="1" dirty="0"/>
              <a:t>•	Пользуется только в моем присутствии. </a:t>
            </a:r>
          </a:p>
          <a:p>
            <a:r>
              <a:rPr lang="ru-RU" b="1" dirty="0"/>
              <a:t>•	Нельзя во время приема пищи, в туалете и за 2 часа до сна.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506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BCF731-478B-42B2-B3C6-ECCC3D68E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/>
          <a:stretch/>
        </p:blipFill>
        <p:spPr>
          <a:xfrm>
            <a:off x="-1" y="36106"/>
            <a:ext cx="7886407" cy="5257604"/>
          </a:xfrm>
        </p:spPr>
      </p:pic>
      <p:sp>
        <p:nvSpPr>
          <p:cNvPr id="74" name="Текст 73">
            <a:extLst>
              <a:ext uri="{FF2B5EF4-FFF2-40B4-BE49-F238E27FC236}">
                <a16:creationId xmlns:a16="http://schemas.microsoft.com/office/drawing/2014/main" id="{C20719F7-6849-4C36-ACDB-C1AE2AAC7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260649"/>
            <a:ext cx="4648200" cy="6597352"/>
          </a:xfrm>
        </p:spPr>
        <p:txBody>
          <a:bodyPr rtlCol="0"/>
          <a:lstStyle/>
          <a:p>
            <a:pPr rtl="0"/>
            <a:r>
              <a:rPr lang="ru-RU" noProof="1"/>
              <a:t>Ограничения на использование компьютера и других устройств для подростка старше 14 лет стоит устанавливать только в том случае, если вы сами готовы следовать этим ограничениямКак бороться с гаджетоманией </a:t>
            </a:r>
            <a:br>
              <a:rPr lang="ru-RU" noProof="1"/>
            </a:br>
            <a:r>
              <a:rPr lang="ru-RU" noProof="1"/>
              <a:t>у ребенка старше 11 лет?</a:t>
            </a:r>
          </a:p>
        </p:txBody>
      </p:sp>
      <p:sp>
        <p:nvSpPr>
          <p:cNvPr id="43" name="Заголовок 42">
            <a:extLst>
              <a:ext uri="{FF2B5EF4-FFF2-40B4-BE49-F238E27FC236}">
                <a16:creationId xmlns:a16="http://schemas.microsoft.com/office/drawing/2014/main" id="{CF39D3B5-ABDB-4DFF-8107-EF97569C9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418" y="904461"/>
            <a:ext cx="4114800" cy="5116827"/>
          </a:xfrm>
        </p:spPr>
        <p:txBody>
          <a:bodyPr rtlCol="0"/>
          <a:lstStyle/>
          <a:p>
            <a:pPr rtl="0"/>
            <a:br>
              <a:rPr lang="ru-RU" sz="2400" i="1" noProof="1"/>
            </a:br>
            <a:br>
              <a:rPr lang="ru-RU" sz="2400" i="1" noProof="1"/>
            </a:br>
            <a:r>
              <a:rPr lang="ru-RU" i="1" noProof="1"/>
              <a:t>Контроль гиперфокуса</a:t>
            </a:r>
            <a:endParaRPr lang="ru-RU" sz="2400" i="1" noProof="1"/>
          </a:p>
        </p:txBody>
      </p:sp>
      <p:sp>
        <p:nvSpPr>
          <p:cNvPr id="75" name="Текст 74">
            <a:extLst>
              <a:ext uri="{FF2B5EF4-FFF2-40B4-BE49-F238E27FC236}">
                <a16:creationId xmlns:a16="http://schemas.microsoft.com/office/drawing/2014/main" id="{6488F643-327C-4A41-9703-B4932AF5A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 fontScale="55000" lnSpcReduction="20000"/>
          </a:bodyPr>
          <a:lstStyle/>
          <a:p>
            <a:pPr rtl="0"/>
            <a:endParaRPr lang="ru-RU" noProof="1"/>
          </a:p>
        </p:txBody>
      </p:sp>
      <p:sp>
        <p:nvSpPr>
          <p:cNvPr id="76" name="Текст 75">
            <a:extLst>
              <a:ext uri="{FF2B5EF4-FFF2-40B4-BE49-F238E27FC236}">
                <a16:creationId xmlns:a16="http://schemas.microsoft.com/office/drawing/2014/main" id="{8EE4272D-3A75-4E40-B1D6-C8D1636A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>
            <a:normAutofit fontScale="55000" lnSpcReduction="20000"/>
          </a:bodyPr>
          <a:lstStyle/>
          <a:p>
            <a:pPr rtl="0"/>
            <a:endParaRPr lang="ru-RU" noProof="1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00AABFE-A364-49BB-A94A-E22B81F266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3473" y="238211"/>
            <a:ext cx="6182588" cy="644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35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7B787B-112F-4DB1-B534-D1F18BF67D6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699" b="699"/>
          <a:stretch>
            <a:fillRect/>
          </a:stretch>
        </p:blipFill>
        <p:spPr/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E72837EF-A591-40A6-9FB9-995ECF893F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8B3DA0E-950D-4D9B-9981-7027B65573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«На одной волне»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867D3BAC-6DB3-44A2-84C6-19AF007EAE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C0604EF-719E-480D-AAD0-90250A010C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F0D7685E-7EBE-4A41-AA56-D9B488C8FC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CC32A1D-B5A4-41BC-84E5-93CB88FCA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87068"/>
            <a:ext cx="5449897" cy="455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52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>
            <a:extLst>
              <a:ext uri="{FF2B5EF4-FFF2-40B4-BE49-F238E27FC236}">
                <a16:creationId xmlns:a16="http://schemas.microsoft.com/office/drawing/2014/main" id="{31D4585C-A36D-414E-9800-558DCE14C6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04ECAC-1D74-415A-9898-F86937EFDD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2EB49FA-F7F3-47E5-97AE-4BEE59E7A4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Ограничения по времени через «блокировку устройства»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ADCA5379-BA18-434B-9BE5-4127709653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5834" y="2291172"/>
            <a:ext cx="5662286" cy="4104455"/>
          </a:xfrm>
        </p:spPr>
        <p:txBody>
          <a:bodyPr>
            <a:normAutofit fontScale="77500" lnSpcReduction="20000"/>
          </a:bodyPr>
          <a:lstStyle/>
          <a:p>
            <a:r>
              <a:rPr lang="ru-RU" sz="3500" dirty="0"/>
              <a:t>Ребенку 3-5 лет можно сказать:</a:t>
            </a:r>
          </a:p>
          <a:p>
            <a:endParaRPr lang="ru-RU" sz="3500" dirty="0"/>
          </a:p>
          <a:p>
            <a:r>
              <a:rPr lang="ru-RU" sz="3500" dirty="0"/>
              <a:t> </a:t>
            </a:r>
            <a:r>
              <a:rPr lang="ru-RU" sz="3500" i="1" dirty="0"/>
              <a:t>«Компьютер/планшет тоже нуждается в отдыхе. Он будет предупреждать тебя о том, что время работы подходит к концу и выключаться». </a:t>
            </a:r>
          </a:p>
          <a:p>
            <a:endParaRPr lang="ru-RU" sz="3500" dirty="0"/>
          </a:p>
          <a:p>
            <a:r>
              <a:rPr lang="ru-RU" sz="3500" dirty="0"/>
              <a:t>Не давайте ребенку этого возраста проводить перед экраном больше 30 мин. в день. </a:t>
            </a: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E689B26C-5299-481E-B4CA-D744E5A3CD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DD7B48AA-0DF4-4B87-B40C-425A4AB1B8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24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2D9EB77-3854-428A-99DF-5F6FB999E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2</a:t>
            </a:fld>
            <a:endParaRPr lang="ru-RU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8437B7E0-A907-45B1-854A-895D985A539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5954" y="4304838"/>
            <a:ext cx="3274588" cy="412733"/>
          </a:xfrm>
        </p:spPr>
        <p:txBody>
          <a:bodyPr rtlCol="0"/>
          <a:lstStyle/>
          <a:p>
            <a:pPr rtl="0"/>
            <a:r>
              <a:rPr lang="ru-RU" dirty="0"/>
              <a:t>Автор книги: </a:t>
            </a:r>
          </a:p>
          <a:p>
            <a:pPr rtl="0"/>
            <a:r>
              <a:rPr lang="ru-RU" dirty="0"/>
              <a:t>Элизабет </a:t>
            </a:r>
            <a:r>
              <a:rPr lang="ru-RU" dirty="0" err="1"/>
              <a:t>Килби</a:t>
            </a:r>
            <a:endParaRPr lang="ru-RU" dirty="0"/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D416F1B-2260-46A3-8712-BD1EA50EFF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3060" y="5207471"/>
            <a:ext cx="3171826" cy="1245400"/>
          </a:xfrm>
        </p:spPr>
        <p:txBody>
          <a:bodyPr rtlCol="0"/>
          <a:lstStyle/>
          <a:p>
            <a:pPr rtl="0"/>
            <a:r>
              <a:rPr lang="ru-RU" sz="1800" dirty="0"/>
              <a:t>Известный британский детский психолог, телеведущая и блогер</a:t>
            </a:r>
          </a:p>
        </p:txBody>
      </p:sp>
      <p:sp>
        <p:nvSpPr>
          <p:cNvPr id="61" name="Текст 60">
            <a:extLst>
              <a:ext uri="{FF2B5EF4-FFF2-40B4-BE49-F238E27FC236}">
                <a16:creationId xmlns:a16="http://schemas.microsoft.com/office/drawing/2014/main" id="{2EFCA5F8-2322-4618-9000-E296A1B5768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597479" y="1933937"/>
            <a:ext cx="2426399" cy="267684"/>
          </a:xfrm>
        </p:spPr>
        <p:txBody>
          <a:bodyPr rtlCol="0"/>
          <a:lstStyle/>
          <a:p>
            <a:r>
              <a:rPr lang="ru-RU" sz="1600" b="1" dirty="0"/>
              <a:t>3 шаг. </a:t>
            </a:r>
            <a:r>
              <a:rPr lang="ru-RU" sz="1600" dirty="0"/>
              <a:t>Самомотивация. </a:t>
            </a:r>
            <a:r>
              <a:rPr lang="ru-RU" sz="1600" b="1" dirty="0"/>
              <a:t>Анализ интернет опасностей и угроз: </a:t>
            </a:r>
            <a:r>
              <a:rPr lang="ru-RU" sz="1600" dirty="0"/>
              <a:t>зависимость,</a:t>
            </a:r>
          </a:p>
          <a:p>
            <a:r>
              <a:rPr lang="ru-RU" sz="1600" dirty="0"/>
              <a:t>социофобия,</a:t>
            </a:r>
          </a:p>
          <a:p>
            <a:r>
              <a:rPr lang="ru-RU" sz="1600" dirty="0"/>
              <a:t>интернет-груминг…</a:t>
            </a:r>
          </a:p>
          <a:p>
            <a:pPr rtl="0"/>
            <a:endParaRPr lang="ru-RU" sz="1600" dirty="0"/>
          </a:p>
        </p:txBody>
      </p:sp>
      <p:sp>
        <p:nvSpPr>
          <p:cNvPr id="62" name="Текст 61">
            <a:extLst>
              <a:ext uri="{FF2B5EF4-FFF2-40B4-BE49-F238E27FC236}">
                <a16:creationId xmlns:a16="http://schemas.microsoft.com/office/drawing/2014/main" id="{B79AF253-AC40-4AA1-AFA7-9A4836DA01B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583762" y="3981037"/>
            <a:ext cx="1502972" cy="267684"/>
          </a:xfrm>
        </p:spPr>
        <p:txBody>
          <a:bodyPr rtlCol="0"/>
          <a:lstStyle/>
          <a:p>
            <a:pPr rtl="0"/>
            <a:r>
              <a:rPr lang="ru-RU" sz="1600" b="1" dirty="0"/>
              <a:t>2 шаг. </a:t>
            </a:r>
            <a:r>
              <a:rPr lang="ru-RU" sz="1600" dirty="0"/>
              <a:t>Сделайте анализ социального, </a:t>
            </a:r>
            <a:r>
              <a:rPr lang="ru-RU" sz="1600" dirty="0" err="1"/>
              <a:t>коммуникативн</a:t>
            </a:r>
            <a:r>
              <a:rPr lang="ru-RU" sz="1600" dirty="0"/>
              <a:t>., познавательного развития. </a:t>
            </a:r>
            <a:r>
              <a:rPr lang="ru-RU" sz="1600" b="1" dirty="0"/>
              <a:t>Чек-лист «Возраст»</a:t>
            </a:r>
          </a:p>
        </p:txBody>
      </p:sp>
      <p:sp>
        <p:nvSpPr>
          <p:cNvPr id="63" name="Текст 62">
            <a:extLst>
              <a:ext uri="{FF2B5EF4-FFF2-40B4-BE49-F238E27FC236}">
                <a16:creationId xmlns:a16="http://schemas.microsoft.com/office/drawing/2014/main" id="{B4D30168-25CE-4C20-BBE9-2C5590AFEB4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507263" y="5630198"/>
            <a:ext cx="1389509" cy="357417"/>
          </a:xfrm>
        </p:spPr>
        <p:txBody>
          <a:bodyPr rtlCol="0"/>
          <a:lstStyle/>
          <a:p>
            <a:pPr rtl="0"/>
            <a:r>
              <a:rPr lang="ru-RU" sz="1600" b="1" dirty="0">
                <a:cs typeface="Calibri" panose="020F0502020204030204" pitchFamily="34" charset="0"/>
              </a:rPr>
              <a:t>1 шаг. </a:t>
            </a:r>
            <a:r>
              <a:rPr lang="ru-RU" sz="1600" dirty="0">
                <a:cs typeface="Calibri" panose="020F0502020204030204" pitchFamily="34" charset="0"/>
              </a:rPr>
              <a:t>Проверьте, есть ли зависимость у вашего ребенка. </a:t>
            </a:r>
          </a:p>
          <a:p>
            <a:pPr rtl="0"/>
            <a:r>
              <a:rPr lang="ru-RU" sz="1600" b="1" dirty="0">
                <a:cs typeface="Calibri" panose="020F0502020204030204" pitchFamily="34" charset="0"/>
              </a:rPr>
              <a:t>Чек-лист «Тревожные звоночки.</a:t>
            </a:r>
          </a:p>
        </p:txBody>
      </p:sp>
      <p:sp>
        <p:nvSpPr>
          <p:cNvPr id="64" name="Текст 63">
            <a:extLst>
              <a:ext uri="{FF2B5EF4-FFF2-40B4-BE49-F238E27FC236}">
                <a16:creationId xmlns:a16="http://schemas.microsoft.com/office/drawing/2014/main" id="{AFBC632A-A085-45FB-8A22-A087AB251AE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689616" y="5808907"/>
            <a:ext cx="2085820" cy="287995"/>
          </a:xfrm>
        </p:spPr>
        <p:txBody>
          <a:bodyPr rtlCol="0"/>
          <a:lstStyle/>
          <a:p>
            <a:pPr rtl="0"/>
            <a:r>
              <a:rPr lang="ru-RU" sz="1600" dirty="0"/>
              <a:t>4 шаг. Анализ режима дня и ситуации в семье, поиск поддержки и выработка единого подхода</a:t>
            </a:r>
          </a:p>
        </p:txBody>
      </p:sp>
      <p:sp>
        <p:nvSpPr>
          <p:cNvPr id="65" name="Текст 64">
            <a:extLst>
              <a:ext uri="{FF2B5EF4-FFF2-40B4-BE49-F238E27FC236}">
                <a16:creationId xmlns:a16="http://schemas.microsoft.com/office/drawing/2014/main" id="{B0F79018-7E80-4F11-97D6-C1AC907028C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662763" y="1931747"/>
            <a:ext cx="1502972" cy="1454934"/>
          </a:xfrm>
        </p:spPr>
        <p:txBody>
          <a:bodyPr rtlCol="0"/>
          <a:lstStyle/>
          <a:p>
            <a:r>
              <a:rPr lang="ru-RU" sz="1600" b="1" dirty="0"/>
              <a:t>6 шаг. ННО</a:t>
            </a:r>
            <a:r>
              <a:rPr lang="en-US" sz="1600" b="1" dirty="0"/>
              <a:t> </a:t>
            </a:r>
          </a:p>
          <a:p>
            <a:r>
              <a:rPr lang="ru-RU" sz="1600" dirty="0"/>
              <a:t>Можно ли избежать конфликтов?</a:t>
            </a:r>
          </a:p>
        </p:txBody>
      </p:sp>
      <p:sp>
        <p:nvSpPr>
          <p:cNvPr id="66" name="Текст 65">
            <a:extLst>
              <a:ext uri="{FF2B5EF4-FFF2-40B4-BE49-F238E27FC236}">
                <a16:creationId xmlns:a16="http://schemas.microsoft.com/office/drawing/2014/main" id="{BFB39279-C8C5-49A2-A66B-0E32CBBA58E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981040" y="4198786"/>
            <a:ext cx="1502972" cy="357418"/>
          </a:xfrm>
        </p:spPr>
        <p:txBody>
          <a:bodyPr rtlCol="0"/>
          <a:lstStyle/>
          <a:p>
            <a:pPr rtl="0"/>
            <a:r>
              <a:rPr lang="ru-RU" sz="1600" dirty="0"/>
              <a:t>5  шаг. Правила для детей до 7 лет. Программы родительского контроля.</a:t>
            </a:r>
            <a:endParaRPr lang="ru-RU" sz="1400" dirty="0"/>
          </a:p>
        </p:txBody>
      </p:sp>
      <p:sp>
        <p:nvSpPr>
          <p:cNvPr id="14" name="Текст 119">
            <a:extLst>
              <a:ext uri="{FF2B5EF4-FFF2-40B4-BE49-F238E27FC236}">
                <a16:creationId xmlns:a16="http://schemas.microsoft.com/office/drawing/2014/main" id="{E4C8DF3B-1E41-46C5-80F8-C3025F332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ru-RU">
              <a:latin typeface="Calibri" panose="020F050202020403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C6FE71-13B1-4917-9DA5-199A1F2B11F1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/>
          <a:srcRect l="19231" r="19231"/>
          <a:stretch/>
        </p:blipFill>
        <p:spPr>
          <a:xfrm>
            <a:off x="4424433" y="4974779"/>
            <a:ext cx="974366" cy="974366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E9482E-7AB6-471C-A4F5-7BD734383205}"/>
              </a:ext>
            </a:extLst>
          </p:cNvPr>
          <p:cNvSpPr txBox="1"/>
          <p:nvPr/>
        </p:nvSpPr>
        <p:spPr>
          <a:xfrm>
            <a:off x="1055440" y="81818"/>
            <a:ext cx="4706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Стратегия решения проблемы: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F8FCF3A-E80E-4097-ADD6-C4748DC52D1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/>
          <a:srcRect/>
          <a:stretch>
            <a:fillRect/>
          </a:stretch>
        </p:blipFill>
        <p:spPr>
          <a:xfrm>
            <a:off x="551384" y="1300356"/>
            <a:ext cx="2956605" cy="2956606"/>
          </a:xfr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4B2E8CD-D14C-4C33-B53D-8989E9B383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8798" y="3622818"/>
            <a:ext cx="1122123" cy="1122123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49525FA-CE8F-436F-9517-79DFDE2E81AD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3"/>
          <a:srcRect l="19182" r="19182"/>
          <a:stretch>
            <a:fillRect/>
          </a:stretch>
        </p:blipFill>
        <p:spPr>
          <a:xfrm>
            <a:off x="9403953" y="2223786"/>
            <a:ext cx="1005836" cy="1005836"/>
          </a:xfrm>
        </p:spPr>
      </p:pic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ED297E6D-391A-4D36-B484-595466B656A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030BEE8-40F7-49C3-AD41-4DD9C7772DAB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6"/>
          <a:srcRect t="7260" b="7260"/>
          <a:stretch>
            <a:fillRect/>
          </a:stretch>
        </p:blipFill>
        <p:spPr>
          <a:xfrm>
            <a:off x="8555173" y="3556229"/>
            <a:ext cx="1133058" cy="1133058"/>
          </a:xfr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A3C16F7-B940-4047-A327-914386D3BFC5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/>
          <a:srcRect l="19231" r="19231"/>
          <a:stretch>
            <a:fillRect/>
          </a:stretch>
        </p:blipFill>
        <p:spPr/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6398D39-1813-42C5-AE3E-AD526BAA12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8121" y="4986398"/>
            <a:ext cx="1133058" cy="113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12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Текст 33">
            <a:extLst>
              <a:ext uri="{FF2B5EF4-FFF2-40B4-BE49-F238E27FC236}">
                <a16:creationId xmlns:a16="http://schemas.microsoft.com/office/drawing/2014/main" id="{29455ACD-CCC6-4BEC-AA79-DC1C69D08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63352" y="3600041"/>
            <a:ext cx="5467212" cy="2963890"/>
          </a:xfrm>
        </p:spPr>
        <p:txBody>
          <a:bodyPr rtlCol="0"/>
          <a:lstStyle/>
          <a:p>
            <a:pPr rtl="0"/>
            <a:endParaRPr lang="ru-RU" noProof="1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D15B262E-3234-4E0C-A890-B69314333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853"/>
          <a:stretch>
            <a:fillRect/>
          </a:stretch>
        </p:blipFill>
        <p:spPr>
          <a:xfrm>
            <a:off x="16669" y="2671112"/>
            <a:ext cx="914400" cy="930275"/>
          </a:xfr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A6C6147-EB04-429F-9D41-52F18DE23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smtClean="0"/>
              <a:pPr rtl="0"/>
              <a:t>20</a:t>
            </a:fld>
            <a:endParaRPr lang="ru-RU" noProof="1"/>
          </a:p>
        </p:txBody>
      </p:sp>
      <p:sp>
        <p:nvSpPr>
          <p:cNvPr id="32" name="Текст 119">
            <a:extLst>
              <a:ext uri="{FF2B5EF4-FFF2-40B4-BE49-F238E27FC236}">
                <a16:creationId xmlns:a16="http://schemas.microsoft.com/office/drawing/2014/main" id="{D9043C6D-0761-489D-8401-7F976D80B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ru-RU" noProof="1">
              <a:latin typeface="Calibri" panose="020F0502020204030204" pitchFamily="34" charset="0"/>
            </a:endParaRPr>
          </a:p>
        </p:txBody>
      </p:sp>
      <p:sp>
        <p:nvSpPr>
          <p:cNvPr id="40" name="Полилиния: Фигура 39">
            <a:extLst>
              <a:ext uri="{FF2B5EF4-FFF2-40B4-BE49-F238E27FC236}">
                <a16:creationId xmlns:a16="http://schemas.microsoft.com/office/drawing/2014/main" id="{CD5E95B5-674E-4A3A-A7C5-83CFC4114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>
              <a:latin typeface="Calibri" panose="020F050202020403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16A620C-0417-44D9-976A-F7E5209E7E9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/>
          <a:srcRect t="29834" b="29834"/>
          <a:stretch>
            <a:fillRect/>
          </a:stretch>
        </p:blipFill>
        <p:spPr>
          <a:xfrm>
            <a:off x="1" y="64296"/>
            <a:ext cx="12192000" cy="2490382"/>
          </a:xfrm>
        </p:spPr>
      </p:pic>
      <p:sp>
        <p:nvSpPr>
          <p:cNvPr id="13" name="Объект 12">
            <a:extLst>
              <a:ext uri="{FF2B5EF4-FFF2-40B4-BE49-F238E27FC236}">
                <a16:creationId xmlns:a16="http://schemas.microsoft.com/office/drawing/2014/main" id="{556610ED-3E2D-4E6A-ABD0-150F203E6B4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79376" y="3688145"/>
            <a:ext cx="5251188" cy="3007897"/>
          </a:xfrm>
        </p:spPr>
        <p:txBody>
          <a:bodyPr rtlCol="0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3600" b="1" i="0" dirty="0">
                <a:solidFill>
                  <a:srgbClr val="000000"/>
                </a:solidFill>
                <a:effectLst/>
                <a:latin typeface="Commissioner"/>
              </a:rPr>
              <a:t> 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ommissioner"/>
              </a:rPr>
              <a:t>Kaspersky Safe Kids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600" b="1" i="0" dirty="0">
                <a:solidFill>
                  <a:srgbClr val="000000"/>
                </a:solidFill>
                <a:effectLst/>
                <a:latin typeface="Commissioner"/>
              </a:rPr>
              <a:t> Где мои дети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600" b="1" i="0" dirty="0">
                <a:solidFill>
                  <a:srgbClr val="000000"/>
                </a:solidFill>
                <a:effectLst/>
                <a:latin typeface="Commissioner"/>
              </a:rPr>
              <a:t> 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ommissioner"/>
              </a:rPr>
              <a:t>Parental Control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ommissioner"/>
              </a:rPr>
              <a:t>Kroha</a:t>
            </a:r>
            <a:endParaRPr lang="en-US" sz="3600" b="1" i="0" dirty="0">
              <a:solidFill>
                <a:srgbClr val="000000"/>
              </a:solidFill>
              <a:effectLst/>
              <a:latin typeface="Commissioner"/>
            </a:endParaRPr>
          </a:p>
          <a:p>
            <a:pPr rtl="0"/>
            <a:endParaRPr lang="ru-RU" noProof="1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94C582A2-A406-4C9B-A3DA-BA4EECAB3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128" y="2862487"/>
            <a:ext cx="10790504" cy="566513"/>
          </a:xfrm>
        </p:spPr>
        <p:txBody>
          <a:bodyPr rtlCol="0">
            <a:normAutofit fontScale="90000"/>
          </a:bodyPr>
          <a:lstStyle/>
          <a:p>
            <a:r>
              <a:rPr lang="ru-RU" sz="3600" dirty="0">
                <a:solidFill>
                  <a:srgbClr val="C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 родительского контроля</a:t>
            </a:r>
            <a:endParaRPr lang="ru-RU" noProof="1">
              <a:solidFill>
                <a:srgbClr val="C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18A609-4A26-4BF9-808A-B3EF305A5C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9976" y="3418774"/>
            <a:ext cx="6107836" cy="328682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B9036EA-A5E3-48CE-8091-A8082A85925C}"/>
              </a:ext>
            </a:extLst>
          </p:cNvPr>
          <p:cNvSpPr txBox="1"/>
          <p:nvPr/>
        </p:nvSpPr>
        <p:spPr>
          <a:xfrm>
            <a:off x="5946588" y="3501984"/>
            <a:ext cx="610783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Программы созданы, чтобы блокировать «убийц времени» или хотя бы ограничивать их использование. В зоне особого внимания находятся игры, каналы YouTube и социальные сети. Жёстко отсекается доступ к сайтам с контентом для взрослых. </a:t>
            </a:r>
          </a:p>
          <a:p>
            <a:endParaRPr lang="ru-RU" sz="2000" dirty="0"/>
          </a:p>
          <a:p>
            <a:r>
              <a:rPr lang="ru-RU" sz="2000" dirty="0"/>
              <a:t>Используйте настройки роутера для ограничения допуска в интернет с устройств ребенка. Установите родительский контроль на цифровое телевидение. </a:t>
            </a:r>
          </a:p>
        </p:txBody>
      </p:sp>
    </p:spTree>
    <p:extLst>
      <p:ext uri="{BB962C8B-B14F-4D97-AF65-F5344CB8AC3E}">
        <p14:creationId xmlns:p14="http://schemas.microsoft.com/office/powerpoint/2010/main" val="2956204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077F47-2698-4CFC-870B-7226C8A4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7" y="476672"/>
            <a:ext cx="11423413" cy="1099440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>
                <a:solidFill>
                  <a:srgbClr val="FF0000"/>
                </a:solidFill>
              </a:rPr>
              <a:t>сила протеста зависит от степени формирования зависимости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5C5AC3-1A69-4932-BEEA-A7A74FB0B7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17723" y="1740790"/>
            <a:ext cx="5454941" cy="1209002"/>
          </a:xfrm>
        </p:spPr>
        <p:txBody>
          <a:bodyPr/>
          <a:lstStyle/>
          <a:p>
            <a:r>
              <a:rPr lang="ru-RU" sz="1800" dirty="0"/>
              <a:t>Яркие формы агрессии (кричит, обвиняет, дерется, разбивает мебель и технику не только в своей комнате, но и портит имущество других). Парасуицидальное поведение (угрозы самоубийства, нанесение себе повреждений, отказ принимать пищу, отказ ходить в садик). Повышение температуры, тошнота, рвота, судороги, тремор. 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53F523C-05A3-468C-9486-BD21F9AAB95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1674" y="1796767"/>
            <a:ext cx="4223019" cy="42473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Высокая степень зависимости.</a:t>
            </a:r>
            <a:endParaRPr lang="ru-RU" sz="180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0EAE9EB-028E-4F0F-BD09-3D85EAF8BDB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769" r="769"/>
          <a:stretch>
            <a:fillRect/>
          </a:stretch>
        </p:blipFill>
        <p:spPr>
          <a:xfrm>
            <a:off x="5159896" y="1494336"/>
            <a:ext cx="1262624" cy="1284541"/>
          </a:xfr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601553CD-3447-4C96-87B0-AA1CC488878D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424748" y="3576256"/>
            <a:ext cx="6647916" cy="914490"/>
          </a:xfrm>
        </p:spPr>
        <p:txBody>
          <a:bodyPr/>
          <a:lstStyle/>
          <a:p>
            <a:r>
              <a:rPr lang="ru-RU" sz="1800" dirty="0"/>
              <a:t>Вербальная и косвенная агрессия (грубит, кричит, хлопает дверями, бросает предметы, портит вещи в своей комнате). Выглядит подавленным, не может себя занять, жалуется на бессмысленность жизни, кажется расстроенным и подавленным. Попытки пропуска детского сада и дополнительных занятий.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3753AB0B-9280-488A-B1DF-FA0909E13B8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6135" y="3497064"/>
            <a:ext cx="3531136" cy="63119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Средняя степень зависимости</a:t>
            </a:r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8B0DE15-C2DE-4A16-BEFD-C95611BB2EC0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/>
          <a:srcRect l="839" r="839"/>
          <a:stretch>
            <a:fillRect/>
          </a:stretch>
        </p:blipFill>
        <p:spPr>
          <a:xfrm>
            <a:off x="3897271" y="3120775"/>
            <a:ext cx="1262625" cy="1284542"/>
          </a:xfrm>
        </p:spPr>
      </p:pic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A833067-F93A-4774-9253-77D28CC725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4178E870-A619-4B7B-83E4-A20EF0A3932A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151785" y="5117210"/>
            <a:ext cx="7632848" cy="914490"/>
          </a:xfrm>
        </p:spPr>
        <p:txBody>
          <a:bodyPr/>
          <a:lstStyle/>
          <a:p>
            <a:r>
              <a:rPr lang="ru-RU" sz="1800" dirty="0"/>
              <a:t>Протест выражается в повышенной раздражительности, плаксивости или истериках. Отказ выполнять просьбы, протест и саботаж: «Не хочу! Не буду!». Ребенок часто спорит, грубит взрослым, отдаляется о родителей. Выставляет условия для получения гаджета. 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D79C7F25-160D-4DB3-BDA1-466AF33B28E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91344" y="5228203"/>
            <a:ext cx="2090650" cy="424732"/>
          </a:xfrm>
        </p:spPr>
        <p:txBody>
          <a:bodyPr/>
          <a:lstStyle/>
          <a:p>
            <a:r>
              <a:rPr lang="ru-RU" sz="2400" dirty="0"/>
              <a:t>Слабая зависимость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1D4456B-0CFA-4F90-8D6E-C285BFE0B47B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/>
          <a:srcRect l="697" r="697"/>
          <a:stretch>
            <a:fillRect/>
          </a:stretch>
        </p:blipFill>
        <p:spPr>
          <a:xfrm>
            <a:off x="2552194" y="4773640"/>
            <a:ext cx="1311099" cy="1333857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B176F28-DC1F-434A-AD5E-AE266C4C5783}"/>
              </a:ext>
            </a:extLst>
          </p:cNvPr>
          <p:cNvSpPr txBox="1"/>
          <p:nvPr/>
        </p:nvSpPr>
        <p:spPr>
          <a:xfrm>
            <a:off x="763124" y="41361"/>
            <a:ext cx="7205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</a:rPr>
              <a:t>Можно ли избежать конфликтов?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Нет, но их не надо бояться.</a:t>
            </a:r>
            <a:endParaRPr lang="ru-RU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842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BCF731-478B-42B2-B3C6-ECCC3D68E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/>
          <a:stretch/>
        </p:blipFill>
        <p:spPr>
          <a:xfrm>
            <a:off x="-1" y="36106"/>
            <a:ext cx="7886407" cy="5257604"/>
          </a:xfrm>
        </p:spPr>
      </p:pic>
      <p:sp>
        <p:nvSpPr>
          <p:cNvPr id="74" name="Текст 73">
            <a:extLst>
              <a:ext uri="{FF2B5EF4-FFF2-40B4-BE49-F238E27FC236}">
                <a16:creationId xmlns:a16="http://schemas.microsoft.com/office/drawing/2014/main" id="{C20719F7-6849-4C36-ACDB-C1AE2AAC7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260649"/>
            <a:ext cx="4648200" cy="6597352"/>
          </a:xfrm>
        </p:spPr>
        <p:txBody>
          <a:bodyPr rtlCol="0"/>
          <a:lstStyle/>
          <a:p>
            <a:pPr rtl="0"/>
            <a:r>
              <a:rPr lang="ru-RU" noProof="1"/>
              <a:t>Ограничения на использование компьютера и других устройств для подростка старше 14 лет стоит устанавливать только в том случае, если вы сами готовы следовать этим ограничениямКак бороться с гаджетоманией </a:t>
            </a:r>
            <a:br>
              <a:rPr lang="ru-RU" noProof="1"/>
            </a:br>
            <a:r>
              <a:rPr lang="ru-RU" noProof="1"/>
              <a:t>у ребенка старше 11 лет?</a:t>
            </a:r>
          </a:p>
        </p:txBody>
      </p:sp>
      <p:sp>
        <p:nvSpPr>
          <p:cNvPr id="43" name="Заголовок 42">
            <a:extLst>
              <a:ext uri="{FF2B5EF4-FFF2-40B4-BE49-F238E27FC236}">
                <a16:creationId xmlns:a16="http://schemas.microsoft.com/office/drawing/2014/main" id="{CF39D3B5-ABDB-4DFF-8107-EF97569C9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418" y="904461"/>
            <a:ext cx="4114800" cy="5116827"/>
          </a:xfrm>
        </p:spPr>
        <p:txBody>
          <a:bodyPr rtlCol="0"/>
          <a:lstStyle/>
          <a:p>
            <a:pPr rtl="0"/>
            <a:br>
              <a:rPr lang="ru-RU" sz="2400" i="1" noProof="1"/>
            </a:br>
            <a:br>
              <a:rPr lang="ru-RU" sz="2400" i="1" noProof="1"/>
            </a:br>
            <a:r>
              <a:rPr lang="ru-RU" sz="2000" i="1" noProof="1"/>
              <a:t>Что делать, если ребенок нас не слышит и не хочет следовать правилам?</a:t>
            </a:r>
            <a:br>
              <a:rPr lang="ru-RU" sz="2000" i="1" noProof="1"/>
            </a:br>
            <a:br>
              <a:rPr lang="ru-RU" sz="2000" i="1" noProof="1"/>
            </a:br>
            <a:br>
              <a:rPr lang="ru-RU" sz="2400" i="1" noProof="1"/>
            </a:br>
            <a:r>
              <a:rPr lang="ru-RU" sz="2000" i="1" noProof="1"/>
              <a:t>Я не хочу конфликтов. У нас и так очень плохие отношения, а ограничения только ухудшат ситуацию.</a:t>
            </a:r>
            <a:endParaRPr lang="ru-RU" sz="2400" i="1" noProof="1"/>
          </a:p>
        </p:txBody>
      </p:sp>
      <p:sp>
        <p:nvSpPr>
          <p:cNvPr id="75" name="Текст 74">
            <a:extLst>
              <a:ext uri="{FF2B5EF4-FFF2-40B4-BE49-F238E27FC236}">
                <a16:creationId xmlns:a16="http://schemas.microsoft.com/office/drawing/2014/main" id="{6488F643-327C-4A41-9703-B4932AF5A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 fontScale="55000" lnSpcReduction="20000"/>
          </a:bodyPr>
          <a:lstStyle/>
          <a:p>
            <a:pPr rtl="0"/>
            <a:endParaRPr lang="ru-RU" noProof="1"/>
          </a:p>
        </p:txBody>
      </p:sp>
      <p:sp>
        <p:nvSpPr>
          <p:cNvPr id="76" name="Текст 75">
            <a:extLst>
              <a:ext uri="{FF2B5EF4-FFF2-40B4-BE49-F238E27FC236}">
                <a16:creationId xmlns:a16="http://schemas.microsoft.com/office/drawing/2014/main" id="{8EE4272D-3A75-4E40-B1D6-C8D1636A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>
            <a:normAutofit fontScale="55000" lnSpcReduction="20000"/>
          </a:bodyPr>
          <a:lstStyle/>
          <a:p>
            <a:pPr rtl="0"/>
            <a:endParaRPr lang="ru-RU" noProof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C722EE-E0F9-4D34-92D2-D0236E51E264}"/>
              </a:ext>
            </a:extLst>
          </p:cNvPr>
          <p:cNvSpPr txBox="1"/>
          <p:nvPr/>
        </p:nvSpPr>
        <p:spPr>
          <a:xfrm>
            <a:off x="7608168" y="293844"/>
            <a:ext cx="432048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Налаживаем контакт с ребенком!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9C7FCD-C094-4756-9064-32FE32EFF55F}"/>
              </a:ext>
            </a:extLst>
          </p:cNvPr>
          <p:cNvSpPr txBox="1"/>
          <p:nvPr/>
        </p:nvSpPr>
        <p:spPr>
          <a:xfrm>
            <a:off x="6769226" y="1628800"/>
            <a:ext cx="515942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Не надо бояться конфликтов! </a:t>
            </a:r>
          </a:p>
          <a:p>
            <a:pPr algn="ctr"/>
            <a:endParaRPr lang="ru-RU" sz="2800" dirty="0">
              <a:solidFill>
                <a:schemeClr val="bg1"/>
              </a:solidFill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Если у ребенка уже развилась гаджетозависимость – конфликт неизбежен! </a:t>
            </a:r>
          </a:p>
          <a:p>
            <a:pPr algn="ctr"/>
            <a:endParaRPr lang="ru-RU" sz="2800" dirty="0">
              <a:solidFill>
                <a:schemeClr val="bg1"/>
              </a:solidFill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Важно как вы ведете себя в конфликте. Можете ли сдерживаться и оставаться в рамках ненасильственного общения. </a:t>
            </a:r>
          </a:p>
        </p:txBody>
      </p:sp>
    </p:spTree>
    <p:extLst>
      <p:ext uri="{BB962C8B-B14F-4D97-AF65-F5344CB8AC3E}">
        <p14:creationId xmlns:p14="http://schemas.microsoft.com/office/powerpoint/2010/main" val="24415756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94C582A2-A406-4C9B-A3DA-BA4EECAB3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494659"/>
            <a:ext cx="11338560" cy="1379472"/>
          </a:xfrm>
        </p:spPr>
        <p:txBody>
          <a:bodyPr rtlCol="0" anchor="t"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Пошаговая инструкция для установки ограничений</a:t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rgbClr val="C00000"/>
                </a:solidFill>
              </a:rPr>
              <a:t> в возрасте от 4 до </a:t>
            </a:r>
            <a:r>
              <a:rPr lang="ru-RU" sz="2400" dirty="0">
                <a:solidFill>
                  <a:srgbClr val="C00000"/>
                </a:solidFill>
              </a:rPr>
              <a:t>7</a:t>
            </a:r>
            <a:r>
              <a:rPr lang="ru-RU" sz="2400" b="1" dirty="0">
                <a:solidFill>
                  <a:srgbClr val="C00000"/>
                </a:solidFill>
              </a:rPr>
              <a:t> лет:</a:t>
            </a:r>
            <a:br>
              <a:rPr lang="ru-RU" sz="2800" b="1" dirty="0"/>
            </a:br>
            <a:endParaRPr lang="ru-RU" sz="2800" noProof="1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2BE63BA8-EAF4-4B88-8D23-BEF6AA60CC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3352" y="2104531"/>
            <a:ext cx="4937760" cy="424732"/>
          </a:xfrm>
        </p:spPr>
        <p:txBody>
          <a:bodyPr rtlCol="0"/>
          <a:lstStyle/>
          <a:p>
            <a:pPr rtl="0"/>
            <a:r>
              <a:rPr lang="ru-RU" sz="2400" dirty="0"/>
              <a:t>Семейный досуг. Традиции. Мамино и папино время.</a:t>
            </a:r>
            <a:br>
              <a:rPr lang="ru-RU" sz="2400" dirty="0"/>
            </a:br>
            <a:endParaRPr lang="ru-RU" sz="2400" noProof="1"/>
          </a:p>
        </p:txBody>
      </p:sp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F738FFEE-D221-419F-9925-DFE3C2A81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28275" t="-29639" r="-28275" b="-29639"/>
          <a:stretch/>
        </p:blipFill>
        <p:spPr>
          <a:xfrm>
            <a:off x="5980990" y="1706815"/>
            <a:ext cx="1094116" cy="1113108"/>
          </a:xfrm>
        </p:spPr>
      </p:pic>
      <p:sp>
        <p:nvSpPr>
          <p:cNvPr id="23" name="Объект 22">
            <a:extLst>
              <a:ext uri="{FF2B5EF4-FFF2-40B4-BE49-F238E27FC236}">
                <a16:creationId xmlns:a16="http://schemas.microsoft.com/office/drawing/2014/main" id="{2F8BDB9A-6E49-4052-924A-83FDD2B0A487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997319" y="3394083"/>
            <a:ext cx="5838311" cy="1084794"/>
          </a:xfrm>
        </p:spPr>
        <p:txBody>
          <a:bodyPr rtlCol="0"/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cap="all" spc="75" dirty="0">
                <a:solidFill>
                  <a:schemeClr val="accent1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СОСТАВЬТЕ ПРАВИЛА ИСПОЛЬЗОВАНИЯ ГАДЖЕТОВ.</a:t>
            </a:r>
            <a:r>
              <a:rPr lang="ru-RU" sz="1200" b="1" cap="all" spc="50" dirty="0">
                <a:solidFill>
                  <a:schemeClr val="accent1"/>
                </a:solidFill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cap="all" spc="75" dirty="0">
                <a:solidFill>
                  <a:schemeClr val="accent1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ОГРАНИЧЕНИЯ ДОЛЖНЫ ДЕЙСТВОВАТЬ ДЛЯ ВСЕХ ЧЛЕНОВ СЕМЬИ. Обсудите эти правила на семейном совете. Возможные ограничения оговорите заранее</a:t>
            </a:r>
            <a:r>
              <a:rPr lang="ru-RU" b="1" cap="all" spc="75" dirty="0">
                <a:solidFill>
                  <a:schemeClr val="accent1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cap="all" spc="75" dirty="0">
                <a:solidFill>
                  <a:schemeClr val="accent1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СПИСОК ПРАВИЛ ПОВЕСЬТЕ НА ВИДНОЕ МЕСТО.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cap="all" spc="75" dirty="0">
                <a:solidFill>
                  <a:schemeClr val="accent1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Памятка «Правила пользования телефоном и планшетом для всей семьи»</a:t>
            </a:r>
            <a:endParaRPr lang="ru-RU" sz="1200" b="1" noProof="1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25" name="Текст 24">
            <a:extLst>
              <a:ext uri="{FF2B5EF4-FFF2-40B4-BE49-F238E27FC236}">
                <a16:creationId xmlns:a16="http://schemas.microsoft.com/office/drawing/2014/main" id="{34818BA8-E954-4497-B8B9-B67D92F6032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1119" y="3724114"/>
            <a:ext cx="4167376" cy="424732"/>
          </a:xfrm>
        </p:spPr>
        <p:txBody>
          <a:bodyPr rtlCol="0"/>
          <a:lstStyle/>
          <a:p>
            <a:pPr rtl="0"/>
            <a:r>
              <a:rPr lang="ru-RU" sz="2400" dirty="0"/>
              <a:t>Введите правила пользования гаджетами и придерживайтесь их сами. </a:t>
            </a:r>
            <a:br>
              <a:rPr lang="ru-RU" sz="1800" dirty="0"/>
            </a:br>
            <a:endParaRPr lang="ru-RU" noProof="1"/>
          </a:p>
        </p:txBody>
      </p:sp>
      <p:pic>
        <p:nvPicPr>
          <p:cNvPr id="87" name="Рисунок 86">
            <a:extLst>
              <a:ext uri="{FF2B5EF4-FFF2-40B4-BE49-F238E27FC236}">
                <a16:creationId xmlns:a16="http://schemas.microsoft.com/office/drawing/2014/main" id="{BA712089-DDBF-4741-BA71-63A6F987E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24968" t="-26383" r="-24968" b="-26383"/>
          <a:stretch/>
        </p:blipFill>
        <p:spPr>
          <a:xfrm>
            <a:off x="4799856" y="3429000"/>
            <a:ext cx="1094116" cy="1113108"/>
          </a:xfr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B0F4F9B-7D29-4BED-87FB-3F3D17247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smtClean="0"/>
              <a:pPr rtl="0"/>
              <a:t>23</a:t>
            </a:fld>
            <a:endParaRPr lang="ru-RU" noProof="1"/>
          </a:p>
        </p:txBody>
      </p:sp>
      <p:sp>
        <p:nvSpPr>
          <p:cNvPr id="34" name="Объект 33">
            <a:extLst>
              <a:ext uri="{FF2B5EF4-FFF2-40B4-BE49-F238E27FC236}">
                <a16:creationId xmlns:a16="http://schemas.microsoft.com/office/drawing/2014/main" id="{38AA8C13-AFD3-4C46-AEA7-67BEBF73986D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668490" y="5329331"/>
            <a:ext cx="7116142" cy="1283828"/>
          </a:xfrm>
        </p:spPr>
        <p:txBody>
          <a:bodyPr rtlCol="0"/>
          <a:lstStyle/>
          <a:p>
            <a:pPr algn="ctr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</a:pPr>
            <a:r>
              <a:rPr lang="ru-RU" sz="1200" b="1" cap="all" spc="75" dirty="0">
                <a:solidFill>
                  <a:schemeClr val="accent1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Введите традицию Семейных советов. </a:t>
            </a:r>
          </a:p>
          <a:p>
            <a:pPr algn="ctr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</a:pPr>
            <a:r>
              <a:rPr lang="ru-RU" sz="1200" b="1" cap="all" spc="75" dirty="0">
                <a:solidFill>
                  <a:schemeClr val="accent1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То, как часто мы сами используем социальные сети и гаджеты формирует привычку и у наших детей. Малыши копируют поведение родителей. отключите оповещения, удалите лишние приложения, отложите телефон, замените виртуальный мир реальным! </a:t>
            </a:r>
            <a:r>
              <a:rPr lang="ru-RU" sz="1200" b="1" cap="all" spc="75" dirty="0">
                <a:solidFill>
                  <a:schemeClr val="accent1"/>
                </a:solidFill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Памятка «как побороть зависимость от гаджетов и социальных сетей»</a:t>
            </a:r>
            <a:endParaRPr lang="ru-RU" sz="1200" b="1" dirty="0">
              <a:solidFill>
                <a:schemeClr val="accent1"/>
              </a:solidFill>
              <a:effectLst/>
              <a:latin typeface="Corbel" panose="020B0503020204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9105FAE-96F0-43A6-B386-AAE4E62C6E8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-79981" y="5764376"/>
            <a:ext cx="3369016" cy="424732"/>
          </a:xfrm>
        </p:spPr>
        <p:txBody>
          <a:bodyPr rtlCol="0"/>
          <a:lstStyle/>
          <a:p>
            <a:pPr rtl="0"/>
            <a:r>
              <a:rPr lang="ru-RU" sz="2400" dirty="0"/>
              <a:t>Будьте примером для ребенка!</a:t>
            </a:r>
            <a:endParaRPr lang="ru-RU" sz="2400" noProof="1"/>
          </a:p>
        </p:txBody>
      </p:sp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C8671B21-B5F4-4BFE-A90B-A16041BB7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-18093" t="-19179" r="-18093" b="-19179"/>
          <a:stretch/>
        </p:blipFill>
        <p:spPr>
          <a:xfrm>
            <a:off x="3431704" y="5256112"/>
            <a:ext cx="1094116" cy="1113108"/>
          </a:xfrm>
        </p:spPr>
      </p:pic>
      <p:sp>
        <p:nvSpPr>
          <p:cNvPr id="29" name="Текст 119">
            <a:extLst>
              <a:ext uri="{FF2B5EF4-FFF2-40B4-BE49-F238E27FC236}">
                <a16:creationId xmlns:a16="http://schemas.microsoft.com/office/drawing/2014/main" id="{4DE3975B-F441-486B-9317-C176CC96B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ru-RU" noProof="1">
              <a:latin typeface="Calibri" panose="020F0502020204030204" pitchFamily="34" charset="0"/>
            </a:endParaRP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CD210877-354A-400E-B4FF-A1264FC8A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48640" y="4803978"/>
            <a:ext cx="3200400" cy="0"/>
          </a:xfrm>
          <a:prstGeom prst="line">
            <a:avLst/>
          </a:prstGeom>
          <a:ln w="19050"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бъект 12">
            <a:extLst>
              <a:ext uri="{FF2B5EF4-FFF2-40B4-BE49-F238E27FC236}">
                <a16:creationId xmlns:a16="http://schemas.microsoft.com/office/drawing/2014/main" id="{705048CA-3126-4CBE-A445-F806477F10C3}"/>
              </a:ext>
            </a:extLst>
          </p:cNvPr>
          <p:cNvSpPr txBox="1">
            <a:spLocks/>
          </p:cNvSpPr>
          <p:nvPr/>
        </p:nvSpPr>
        <p:spPr>
          <a:xfrm>
            <a:off x="7075106" y="1905433"/>
            <a:ext cx="5115312" cy="9144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200" b="1" noProof="1">
                <a:solidFill>
                  <a:schemeClr val="accent1"/>
                </a:solidFill>
                <a:latin typeface="Corbel" panose="020B0503020204020204" pitchFamily="34" charset="0"/>
              </a:rPr>
              <a:t>МАМИНО И ПАПИНО ВРЕМЯ. СЕМЕЙНЫЕ ТРАДИЦИИ.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200" b="1" noProof="1">
                <a:solidFill>
                  <a:schemeClr val="accent1"/>
                </a:solidFill>
                <a:latin typeface="Corbel" panose="020B0503020204020204" pitchFamily="34" charset="0"/>
              </a:rPr>
              <a:t>МАСТЕР-КЛАССЫ, НАСТОЛЬНЫЕ ИГРЫ, ОРИГАМИ И ПОДЕЛКИ. ДЕТЯМ НЕОБХОДИМО ВНИМАНИЕ И ЖИВОЕ ОБЩЕНИЕ. ПОВЕРЬТЕ, ВРЕМЯ, ПРОВЕДЕННОЕ С ВАМИ, ОСТАНЕТСЯ В ПАМЯТИ РЕБЕНКА, В ОТЛИЧИЕ ОТ БЛУЖДАНИЯ В СОЦИАЛЬНОЙ СЕТИ.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DBB25C-5874-469D-98FF-7FD37768F2EC}"/>
              </a:ext>
            </a:extLst>
          </p:cNvPr>
          <p:cNvSpPr txBox="1"/>
          <p:nvPr/>
        </p:nvSpPr>
        <p:spPr>
          <a:xfrm>
            <a:off x="510138" y="84608"/>
            <a:ext cx="7386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Слабая и средняя степень зависимости. </a:t>
            </a:r>
          </a:p>
        </p:txBody>
      </p:sp>
    </p:spTree>
    <p:extLst>
      <p:ext uri="{BB962C8B-B14F-4D97-AF65-F5344CB8AC3E}">
        <p14:creationId xmlns:p14="http://schemas.microsoft.com/office/powerpoint/2010/main" val="22751756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2D9EB77-3854-428A-99DF-5F6FB999E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24</a:t>
            </a:fld>
            <a:endParaRPr lang="ru-RU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8437B7E0-A907-45B1-854A-895D985A539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147" y="5081849"/>
            <a:ext cx="3274588" cy="412733"/>
          </a:xfrm>
        </p:spPr>
        <p:txBody>
          <a:bodyPr rtlCol="0"/>
          <a:lstStyle/>
          <a:p>
            <a:pPr rtl="0"/>
            <a:r>
              <a:rPr lang="ru-RU" dirty="0"/>
              <a:t>Маршалл Розенберг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D416F1B-2260-46A3-8712-BD1EA50EFF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5360" y="5395905"/>
            <a:ext cx="3384375" cy="769399"/>
          </a:xfrm>
        </p:spPr>
        <p:txBody>
          <a:bodyPr rtlCol="0"/>
          <a:lstStyle/>
          <a:p>
            <a:pPr rtl="0"/>
            <a:r>
              <a:rPr lang="ru-RU" sz="1800" dirty="0"/>
              <a:t>американский психолог, медиатор, писатель и педагог.</a:t>
            </a:r>
          </a:p>
        </p:txBody>
      </p:sp>
      <p:sp>
        <p:nvSpPr>
          <p:cNvPr id="61" name="Текст 60">
            <a:extLst>
              <a:ext uri="{FF2B5EF4-FFF2-40B4-BE49-F238E27FC236}">
                <a16:creationId xmlns:a16="http://schemas.microsoft.com/office/drawing/2014/main" id="{2EFCA5F8-2322-4618-9000-E296A1B5768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704902" y="2627661"/>
            <a:ext cx="1311814" cy="166199"/>
          </a:xfrm>
        </p:spPr>
        <p:txBody>
          <a:bodyPr rtlCol="0"/>
          <a:lstStyle/>
          <a:p>
            <a:pPr rtl="0"/>
            <a:r>
              <a:rPr lang="ru-RU" sz="1600" dirty="0"/>
              <a:t>Потребность.</a:t>
            </a:r>
          </a:p>
          <a:p>
            <a:pPr rtl="0"/>
            <a:r>
              <a:rPr lang="ru-RU" sz="1600" dirty="0"/>
              <a:t>Говорящего и оппонента</a:t>
            </a:r>
          </a:p>
        </p:txBody>
      </p:sp>
      <p:sp>
        <p:nvSpPr>
          <p:cNvPr id="62" name="Текст 61">
            <a:extLst>
              <a:ext uri="{FF2B5EF4-FFF2-40B4-BE49-F238E27FC236}">
                <a16:creationId xmlns:a16="http://schemas.microsoft.com/office/drawing/2014/main" id="{B79AF253-AC40-4AA1-AFA7-9A4836DA01B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652707" y="4097420"/>
            <a:ext cx="1331171" cy="267684"/>
          </a:xfrm>
        </p:spPr>
        <p:txBody>
          <a:bodyPr rtlCol="0"/>
          <a:lstStyle/>
          <a:p>
            <a:pPr rtl="0"/>
            <a:r>
              <a:rPr lang="ru-RU" sz="1600" dirty="0"/>
              <a:t>Эмоция.</a:t>
            </a:r>
          </a:p>
          <a:p>
            <a:pPr rtl="0"/>
            <a:r>
              <a:rPr lang="ru-RU" sz="1600" dirty="0"/>
              <a:t>Я - высказывание</a:t>
            </a:r>
          </a:p>
        </p:txBody>
      </p:sp>
      <p:sp>
        <p:nvSpPr>
          <p:cNvPr id="63" name="Текст 62">
            <a:extLst>
              <a:ext uri="{FF2B5EF4-FFF2-40B4-BE49-F238E27FC236}">
                <a16:creationId xmlns:a16="http://schemas.microsoft.com/office/drawing/2014/main" id="{B4D30168-25CE-4C20-BBE9-2C5590AFEB4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636666" y="5509983"/>
            <a:ext cx="1331172" cy="769399"/>
          </a:xfrm>
        </p:spPr>
        <p:txBody>
          <a:bodyPr rtlCol="0"/>
          <a:lstStyle/>
          <a:p>
            <a:pPr rtl="0"/>
            <a:r>
              <a:rPr lang="ru-RU" sz="1600" dirty="0">
                <a:cs typeface="Calibri" panose="020F0502020204030204" pitchFamily="34" charset="0"/>
              </a:rPr>
              <a:t>Факт. Без оценочное суждение. </a:t>
            </a:r>
          </a:p>
        </p:txBody>
      </p:sp>
      <p:sp>
        <p:nvSpPr>
          <p:cNvPr id="64" name="Текст 63">
            <a:extLst>
              <a:ext uri="{FF2B5EF4-FFF2-40B4-BE49-F238E27FC236}">
                <a16:creationId xmlns:a16="http://schemas.microsoft.com/office/drawing/2014/main" id="{AFBC632A-A085-45FB-8A22-A087AB251AE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848528" y="2627661"/>
            <a:ext cx="1296144" cy="182143"/>
          </a:xfrm>
        </p:spPr>
        <p:txBody>
          <a:bodyPr rtlCol="0"/>
          <a:lstStyle/>
          <a:p>
            <a:pPr rtl="0"/>
            <a:r>
              <a:rPr lang="ru-RU" sz="1600" dirty="0"/>
              <a:t>Естественные последствия. Ассертивная угроза.</a:t>
            </a:r>
          </a:p>
        </p:txBody>
      </p:sp>
      <p:sp>
        <p:nvSpPr>
          <p:cNvPr id="65" name="Текст 64">
            <a:extLst>
              <a:ext uri="{FF2B5EF4-FFF2-40B4-BE49-F238E27FC236}">
                <a16:creationId xmlns:a16="http://schemas.microsoft.com/office/drawing/2014/main" id="{B0F79018-7E80-4F11-97D6-C1AC907028C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855313" y="4112997"/>
            <a:ext cx="2001327" cy="357418"/>
          </a:xfrm>
        </p:spPr>
        <p:txBody>
          <a:bodyPr rtlCol="0"/>
          <a:lstStyle/>
          <a:p>
            <a:pPr rtl="0"/>
            <a:r>
              <a:rPr lang="ru-RU" sz="1600" dirty="0"/>
              <a:t>Не ждите немедленного послушания. </a:t>
            </a:r>
          </a:p>
          <a:p>
            <a:pPr rtl="0"/>
            <a:r>
              <a:rPr lang="ru-RU" sz="1600" dirty="0"/>
              <a:t>Повторение по принципу ладони.</a:t>
            </a:r>
          </a:p>
        </p:txBody>
      </p:sp>
      <p:sp>
        <p:nvSpPr>
          <p:cNvPr id="66" name="Текст 65">
            <a:extLst>
              <a:ext uri="{FF2B5EF4-FFF2-40B4-BE49-F238E27FC236}">
                <a16:creationId xmlns:a16="http://schemas.microsoft.com/office/drawing/2014/main" id="{BFB39279-C8C5-49A2-A66B-0E32CBBA58E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688288" y="5593082"/>
            <a:ext cx="2199778" cy="357418"/>
          </a:xfrm>
        </p:spPr>
        <p:txBody>
          <a:bodyPr rtlCol="0"/>
          <a:lstStyle/>
          <a:p>
            <a:pPr rtl="0"/>
            <a:r>
              <a:rPr lang="ru-RU" sz="1600" dirty="0"/>
              <a:t>Просьба. </a:t>
            </a:r>
          </a:p>
          <a:p>
            <a:pPr rtl="0"/>
            <a:r>
              <a:rPr lang="ru-RU" sz="1600" dirty="0"/>
              <a:t>Вежливая и четкая. Необходимо отличать от требования.</a:t>
            </a:r>
            <a:endParaRPr lang="ru-RU" sz="1400" dirty="0"/>
          </a:p>
        </p:txBody>
      </p:sp>
      <p:sp>
        <p:nvSpPr>
          <p:cNvPr id="14" name="Текст 119">
            <a:extLst>
              <a:ext uri="{FF2B5EF4-FFF2-40B4-BE49-F238E27FC236}">
                <a16:creationId xmlns:a16="http://schemas.microsoft.com/office/drawing/2014/main" id="{E4C8DF3B-1E41-46C5-80F8-C3025F332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ru-RU">
              <a:latin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3A8523-26DE-4BE3-878A-5C7E2D12EB7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/>
          <a:srcRect/>
          <a:stretch>
            <a:fillRect/>
          </a:stretch>
        </p:blipFill>
        <p:spPr>
          <a:xfrm>
            <a:off x="723902" y="1556792"/>
            <a:ext cx="3243807" cy="324380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4247BC-3188-477D-9643-C48FBF535D7C}"/>
              </a:ext>
            </a:extLst>
          </p:cNvPr>
          <p:cNvSpPr txBox="1"/>
          <p:nvPr/>
        </p:nvSpPr>
        <p:spPr>
          <a:xfrm>
            <a:off x="335360" y="578618"/>
            <a:ext cx="11665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Ненасильственное общение – язык жизни</a:t>
            </a:r>
          </a:p>
          <a:p>
            <a:pPr algn="ctr"/>
            <a:r>
              <a:rPr lang="ru-RU" sz="2400" b="1" i="1" dirty="0">
                <a:solidFill>
                  <a:schemeClr val="accent3"/>
                </a:solidFill>
              </a:rPr>
              <a:t>«Когда вы заняты осуждением людей у вас не остается времени их любить»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5D68BED-B51A-4619-B5CB-F0531FE7952E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4"/>
          <a:srcRect t="79" b="79"/>
          <a:stretch>
            <a:fillRect/>
          </a:stretch>
        </p:blipFill>
        <p:spPr>
          <a:xfrm>
            <a:off x="4379727" y="4987064"/>
            <a:ext cx="1165886" cy="1165886"/>
          </a:xfr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16B86574-18CF-45C5-BBF0-DC6BB9976D68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4"/>
          <a:srcRect t="79" b="79"/>
          <a:stretch>
            <a:fillRect/>
          </a:stretch>
        </p:blipFill>
        <p:spPr/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F30A351-B12A-42EE-A4E9-68F190BB1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5909" y="3570186"/>
            <a:ext cx="1248217" cy="124821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FA277D2-FB53-486F-8697-549CB90C0790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4"/>
          <a:srcRect/>
          <a:stretch>
            <a:fillRect/>
          </a:stretch>
        </p:blipFill>
        <p:spPr/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F385B1A-0821-4816-9744-FB5E2651C35D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4"/>
          <a:srcRect/>
          <a:stretch>
            <a:fillRect/>
          </a:stretch>
        </p:blipFill>
        <p:spPr/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1F945E4B-0676-4DEF-9C1E-B39D5D048BAE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4"/>
          <a:srcRect t="79" b="79"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FCFFE2-5BC0-4C8D-9741-C281889324A1}"/>
              </a:ext>
            </a:extLst>
          </p:cNvPr>
          <p:cNvSpPr txBox="1"/>
          <p:nvPr/>
        </p:nvSpPr>
        <p:spPr>
          <a:xfrm>
            <a:off x="2207749" y="39004"/>
            <a:ext cx="4189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Как вести себя в ситуации конфликта?</a:t>
            </a:r>
          </a:p>
        </p:txBody>
      </p:sp>
    </p:spTree>
    <p:extLst>
      <p:ext uri="{BB962C8B-B14F-4D97-AF65-F5344CB8AC3E}">
        <p14:creationId xmlns:p14="http://schemas.microsoft.com/office/powerpoint/2010/main" val="6685406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2D9EB77-3854-428A-99DF-5F6FB999E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25</a:t>
            </a:fld>
            <a:endParaRPr lang="ru-RU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8437B7E0-A907-45B1-854A-895D985A539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147" y="5081849"/>
            <a:ext cx="3274588" cy="412733"/>
          </a:xfrm>
        </p:spPr>
        <p:txBody>
          <a:bodyPr rtlCol="0"/>
          <a:lstStyle/>
          <a:p>
            <a:pPr rtl="0"/>
            <a:r>
              <a:rPr lang="ru-RU" dirty="0" err="1"/>
              <a:t>Инстаграмм</a:t>
            </a:r>
            <a:r>
              <a:rPr lang="ru-RU" dirty="0"/>
              <a:t>: </a:t>
            </a:r>
            <a:r>
              <a:rPr lang="en-US" dirty="0"/>
              <a:t>@n_barlozhetskaya</a:t>
            </a:r>
            <a:endParaRPr lang="ru-RU" dirty="0"/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D416F1B-2260-46A3-8712-BD1EA50EFF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5360" y="5796047"/>
            <a:ext cx="3384375" cy="543793"/>
          </a:xfrm>
        </p:spPr>
        <p:txBody>
          <a:bodyPr rtlCol="0"/>
          <a:lstStyle/>
          <a:p>
            <a:pPr rtl="0"/>
            <a:r>
              <a:rPr lang="ru-RU" sz="2400" b="1" dirty="0"/>
              <a:t>Сайт: </a:t>
            </a:r>
            <a:r>
              <a:rPr lang="en-US" sz="2400" b="1" dirty="0"/>
              <a:t>nbarl.ru</a:t>
            </a:r>
            <a:endParaRPr lang="ru-RU" sz="2400" b="1" dirty="0"/>
          </a:p>
        </p:txBody>
      </p:sp>
      <p:sp>
        <p:nvSpPr>
          <p:cNvPr id="61" name="Текст 60">
            <a:extLst>
              <a:ext uri="{FF2B5EF4-FFF2-40B4-BE49-F238E27FC236}">
                <a16:creationId xmlns:a16="http://schemas.microsoft.com/office/drawing/2014/main" id="{2EFCA5F8-2322-4618-9000-E296A1B5768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704902" y="2627661"/>
            <a:ext cx="1311814" cy="166199"/>
          </a:xfrm>
        </p:spPr>
        <p:txBody>
          <a:bodyPr rtlCol="0"/>
          <a:lstStyle/>
          <a:p>
            <a:pPr rtl="0"/>
            <a:r>
              <a:rPr lang="ru-RU" sz="1600" dirty="0"/>
              <a:t>Потребность.</a:t>
            </a:r>
          </a:p>
          <a:p>
            <a:pPr rtl="0"/>
            <a:r>
              <a:rPr lang="ru-RU" sz="1600" dirty="0"/>
              <a:t>Говорящего и оппонента</a:t>
            </a:r>
          </a:p>
        </p:txBody>
      </p:sp>
      <p:sp>
        <p:nvSpPr>
          <p:cNvPr id="62" name="Текст 61">
            <a:extLst>
              <a:ext uri="{FF2B5EF4-FFF2-40B4-BE49-F238E27FC236}">
                <a16:creationId xmlns:a16="http://schemas.microsoft.com/office/drawing/2014/main" id="{B79AF253-AC40-4AA1-AFA7-9A4836DA01B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652707" y="4097420"/>
            <a:ext cx="1331171" cy="267684"/>
          </a:xfrm>
        </p:spPr>
        <p:txBody>
          <a:bodyPr rtlCol="0"/>
          <a:lstStyle/>
          <a:p>
            <a:pPr rtl="0"/>
            <a:r>
              <a:rPr lang="ru-RU" sz="1600" dirty="0"/>
              <a:t>Эмоция.</a:t>
            </a:r>
          </a:p>
          <a:p>
            <a:pPr rtl="0"/>
            <a:r>
              <a:rPr lang="ru-RU" sz="1600" dirty="0"/>
              <a:t>Я - высказывание</a:t>
            </a:r>
          </a:p>
        </p:txBody>
      </p:sp>
      <p:sp>
        <p:nvSpPr>
          <p:cNvPr id="63" name="Текст 62">
            <a:extLst>
              <a:ext uri="{FF2B5EF4-FFF2-40B4-BE49-F238E27FC236}">
                <a16:creationId xmlns:a16="http://schemas.microsoft.com/office/drawing/2014/main" id="{B4D30168-25CE-4C20-BBE9-2C5590AFEB4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636666" y="5509983"/>
            <a:ext cx="1331172" cy="769399"/>
          </a:xfrm>
        </p:spPr>
        <p:txBody>
          <a:bodyPr rtlCol="0"/>
          <a:lstStyle/>
          <a:p>
            <a:pPr rtl="0"/>
            <a:r>
              <a:rPr lang="ru-RU" sz="1600" dirty="0">
                <a:cs typeface="Calibri" panose="020F0502020204030204" pitchFamily="34" charset="0"/>
              </a:rPr>
              <a:t>Факт. </a:t>
            </a:r>
            <a:r>
              <a:rPr lang="ru-RU" sz="1600" dirty="0" err="1">
                <a:cs typeface="Calibri" panose="020F0502020204030204" pitchFamily="34" charset="0"/>
              </a:rPr>
              <a:t>Безоценочное</a:t>
            </a:r>
            <a:r>
              <a:rPr lang="ru-RU" sz="1600" dirty="0">
                <a:cs typeface="Calibri" panose="020F0502020204030204" pitchFamily="34" charset="0"/>
              </a:rPr>
              <a:t> суждение. </a:t>
            </a:r>
          </a:p>
        </p:txBody>
      </p:sp>
      <p:sp>
        <p:nvSpPr>
          <p:cNvPr id="64" name="Текст 63">
            <a:extLst>
              <a:ext uri="{FF2B5EF4-FFF2-40B4-BE49-F238E27FC236}">
                <a16:creationId xmlns:a16="http://schemas.microsoft.com/office/drawing/2014/main" id="{AFBC632A-A085-45FB-8A22-A087AB251AE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848528" y="2627661"/>
            <a:ext cx="1296144" cy="182143"/>
          </a:xfrm>
        </p:spPr>
        <p:txBody>
          <a:bodyPr rtlCol="0"/>
          <a:lstStyle/>
          <a:p>
            <a:pPr rtl="0"/>
            <a:r>
              <a:rPr lang="ru-RU" sz="1600" dirty="0"/>
              <a:t>Естественные последствия. Ассертивная угроза.</a:t>
            </a:r>
          </a:p>
        </p:txBody>
      </p:sp>
      <p:sp>
        <p:nvSpPr>
          <p:cNvPr id="65" name="Текст 64">
            <a:extLst>
              <a:ext uri="{FF2B5EF4-FFF2-40B4-BE49-F238E27FC236}">
                <a16:creationId xmlns:a16="http://schemas.microsoft.com/office/drawing/2014/main" id="{B0F79018-7E80-4F11-97D6-C1AC907028C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855313" y="4112997"/>
            <a:ext cx="2001327" cy="357418"/>
          </a:xfrm>
        </p:spPr>
        <p:txBody>
          <a:bodyPr rtlCol="0"/>
          <a:lstStyle/>
          <a:p>
            <a:pPr rtl="0"/>
            <a:r>
              <a:rPr lang="ru-RU" sz="1600" dirty="0"/>
              <a:t>Не ждите немедленного послушания. </a:t>
            </a:r>
          </a:p>
          <a:p>
            <a:pPr rtl="0"/>
            <a:r>
              <a:rPr lang="ru-RU" sz="1600" dirty="0"/>
              <a:t>Повторение по принципу ладони.</a:t>
            </a:r>
          </a:p>
        </p:txBody>
      </p:sp>
      <p:sp>
        <p:nvSpPr>
          <p:cNvPr id="66" name="Текст 65">
            <a:extLst>
              <a:ext uri="{FF2B5EF4-FFF2-40B4-BE49-F238E27FC236}">
                <a16:creationId xmlns:a16="http://schemas.microsoft.com/office/drawing/2014/main" id="{BFB39279-C8C5-49A2-A66B-0E32CBBA58E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688288" y="5593082"/>
            <a:ext cx="2199778" cy="357418"/>
          </a:xfrm>
        </p:spPr>
        <p:txBody>
          <a:bodyPr rtlCol="0"/>
          <a:lstStyle/>
          <a:p>
            <a:pPr rtl="0"/>
            <a:r>
              <a:rPr lang="ru-RU" sz="1600" dirty="0"/>
              <a:t>Просьба. </a:t>
            </a:r>
          </a:p>
          <a:p>
            <a:pPr rtl="0"/>
            <a:r>
              <a:rPr lang="ru-RU" sz="1600" dirty="0"/>
              <a:t>Вежливая и четкая. Необходимо отличать от требования.</a:t>
            </a:r>
            <a:endParaRPr lang="ru-RU" sz="1400" dirty="0"/>
          </a:p>
        </p:txBody>
      </p:sp>
      <p:sp>
        <p:nvSpPr>
          <p:cNvPr id="14" name="Текст 119">
            <a:extLst>
              <a:ext uri="{FF2B5EF4-FFF2-40B4-BE49-F238E27FC236}">
                <a16:creationId xmlns:a16="http://schemas.microsoft.com/office/drawing/2014/main" id="{E4C8DF3B-1E41-46C5-80F8-C3025F332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4247BC-3188-477D-9643-C48FBF535D7C}"/>
              </a:ext>
            </a:extLst>
          </p:cNvPr>
          <p:cNvSpPr txBox="1"/>
          <p:nvPr/>
        </p:nvSpPr>
        <p:spPr>
          <a:xfrm>
            <a:off x="335360" y="578618"/>
            <a:ext cx="11665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</a:rPr>
              <a:t>Он-лайн курс «Общение без крика»</a:t>
            </a:r>
            <a:endParaRPr lang="en-US" sz="32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en-US" sz="2400" b="1" i="1" dirty="0">
                <a:solidFill>
                  <a:schemeClr val="accent1"/>
                </a:solidFill>
              </a:rPr>
              <a:t>5 </a:t>
            </a:r>
            <a:r>
              <a:rPr lang="ru-RU" sz="2400" b="1" i="1" dirty="0">
                <a:solidFill>
                  <a:schemeClr val="accent1"/>
                </a:solidFill>
              </a:rPr>
              <a:t>уроков с практическим материалом для отработки навыка ННО</a:t>
            </a:r>
            <a:endParaRPr lang="ru-RU" b="1" i="1" dirty="0">
              <a:solidFill>
                <a:schemeClr val="accent1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5D68BED-B51A-4619-B5CB-F0531FE7952E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/>
          <a:srcRect t="79" b="79"/>
          <a:stretch>
            <a:fillRect/>
          </a:stretch>
        </p:blipFill>
        <p:spPr>
          <a:xfrm>
            <a:off x="4379727" y="4987064"/>
            <a:ext cx="1165886" cy="1165886"/>
          </a:xfr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16B86574-18CF-45C5-BBF0-DC6BB9976D68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3"/>
          <a:srcRect t="79" b="79"/>
          <a:stretch>
            <a:fillRect/>
          </a:stretch>
        </p:blipFill>
        <p:spPr/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F30A351-B12A-42EE-A4E9-68F190BB1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5909" y="3570186"/>
            <a:ext cx="1248217" cy="124821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FA277D2-FB53-486F-8697-549CB90C0790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F385B1A-0821-4816-9744-FB5E2651C35D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1F945E4B-0676-4DEF-9C1E-B39D5D048BAE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3"/>
          <a:srcRect t="79" b="79"/>
          <a:stretch>
            <a:fillRect/>
          </a:stretch>
        </p:blipFill>
        <p:spPr/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B34ED6-21EE-4135-8212-6059DC02645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/>
          <a:srcRect l="16667" r="16667"/>
          <a:stretch>
            <a:fillRect/>
          </a:stretch>
        </p:blipFill>
        <p:spPr>
          <a:xfrm>
            <a:off x="693060" y="1858023"/>
            <a:ext cx="2743197" cy="2743198"/>
          </a:xfrm>
        </p:spPr>
      </p:pic>
    </p:spTree>
    <p:extLst>
      <p:ext uri="{BB962C8B-B14F-4D97-AF65-F5344CB8AC3E}">
        <p14:creationId xmlns:p14="http://schemas.microsoft.com/office/powerpoint/2010/main" val="884492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3">
            <a:extLst>
              <a:ext uri="{FF2B5EF4-FFF2-40B4-BE49-F238E27FC236}">
                <a16:creationId xmlns:a16="http://schemas.microsoft.com/office/drawing/2014/main" id="{E02B9606-F9BC-40CD-9467-6348ACE41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A682397A-D234-4487-8E63-23B79C76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 rtlCol="0"/>
          <a:lstStyle/>
          <a:p>
            <a:pPr rtl="0"/>
            <a:r>
              <a:rPr lang="ru-RU" dirty="0"/>
              <a:t>Спасибо!</a:t>
            </a:r>
          </a:p>
          <a:p>
            <a:pPr rtl="0"/>
            <a:endParaRPr lang="ru-RU" dirty="0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D7199992-58FE-4335-A811-6AFA96B55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Спасибо!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CF8FCB52-DD55-48F6-9F4A-D2A0F6586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 rtlCol="0"/>
          <a:lstStyle/>
          <a:p>
            <a:pPr rt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052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BCF731-478B-42B2-B3C6-ECCC3D68E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/>
          <a:stretch/>
        </p:blipFill>
        <p:spPr>
          <a:xfrm>
            <a:off x="-1" y="36106"/>
            <a:ext cx="7886407" cy="5257604"/>
          </a:xfrm>
        </p:spPr>
      </p:pic>
      <p:sp>
        <p:nvSpPr>
          <p:cNvPr id="74" name="Текст 73">
            <a:extLst>
              <a:ext uri="{FF2B5EF4-FFF2-40B4-BE49-F238E27FC236}">
                <a16:creationId xmlns:a16="http://schemas.microsoft.com/office/drawing/2014/main" id="{C20719F7-6849-4C36-ACDB-C1AE2AAC7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3" name="Заголовок 42">
            <a:extLst>
              <a:ext uri="{FF2B5EF4-FFF2-40B4-BE49-F238E27FC236}">
                <a16:creationId xmlns:a16="http://schemas.microsoft.com/office/drawing/2014/main" id="{CF39D3B5-ABDB-4DFF-8107-EF97569C9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300" y="1772816"/>
            <a:ext cx="4114800" cy="2376264"/>
          </a:xfrm>
        </p:spPr>
        <p:txBody>
          <a:bodyPr rtlCol="0"/>
          <a:lstStyle/>
          <a:p>
            <a:pPr rtl="0"/>
            <a:r>
              <a:rPr lang="ru-RU" sz="2800" noProof="1"/>
              <a:t>Чек-лист</a:t>
            </a:r>
            <a:br>
              <a:rPr lang="ru-RU" sz="2800" noProof="1"/>
            </a:br>
            <a:br>
              <a:rPr lang="ru-RU" sz="2800" noProof="1"/>
            </a:br>
            <a:r>
              <a:rPr lang="ru-RU" sz="2800" noProof="1"/>
              <a:t> «Тревожные звоночки»</a:t>
            </a:r>
          </a:p>
        </p:txBody>
      </p:sp>
      <p:sp>
        <p:nvSpPr>
          <p:cNvPr id="75" name="Текст 74">
            <a:extLst>
              <a:ext uri="{FF2B5EF4-FFF2-40B4-BE49-F238E27FC236}">
                <a16:creationId xmlns:a16="http://schemas.microsoft.com/office/drawing/2014/main" id="{6488F643-327C-4A41-9703-B4932AF5A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 fontScale="55000" lnSpcReduction="20000"/>
          </a:bodyPr>
          <a:lstStyle/>
          <a:p>
            <a:pPr rtl="0"/>
            <a:endParaRPr lang="ru-RU" noProof="1"/>
          </a:p>
        </p:txBody>
      </p:sp>
      <p:sp>
        <p:nvSpPr>
          <p:cNvPr id="76" name="Текст 75">
            <a:extLst>
              <a:ext uri="{FF2B5EF4-FFF2-40B4-BE49-F238E27FC236}">
                <a16:creationId xmlns:a16="http://schemas.microsoft.com/office/drawing/2014/main" id="{8EE4272D-3A75-4E40-B1D6-C8D1636A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>
            <a:normAutofit fontScale="55000" lnSpcReduction="20000"/>
          </a:bodyPr>
          <a:lstStyle/>
          <a:p>
            <a:pPr rtl="0"/>
            <a:endParaRPr lang="ru-RU" noProof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C722EE-E0F9-4D34-92D2-D0236E51E264}"/>
              </a:ext>
            </a:extLst>
          </p:cNvPr>
          <p:cNvSpPr txBox="1"/>
          <p:nvPr/>
        </p:nvSpPr>
        <p:spPr>
          <a:xfrm>
            <a:off x="7886406" y="440323"/>
            <a:ext cx="40422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Опросник для самодиагностики</a:t>
            </a:r>
          </a:p>
        </p:txBody>
      </p:sp>
      <p:graphicFrame>
        <p:nvGraphicFramePr>
          <p:cNvPr id="4" name="Таблица 5">
            <a:extLst>
              <a:ext uri="{FF2B5EF4-FFF2-40B4-BE49-F238E27FC236}">
                <a16:creationId xmlns:a16="http://schemas.microsoft.com/office/drawing/2014/main" id="{7CAC8556-E0C1-40DD-A201-54825F4ABA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024382"/>
              </p:ext>
            </p:extLst>
          </p:nvPr>
        </p:nvGraphicFramePr>
        <p:xfrm>
          <a:off x="6440294" y="1196752"/>
          <a:ext cx="5488354" cy="50292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192210">
                  <a:extLst>
                    <a:ext uri="{9D8B030D-6E8A-4147-A177-3AD203B41FA5}">
                      <a16:colId xmlns:a16="http://schemas.microsoft.com/office/drawing/2014/main" val="3039809489"/>
                    </a:ext>
                  </a:extLst>
                </a:gridCol>
                <a:gridCol w="676862">
                  <a:extLst>
                    <a:ext uri="{9D8B030D-6E8A-4147-A177-3AD203B41FA5}">
                      <a16:colId xmlns:a16="http://schemas.microsoft.com/office/drawing/2014/main" val="1383180218"/>
                    </a:ext>
                  </a:extLst>
                </a:gridCol>
                <a:gridCol w="619282">
                  <a:extLst>
                    <a:ext uri="{9D8B030D-6E8A-4147-A177-3AD203B41FA5}">
                      <a16:colId xmlns:a16="http://schemas.microsoft.com/office/drawing/2014/main" val="1847199477"/>
                    </a:ext>
                  </a:extLst>
                </a:gridCol>
              </a:tblGrid>
              <a:tr h="22039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Ситуация в семье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Нет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693057"/>
                  </a:ext>
                </a:extLst>
              </a:tr>
              <a:tr h="220390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Ребенок злится на ограничения времени использования планшета, телефона.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910339"/>
                  </a:ext>
                </a:extLst>
              </a:tr>
              <a:tr h="244366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Гаджеты стали причиной ежедневных скандалов и конфликтов.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716028"/>
                  </a:ext>
                </a:extLst>
              </a:tr>
              <a:tr h="220390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Ребенок пытается добиться снятия запретов, используя слёзы, крики (манипулирует вами).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564620"/>
                  </a:ext>
                </a:extLst>
              </a:tr>
              <a:tr h="220390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просьбу убрать гаджет ребенок реагирует агрессией, раздражением.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546253"/>
                  </a:ext>
                </a:extLst>
              </a:tr>
              <a:tr h="220390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Ребенок скрывает от вас использование гаджета, старается избежать контроля.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960218"/>
                  </a:ext>
                </a:extLst>
              </a:tr>
              <a:tr h="220390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 вас есть расписание, где указаны временные ограничения, но дети их не придерживаются.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9159386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9395E2-3B31-47C0-85B4-CF61E3D01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599" y="4509119"/>
            <a:ext cx="4648201" cy="92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840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>
            <a:extLst>
              <a:ext uri="{FF2B5EF4-FFF2-40B4-BE49-F238E27FC236}">
                <a16:creationId xmlns:a16="http://schemas.microsoft.com/office/drawing/2014/main" id="{B3AC55B2-5D07-40C5-A322-8BE7E8F2E1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2F90B2-14CA-41EF-97AB-11F9B0E36F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792030B-0815-40C6-AF5E-DD24D73A5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9700" y="3048000"/>
            <a:ext cx="4114800" cy="1981200"/>
          </a:xfrm>
        </p:spPr>
        <p:txBody>
          <a:bodyPr/>
          <a:lstStyle/>
          <a:p>
            <a:r>
              <a:rPr lang="ru-RU" dirty="0"/>
              <a:t>Почему </a:t>
            </a:r>
            <a:r>
              <a:rPr lang="ru-RU" u="sng" dirty="0"/>
              <a:t>запреты </a:t>
            </a:r>
            <a:br>
              <a:rPr lang="ru-RU" dirty="0"/>
            </a:br>
            <a:r>
              <a:rPr lang="ru-RU" dirty="0"/>
              <a:t>не работают?</a:t>
            </a:r>
            <a:br>
              <a:rPr lang="ru-RU" dirty="0"/>
            </a:br>
            <a:br>
              <a:rPr lang="ru-RU" dirty="0"/>
            </a:br>
            <a:r>
              <a:rPr lang="ru-RU" dirty="0">
                <a:solidFill>
                  <a:srgbClr val="FF0000"/>
                </a:solidFill>
              </a:rPr>
              <a:t>«Запретный плод 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сладок»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8C448123-2879-45D9-A2A7-3D66042B29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7900" y="2996952"/>
            <a:ext cx="5654724" cy="345638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200" dirty="0"/>
              <a:t>Если вы совсем не позволяете ребенку пользоваться девайсами или наказываете их лишением - гаджет становится ещё более привлекательным и захватывает все мысли ребенка. 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35A43B00-3395-44CE-8E37-C96DF8DCDA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5002BF3F-5A64-4642-970D-25C7179104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93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>
            <a:extLst>
              <a:ext uri="{FF2B5EF4-FFF2-40B4-BE49-F238E27FC236}">
                <a16:creationId xmlns:a16="http://schemas.microsoft.com/office/drawing/2014/main" id="{152902DB-60A1-4BBC-BD80-ABD51351C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04200" y="2590800"/>
            <a:ext cx="2209800" cy="22098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2667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>
              <a:latin typeface="Calibri" panose="020F050202020403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8287F1B-3E25-4481-B199-24E6AD18D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640521"/>
            <a:ext cx="10805160" cy="707886"/>
          </a:xfrm>
        </p:spPr>
        <p:txBody>
          <a:bodyPr rtlCol="0">
            <a:normAutofit fontScale="90000"/>
          </a:bodyPr>
          <a:lstStyle/>
          <a:p>
            <a:pPr rtl="0"/>
            <a:r>
              <a:rPr lang="ru-RU" noProof="1">
                <a:solidFill>
                  <a:srgbClr val="C00000"/>
                </a:solidFill>
              </a:rPr>
              <a:t>Запрет это не выход!</a:t>
            </a:r>
            <a:br>
              <a:rPr lang="ru-RU" noProof="1"/>
            </a:br>
            <a:r>
              <a:rPr lang="ru-RU" noProof="1"/>
              <a:t>Распределение времени 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01D4ADB-79CE-478E-8FBE-53E59DEC96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pPr rtl="0"/>
              <a:t>5</a:t>
            </a:fld>
            <a:endParaRPr lang="ru-RU" noProof="1"/>
          </a:p>
        </p:txBody>
      </p:sp>
      <p:sp>
        <p:nvSpPr>
          <p:cNvPr id="5" name="Текст 119">
            <a:extLst>
              <a:ext uri="{FF2B5EF4-FFF2-40B4-BE49-F238E27FC236}">
                <a16:creationId xmlns:a16="http://schemas.microsoft.com/office/drawing/2014/main" id="{A8F5C4E3-6105-466B-A340-80D73DB22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ru-RU" noProof="1">
              <a:latin typeface="Calibri" panose="020F0502020204030204" pitchFamily="34" charset="0"/>
            </a:endParaRPr>
          </a:p>
        </p:txBody>
      </p:sp>
      <p:graphicFrame>
        <p:nvGraphicFramePr>
          <p:cNvPr id="7" name="Диаграмма 6" descr="диаграмма">
            <a:extLst>
              <a:ext uri="{FF2B5EF4-FFF2-40B4-BE49-F238E27FC236}">
                <a16:creationId xmlns:a16="http://schemas.microsoft.com/office/drawing/2014/main" id="{423F99F7-105E-4F90-AEE5-0ABC1BA8E8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6389753"/>
              </p:ext>
            </p:extLst>
          </p:nvPr>
        </p:nvGraphicFramePr>
        <p:xfrm>
          <a:off x="7320136" y="1916832"/>
          <a:ext cx="4033664" cy="3950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Графический объект 9">
            <a:extLst>
              <a:ext uri="{FF2B5EF4-FFF2-40B4-BE49-F238E27FC236}">
                <a16:creationId xmlns:a16="http://schemas.microsoft.com/office/drawing/2014/main" id="{36D8B7C8-55F2-49D9-A8C1-5754C2A7D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51900" y="3238500"/>
            <a:ext cx="914400" cy="914400"/>
          </a:xfrm>
          <a:prstGeom prst="rect">
            <a:avLst/>
          </a:prstGeom>
        </p:spPr>
      </p:pic>
      <p:sp>
        <p:nvSpPr>
          <p:cNvPr id="9" name="Объект 12">
            <a:extLst>
              <a:ext uri="{FF2B5EF4-FFF2-40B4-BE49-F238E27FC236}">
                <a16:creationId xmlns:a16="http://schemas.microsoft.com/office/drawing/2014/main" id="{5F307770-38D8-49CA-BFD0-64F78C89348C}"/>
              </a:ext>
            </a:extLst>
          </p:cNvPr>
          <p:cNvSpPr txBox="1">
            <a:spLocks/>
          </p:cNvSpPr>
          <p:nvPr/>
        </p:nvSpPr>
        <p:spPr>
          <a:xfrm>
            <a:off x="548640" y="1976692"/>
            <a:ext cx="6555472" cy="3830847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buFont typeface="Wingdings" panose="05000000000000000000" pitchFamily="2" charset="2"/>
              <a:buChar char="Ø"/>
            </a:pPr>
            <a:r>
              <a:rPr lang="ru-RU" sz="2400" noProof="1">
                <a:latin typeface="Calibri" panose="020F0502020204030204" pitchFamily="34" charset="0"/>
              </a:rPr>
              <a:t>Сон – 10 -11 часов.</a:t>
            </a:r>
          </a:p>
          <a:p>
            <a:pPr rtl="0">
              <a:buFont typeface="Wingdings" panose="05000000000000000000" pitchFamily="2" charset="2"/>
              <a:buChar char="Ø"/>
            </a:pPr>
            <a:r>
              <a:rPr lang="ru-RU" sz="2400" noProof="1">
                <a:latin typeface="Calibri" panose="020F0502020204030204" pitchFamily="34" charset="0"/>
              </a:rPr>
              <a:t>Детский сад – 8 -10 часов. </a:t>
            </a:r>
          </a:p>
          <a:p>
            <a:pPr rtl="0">
              <a:buFont typeface="Wingdings" panose="05000000000000000000" pitchFamily="2" charset="2"/>
              <a:buChar char="Ø"/>
            </a:pPr>
            <a:r>
              <a:rPr lang="ru-RU" sz="2400" noProof="1">
                <a:latin typeface="Calibri" panose="020F0502020204030204" pitchFamily="34" charset="0"/>
              </a:rPr>
              <a:t>Свободное время и досуг – 3-6 часов. (прогулки, спорт, музыка, чтение, рисование, общение с друзьями, игры дома,  гаджеты).</a:t>
            </a:r>
          </a:p>
          <a:p>
            <a:pPr marL="0" indent="0" rtl="0">
              <a:buNone/>
            </a:pPr>
            <a:r>
              <a:rPr lang="ru-RU" sz="2400" noProof="1">
                <a:solidFill>
                  <a:srgbClr val="00B050"/>
                </a:solidFill>
                <a:latin typeface="Calibri" panose="020F0502020204030204" pitchFamily="34" charset="0"/>
              </a:rPr>
              <a:t>Особенно важен этот балланс в латентный период (от 4 до 11 лет).</a:t>
            </a:r>
          </a:p>
          <a:p>
            <a:pPr rtl="0">
              <a:buFont typeface="Wingdings" panose="05000000000000000000" pitchFamily="2" charset="2"/>
              <a:buChar char="Ø"/>
            </a:pPr>
            <a:r>
              <a:rPr lang="ru-RU" sz="2400" noProof="1">
                <a:latin typeface="Calibri" panose="020F0502020204030204" pitchFamily="34" charset="0"/>
              </a:rPr>
              <a:t>Проведите анализ времени через специальное приложение в телефоне, на планшете и на компьютере. </a:t>
            </a:r>
          </a:p>
          <a:p>
            <a:pPr marL="0" indent="0" rtl="0">
              <a:buNone/>
            </a:pPr>
            <a:endParaRPr lang="ru-RU" noProof="1">
              <a:latin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504ADB-FD4C-4B72-9CA6-32FC0DAFC38C}"/>
              </a:ext>
            </a:extLst>
          </p:cNvPr>
          <p:cNvSpPr txBox="1"/>
          <p:nvPr/>
        </p:nvSpPr>
        <p:spPr>
          <a:xfrm>
            <a:off x="2063552" y="8173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Анализ распределения времени и режима дня</a:t>
            </a:r>
          </a:p>
        </p:txBody>
      </p:sp>
    </p:spTree>
    <p:extLst>
      <p:ext uri="{BB962C8B-B14F-4D97-AF65-F5344CB8AC3E}">
        <p14:creationId xmlns:p14="http://schemas.microsoft.com/office/powerpoint/2010/main" val="2500734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87AD2-22BA-4427-AB27-6DAF6E931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732" y="764704"/>
            <a:ext cx="10805160" cy="707886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 выстроить правильные отношения ребенка с миром современных гаджетов? 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24096E8-2E02-48F5-9D21-CFA5346114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C03343-A6F0-4234-9C40-02A715D1985A}"/>
              </a:ext>
            </a:extLst>
          </p:cNvPr>
          <p:cNvSpPr txBox="1"/>
          <p:nvPr/>
        </p:nvSpPr>
        <p:spPr>
          <a:xfrm>
            <a:off x="407368" y="2060848"/>
            <a:ext cx="1108923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/>
              <a:t>Список домашних дел с обозначением количества минут на игру, которое ребенок зарабатывает. Например: «Помыл посуду – 20 мин.; пропылесосил в комнате – 10 мин. </a:t>
            </a:r>
            <a:r>
              <a:rPr lang="ru-RU" dirty="0">
                <a:solidFill>
                  <a:srgbClr val="FF0000"/>
                </a:solidFill>
              </a:rPr>
              <a:t>Минусы этого метода: доступ в Сеть или разрешение поиграть были наградой и стимулировали интерес к девайсам.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pPr marL="342900" indent="-342900">
              <a:buAutoNum type="arabicPeriod" startAt="2"/>
            </a:pPr>
            <a:r>
              <a:rPr lang="ru-RU" dirty="0"/>
              <a:t>Список домашних дел. Все сделал – получил награду в виде доступа к гаджету. </a:t>
            </a:r>
            <a:r>
              <a:rPr lang="ru-RU" dirty="0">
                <a:solidFill>
                  <a:srgbClr val="FF0000"/>
                </a:solidFill>
              </a:rPr>
              <a:t>Минусы: Некоторые утверждают, что, если использовать девайс в качестве награды или поощрения, для ребенка это становится единственно важной целью.</a:t>
            </a:r>
          </a:p>
          <a:p>
            <a:pPr marL="342900" indent="-342900">
              <a:buAutoNum type="arabicPeriod" startAt="2"/>
            </a:pPr>
            <a:endParaRPr lang="ru-RU" dirty="0">
              <a:solidFill>
                <a:srgbClr val="FF0000"/>
              </a:solidFill>
            </a:endParaRPr>
          </a:p>
          <a:p>
            <a:pPr marL="342900" indent="-342900">
              <a:buAutoNum type="arabicPeriod" startAt="2"/>
            </a:pPr>
            <a:r>
              <a:rPr lang="ru-RU" dirty="0"/>
              <a:t>Доступ к гаджетам ограничивался в случае какого-либо проступка: «Получил двойку, прогулял школу – неделя без телефона». </a:t>
            </a:r>
            <a:r>
              <a:rPr lang="ru-RU" dirty="0">
                <a:solidFill>
                  <a:srgbClr val="FF0000"/>
                </a:solidFill>
              </a:rPr>
              <a:t>Минусы: повышается значимость гаджета. То, чего нас лишают становится особенно нужным. </a:t>
            </a:r>
          </a:p>
          <a:p>
            <a:pPr marL="342900" indent="-342900">
              <a:buAutoNum type="arabicPeriod" startAt="2"/>
            </a:pP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Каждая семья должна сама решать, что для нее лучше. Какому бы из правил вы ни следовали, очень важно, чтобы их придерживались оба родителя.</a:t>
            </a:r>
          </a:p>
        </p:txBody>
      </p:sp>
    </p:spTree>
    <p:extLst>
      <p:ext uri="{BB962C8B-B14F-4D97-AF65-F5344CB8AC3E}">
        <p14:creationId xmlns:p14="http://schemas.microsoft.com/office/powerpoint/2010/main" val="881340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DF06D0-C7F7-49CB-9498-81EA519A8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Когда может возникать зависимость? 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A37B1C5-F388-4DDC-B750-690B66274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A7B7D9-E03C-4DB8-974D-976BFFBE60CD}"/>
              </a:ext>
            </a:extLst>
          </p:cNvPr>
          <p:cNvSpPr txBox="1"/>
          <p:nvPr/>
        </p:nvSpPr>
        <p:spPr>
          <a:xfrm>
            <a:off x="628788" y="1838083"/>
            <a:ext cx="112278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Зависимость формируется постепенно, поэтому она редко возникает в младшем возрасте. Но формирование зависимости может НАЧАТЬСЯ на любом возрастном этапе. </a:t>
            </a:r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8F51E2-0BDD-473C-B720-31F3EC7D8215}"/>
              </a:ext>
            </a:extLst>
          </p:cNvPr>
          <p:cNvSpPr txBox="1"/>
          <p:nvPr/>
        </p:nvSpPr>
        <p:spPr>
          <a:xfrm>
            <a:off x="628788" y="2818697"/>
            <a:ext cx="611204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Интересы ребенка в цифровом мире отражают естественный процесс взросления и становления личности. Детей 3-7 лет увлекают игровые элементы (бонусы, баллы, уровни) и возможность заниматься широким кругом деятельность (строительство города, выбор персонажа, действия этого персонажа, прокачка навыков). Все это использует индустрия игровых развлечений для привлечения и удержания внимания. В этом возрасте можно наблюдать сильное пристрастие и, в редких случаях, слабую и среднюю степень зависимости.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1CEE75C-CE9E-4043-85C1-FB73560A2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136" y="3163856"/>
            <a:ext cx="4174513" cy="269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34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47D06A7-4C0E-4095-999D-FD92D6E1F80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9514" r="9514"/>
          <a:stretch>
            <a:fillRect/>
          </a:stretch>
        </p:blipFill>
        <p:spPr/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4A83475-C5D3-41C8-B984-3EBE48EF98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9640" y="548680"/>
            <a:ext cx="4422381" cy="5256584"/>
          </a:xfrm>
        </p:spPr>
        <p:txBody>
          <a:bodyPr/>
          <a:lstStyle/>
          <a:p>
            <a:r>
              <a:rPr lang="ru-RU" dirty="0"/>
              <a:t>анализ развития. Чек-лис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2D9057B-EE05-4629-BC68-868E1A784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092" y="2246042"/>
            <a:ext cx="3473896" cy="3240360"/>
          </a:xfrm>
        </p:spPr>
        <p:txBody>
          <a:bodyPr/>
          <a:lstStyle/>
          <a:p>
            <a:r>
              <a:rPr lang="ru-RU" dirty="0"/>
              <a:t>Чек-лист </a:t>
            </a:r>
            <a:br>
              <a:rPr lang="ru-RU" dirty="0"/>
            </a:br>
            <a:br>
              <a:rPr lang="ru-RU" dirty="0"/>
            </a:br>
            <a:r>
              <a:rPr lang="ru-RU" dirty="0"/>
              <a:t>«возраст»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sz="2000" dirty="0"/>
              <a:t>Анализ</a:t>
            </a:r>
            <a:br>
              <a:rPr lang="ru-RU" sz="2000" dirty="0"/>
            </a:br>
            <a:r>
              <a:rPr lang="ru-RU" sz="2000" dirty="0"/>
              <a:t>социального, эмоционального, коммуникативного,</a:t>
            </a:r>
            <a:br>
              <a:rPr lang="ru-RU" sz="2000" dirty="0"/>
            </a:br>
            <a:r>
              <a:rPr lang="ru-RU" sz="2000" dirty="0"/>
              <a:t>познавательного и физического развития ребенка в соответствии с возрастом. </a:t>
            </a:r>
            <a:br>
              <a:rPr lang="ru-RU" sz="2000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55B804E9-7EDF-4D25-8A5E-BDDB6EF33F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D569A06F-125E-4019-B748-384AB0E4F1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-515414" y="4135759"/>
            <a:ext cx="2565648" cy="288033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F741EE3-5668-46E5-A442-D8708914C0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971CF00-360E-4F9D-92DF-57B77AE88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990" y="386879"/>
            <a:ext cx="6776347" cy="613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48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970CA-BE16-4067-84CE-9C413CF7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2849448"/>
            <a:ext cx="8683000" cy="3648836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Проблемы физического развития</a:t>
            </a:r>
            <a:br>
              <a:rPr lang="ru-RU" sz="2400" dirty="0">
                <a:solidFill>
                  <a:schemeClr val="accent1"/>
                </a:solidFill>
              </a:rPr>
            </a:br>
            <a:br>
              <a:rPr lang="ru-RU" sz="2400" dirty="0">
                <a:solidFill>
                  <a:schemeClr val="accent1"/>
                </a:solidFill>
              </a:rPr>
            </a:br>
            <a:r>
              <a:rPr lang="ru-RU" sz="2000" dirty="0">
                <a:solidFill>
                  <a:schemeClr val="accent1"/>
                </a:solidFill>
              </a:rPr>
              <a:t>отставание в развитии моторных навыков. плохая осанка</a:t>
            </a:r>
            <a:br>
              <a:rPr lang="ru-RU" sz="2000" dirty="0">
                <a:solidFill>
                  <a:schemeClr val="accent1"/>
                </a:solidFill>
              </a:rPr>
            </a:br>
            <a:r>
              <a:rPr lang="ru-RU" sz="2000" dirty="0">
                <a:solidFill>
                  <a:schemeClr val="accent1"/>
                </a:solidFill>
              </a:rPr>
              <a:t>неусидчивость из-за слабости мышечного корсета. Ожирение. </a:t>
            </a:r>
            <a:br>
              <a:rPr lang="ru-RU" sz="2000" dirty="0">
                <a:solidFill>
                  <a:schemeClr val="accent1"/>
                </a:solidFill>
              </a:rPr>
            </a:br>
            <a:r>
              <a:rPr lang="ru-RU" sz="2000" dirty="0">
                <a:solidFill>
                  <a:schemeClr val="accent1"/>
                </a:solidFill>
              </a:rPr>
              <a:t>Риск развития диабета второго типа. </a:t>
            </a:r>
            <a:br>
              <a:rPr lang="ru-RU" sz="2000" dirty="0">
                <a:solidFill>
                  <a:schemeClr val="accent1"/>
                </a:solidFill>
              </a:rPr>
            </a:br>
            <a:r>
              <a:rPr lang="ru-RU" sz="2000" dirty="0">
                <a:solidFill>
                  <a:schemeClr val="accent1"/>
                </a:solidFill>
              </a:rPr>
              <a:t>Сердечно-сосудистые заболевания. </a:t>
            </a:r>
            <a:br>
              <a:rPr lang="ru-RU" sz="2000" dirty="0">
                <a:solidFill>
                  <a:schemeClr val="accent1"/>
                </a:solidFill>
              </a:rPr>
            </a:br>
            <a:r>
              <a:rPr lang="ru-RU" sz="2000" dirty="0">
                <a:solidFill>
                  <a:schemeClr val="accent1"/>
                </a:solidFill>
              </a:rPr>
              <a:t>Раннее половое созревание. </a:t>
            </a:r>
            <a:br>
              <a:rPr lang="ru-RU" sz="2000" dirty="0">
                <a:solidFill>
                  <a:schemeClr val="accent1"/>
                </a:solidFill>
              </a:rPr>
            </a:br>
            <a:br>
              <a:rPr lang="ru-RU" sz="2000" dirty="0">
                <a:solidFill>
                  <a:schemeClr val="accent1"/>
                </a:solidFill>
              </a:rPr>
            </a:br>
            <a:r>
              <a:rPr lang="ru-RU" sz="2000" dirty="0">
                <a:solidFill>
                  <a:schemeClr val="accent1"/>
                </a:solidFill>
              </a:rPr>
              <a:t>Исследования показывают, что подавляющее большинство дошкольников – 84% играют в подвижные игры менее часа в день. </a:t>
            </a:r>
            <a:br>
              <a:rPr lang="ru-RU" sz="2000" dirty="0">
                <a:solidFill>
                  <a:schemeClr val="accent1"/>
                </a:solidFill>
              </a:rPr>
            </a:br>
            <a:br>
              <a:rPr lang="ru-RU" sz="2000" dirty="0">
                <a:solidFill>
                  <a:schemeClr val="accent1"/>
                </a:solidFill>
              </a:rPr>
            </a:br>
            <a:endParaRPr lang="ru-RU" sz="3200" dirty="0">
              <a:solidFill>
                <a:schemeClr val="accent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985E6B-3038-43F5-A2E0-D415858CD54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/>
          <a:srcRect l="23672" t="29829" b="29829"/>
          <a:stretch/>
        </p:blipFill>
        <p:spPr>
          <a:xfrm>
            <a:off x="20833" y="59271"/>
            <a:ext cx="8334503" cy="2408917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8AFC9CC7-AC65-4D14-BB4D-CC8C369746B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536160" y="1700809"/>
            <a:ext cx="4092382" cy="18722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A20611E-D94C-4AE7-B851-646D25D36C32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/>
          <a:srcRect l="766" r="766"/>
          <a:stretch>
            <a:fillRect/>
          </a:stretch>
        </p:blipFill>
        <p:spPr>
          <a:xfrm>
            <a:off x="9222311" y="3927675"/>
            <a:ext cx="2880320" cy="2930325"/>
          </a:xfr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5E417D-6AEF-45F3-99C0-70B19B8A1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2AF328C7-F8D7-4F7F-ADC1-3057ED85AA3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824192" y="1844824"/>
            <a:ext cx="3744416" cy="165618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Нарушения в развитии, спровоцированные чрезмерным увлечением гаджетами.</a:t>
            </a:r>
            <a:endParaRPr lang="ru-RU" sz="2100" b="1" dirty="0"/>
          </a:p>
        </p:txBody>
      </p:sp>
    </p:spTree>
    <p:extLst>
      <p:ext uri="{BB962C8B-B14F-4D97-AF65-F5344CB8AC3E}">
        <p14:creationId xmlns:p14="http://schemas.microsoft.com/office/powerpoint/2010/main" val="35485857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ременныйКлассическийБлок-3">
  <a:themeElements>
    <a:clrScheme name="MSFT_ELT_ModernClassicBlock_03">
      <a:dk1>
        <a:sysClr val="windowText" lastClr="000000"/>
      </a:dk1>
      <a:lt1>
        <a:sysClr val="window" lastClr="FFFFFF"/>
      </a:lt1>
      <a:dk2>
        <a:srgbClr val="43467B"/>
      </a:dk2>
      <a:lt2>
        <a:srgbClr val="DFE3E5"/>
      </a:lt2>
      <a:accent1>
        <a:srgbClr val="43467B"/>
      </a:accent1>
      <a:accent2>
        <a:srgbClr val="E58C09"/>
      </a:accent2>
      <a:accent3>
        <a:srgbClr val="2683C6"/>
      </a:accent3>
      <a:accent4>
        <a:srgbClr val="EEC621"/>
      </a:accent4>
      <a:accent5>
        <a:srgbClr val="1D9BA1"/>
      </a:accent5>
      <a:accent6>
        <a:srgbClr val="87175F"/>
      </a:accent6>
      <a:hlink>
        <a:srgbClr val="0070C0"/>
      </a:hlink>
      <a:folHlink>
        <a:srgbClr val="C00000"/>
      </a:folHlink>
    </a:clrScheme>
    <a:fontScheme name="MSFT_ELT_ModernClassicBlock_03">
      <a:majorFont>
        <a:latin typeface="Tw Cen MT Condensed"/>
        <a:ea typeface=""/>
        <a:cs typeface=""/>
      </a:majorFont>
      <a:minorFont>
        <a:latin typeface="Tw Cen MT"/>
        <a:ea typeface=""/>
        <a:cs typeface="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0282_TF89082059.potx" id="{67D49B47-FA17-4E5B-80EE-30F76FF2D07D}" vid="{0DD5EBB0-80F9-440D-B756-554016CC0CE3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9fc9171bb41dc08635275f351de8590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29387215989a890c06011de04edfe97d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FCA5F6-1A5A-4D78-BDE2-C793B61E0E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A86D9CC-0D9D-4BFE-B3F3-26F480BF8C8A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8106BD98-E608-40A1-98A8-93D5976215C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Современная классическая блочная презентация</Template>
  <TotalTime>2736</TotalTime>
  <Words>2101</Words>
  <Application>Microsoft Office PowerPoint</Application>
  <PresentationFormat>Широкоэкранный</PresentationFormat>
  <Paragraphs>203</Paragraphs>
  <Slides>26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Arial</vt:lpstr>
      <vt:lpstr>Calibri</vt:lpstr>
      <vt:lpstr>Commissioner</vt:lpstr>
      <vt:lpstr>Corbel</vt:lpstr>
      <vt:lpstr>Roboto</vt:lpstr>
      <vt:lpstr>Times New Roman</vt:lpstr>
      <vt:lpstr>Tw Cen MT</vt:lpstr>
      <vt:lpstr>Wingdings</vt:lpstr>
      <vt:lpstr>Wingdings 3</vt:lpstr>
      <vt:lpstr>СовременныйКлассическийБлок-3</vt:lpstr>
      <vt:lpstr> Гаджетомания </vt:lpstr>
      <vt:lpstr>Презентация PowerPoint</vt:lpstr>
      <vt:lpstr>Чек-лист   «Тревожные звоночки»</vt:lpstr>
      <vt:lpstr>Почему запреты  не работают?  «Запретный плод  сладок»</vt:lpstr>
      <vt:lpstr>Запрет это не выход! Распределение времени </vt:lpstr>
      <vt:lpstr>Как выстроить правильные отношения ребенка с миром современных гаджетов? </vt:lpstr>
      <vt:lpstr>Когда может возникать зависимость? </vt:lpstr>
      <vt:lpstr>Чек-лист   «возраст»   Анализ социального, эмоционального, коммуникативного, познавательного и физического развития ребенка в соответствии с возрастом.    </vt:lpstr>
      <vt:lpstr>Проблемы физического развития  отставание в развитии моторных навыков. плохая осанка неусидчивость из-за слабости мышечного корсета. Ожирение.  Риск развития диабета второго типа.  Сердечно-сосудистые заболевания.  Раннее половое созревание.   Исследования показывают, что подавляющее большинство дошкольников – 84% играют в подвижные игры менее часа в день.   </vt:lpstr>
      <vt:lpstr>Снижение уровня освоения игровых, социальных и коммуникативных навыков. Социофобия.  Дети, увлеченные интернетом намного хуже считывают эмоции других людей. Они становятся невосприимчивы к эмоциям других и не знают, как выражать собственные. Это приводит к нарушению в сфере общения со сверстниками и взрослыми.  </vt:lpstr>
      <vt:lpstr>Снижение концентрации и устойчивости  внимания, невозможность сосредотачиваться длительное время на одном виде учебной деятельности.   Исследования показывают, что дошкольники, проводившие за экраном более 1 часа в день, испытывают проблемы с концентрацией в школе в 1,5-2 раза чаще. Они хуже себя контролируют и чаще действуют импульсивно.  </vt:lpstr>
      <vt:lpstr>Снижение мотивации к познавательной деятельности. Привычка к мгновенному получению подкрепления (бонусы, монетки, флажки).   Ребенок лишается терпения и привыкает к быстрому поощрению, но в реальной жизни приходится прилагать усилия и ждать.   Эксперимент с изменением успеваемости. До того, как дали гаджет и после 2 мес. Использования. Снижение мотивации в 2 раза! </vt:lpstr>
      <vt:lpstr> подозрительные контакты в социальных сетях интернет-груминг – процесс постепенного совращения ребенка через общение в сети-интернет.   Известны случаи, когда совращение начиналось в возрасте 6 лет.  Необходимо установить Запрет социальные сети в младшем возрасте.   </vt:lpstr>
      <vt:lpstr>Виртуальное насилие и страхи – которые становятся реальными.   Анализ 136 исследований  в которых принимали участие 130 000 испытуемых показал, что видеоигры это фактор риска в развитии агрессивного поведения.  На агрессивность влияет длительность сеанса видео игры, а не присутствие в ней насилия!  Игры из категории «Хоррор»  с наличием персонажей преследователей провоцируют проблемы со сном, рост тревоги и агрессивного поведения.   </vt:lpstr>
      <vt:lpstr>Анализ ситуации в семье и социуме. Поиск единомышленников</vt:lpstr>
      <vt:lpstr>Договоритесь с близкими о правилах  и ограничениях</vt:lpstr>
      <vt:lpstr>  Контроль гиперфокуса</vt:lpstr>
      <vt:lpstr>«На одной волне»</vt:lpstr>
      <vt:lpstr>Ограничения по времени через «блокировку устройства»</vt:lpstr>
      <vt:lpstr>Программы родительского контроля</vt:lpstr>
      <vt:lpstr>сила протеста зависит от степени формирования зависимости</vt:lpstr>
      <vt:lpstr>  Что делать, если ребенок нас не слышит и не хочет следовать правилам?   Я не хочу конфликтов. У нас и так очень плохие отношения, а ограничения только ухудшат ситуацию.</vt:lpstr>
      <vt:lpstr>Пошаговая инструкция для установки ограничений  в возрасте от 4 до 7 лет: </vt:lpstr>
      <vt:lpstr>Презентация PowerPoint</vt:lpstr>
      <vt:lpstr>Презентация PowerPoint</vt:lpstr>
      <vt:lpstr>Спасибо!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«План психологического сопровождения по проведению  ОГЭ и ЕГЭ»</dc:title>
  <dc:creator>nbarl</dc:creator>
  <cp:lastModifiedBy>nbarl</cp:lastModifiedBy>
  <cp:revision>57</cp:revision>
  <dcterms:created xsi:type="dcterms:W3CDTF">2022-01-20T10:39:23Z</dcterms:created>
  <dcterms:modified xsi:type="dcterms:W3CDTF">2022-11-05T13:37:31Z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