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3">
  <p:sldMasterIdLst>
    <p:sldMasterId id="2147483954" r:id="rId4"/>
  </p:sldMasterIdLst>
  <p:notesMasterIdLst>
    <p:notesMasterId r:id="rId31"/>
  </p:notesMasterIdLst>
  <p:handoutMasterIdLst>
    <p:handoutMasterId r:id="rId32"/>
  </p:handoutMasterIdLst>
  <p:sldIdLst>
    <p:sldId id="261" r:id="rId5"/>
    <p:sldId id="302" r:id="rId6"/>
    <p:sldId id="306" r:id="rId7"/>
    <p:sldId id="342" r:id="rId8"/>
    <p:sldId id="313" r:id="rId9"/>
    <p:sldId id="343" r:id="rId10"/>
    <p:sldId id="344" r:id="rId11"/>
    <p:sldId id="328" r:id="rId12"/>
    <p:sldId id="331" r:id="rId13"/>
    <p:sldId id="332" r:id="rId14"/>
    <p:sldId id="345" r:id="rId15"/>
    <p:sldId id="329" r:id="rId16"/>
    <p:sldId id="330" r:id="rId17"/>
    <p:sldId id="337" r:id="rId18"/>
    <p:sldId id="340" r:id="rId19"/>
    <p:sldId id="346" r:id="rId20"/>
    <p:sldId id="321" r:id="rId21"/>
    <p:sldId id="349" r:id="rId22"/>
    <p:sldId id="348" r:id="rId23"/>
    <p:sldId id="280" r:id="rId24"/>
    <p:sldId id="341" r:id="rId25"/>
    <p:sldId id="347" r:id="rId26"/>
    <p:sldId id="300" r:id="rId27"/>
    <p:sldId id="324" r:id="rId28"/>
    <p:sldId id="325" r:id="rId29"/>
    <p:sldId id="286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67B"/>
    <a:srgbClr val="EEEEEE"/>
    <a:srgbClr val="87175F"/>
    <a:srgbClr val="EEC621"/>
    <a:srgbClr val="E58C09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07" autoAdjust="0"/>
    <p:restoredTop sz="95034" autoAdjust="0"/>
  </p:normalViewPr>
  <p:slideViewPr>
    <p:cSldViewPr>
      <p:cViewPr varScale="1">
        <p:scale>
          <a:sx n="49" d="100"/>
          <a:sy n="49" d="100"/>
        </p:scale>
        <p:origin x="36" y="1326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33-483B-8984-67AD3F1595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F33-483B-8984-67AD3F1595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33-483B-8984-67AD3F159586}"/>
              </c:ext>
            </c:extLst>
          </c:dPt>
          <c:cat>
            <c:strRef>
              <c:f>Sheet1!$A$2:$A$4</c:f>
              <c:strCache>
                <c:ptCount val="3"/>
                <c:pt idx="0">
                  <c:v>Сон</c:v>
                </c:pt>
                <c:pt idx="1">
                  <c:v>Д.С.</c:v>
                </c:pt>
                <c:pt idx="2">
                  <c:v>Досуг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8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3-483B-8984-67AD3F159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ru-RU" sz="1800" b="0" i="0" u="none" strike="noStrike" kern="120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800" b="0" i="0" u="none" strike="noStrike" kern="120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ru-RU" sz="1800" b="0" i="0" u="none" strike="noStrike" kern="120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7961713843068356"/>
          <c:w val="1"/>
          <c:h val="0.120382861569316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1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ru-RU" noProof="1" dirty="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088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E897B8-72E6-4666-994A-F7B89199C8A8}" type="datetime1">
              <a:rPr lang="ru-RU" smtClean="0">
                <a:latin typeface="Calibri" panose="020F0502020204030204" pitchFamily="34" charset="0"/>
              </a:rPr>
              <a:t>05.11.2022</a:t>
            </a:fld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ru-RU" smtClean="0">
                <a:latin typeface="Calibri" panose="020F0502020204030204" pitchFamily="34" charset="0"/>
              </a:rPr>
              <a:t>‹#›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363A162-7406-4C22-9783-DA5D5D682FCC}" type="datetime1">
              <a:rPr lang="ru-RU" noProof="0" smtClean="0"/>
              <a:t>05.11.2022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AE5FABD-26C8-4F74-B1E3-45BC91BC9D7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9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03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91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4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9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5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8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673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е-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анж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ветло-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Участок_синего_треугольника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белая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горизонталь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Номер слайда 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Номер слайда 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несколько изображений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 с верхней полос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Номер слайда 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Номер слайда 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7" name="Номер слайда 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Объект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Номер слайда 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2340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5675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79011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1</a:t>
            </a:r>
          </a:p>
        </p:txBody>
      </p:sp>
      <p:sp>
        <p:nvSpPr>
          <p:cNvPr id="30" name="Рисунок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2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3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ДОБАВЬТЕ ТЕКСТ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Рисунок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Рисунок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3" name="Рисунок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Рисунок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Текст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4" name="Рисунок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7" name="Рисунок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синий_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оранжевый_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-выделение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9.jp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9.jp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9.jpg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14764" t="7802" r="-14764" b="7802"/>
          <a:stretch/>
        </p:blipFill>
        <p:spPr>
          <a:xfrm>
            <a:off x="0" y="0"/>
            <a:ext cx="12192000" cy="6858000"/>
          </a:xfrm>
          <a:blipFill>
            <a:blip r:embed="rId6"/>
            <a:stretch>
              <a:fillRect/>
            </a:stretch>
          </a:blipFill>
        </p:spPr>
      </p:pic>
      <p:sp>
        <p:nvSpPr>
          <p:cNvPr id="285" name="Текст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286" name="Текст 285">
            <a:extLst>
              <a:ext uri="{FF2B5EF4-FFF2-40B4-BE49-F238E27FC236}">
                <a16:creationId xmlns:a16="http://schemas.microsoft.com/office/drawing/2014/main" id="{9626180B-FF05-48CF-BFB3-C95C9B5D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7648" y="1097281"/>
            <a:ext cx="6984776" cy="3627863"/>
          </a:xfrm>
        </p:spPr>
        <p:txBody>
          <a:bodyPr rtlCol="0">
            <a:noAutofit/>
          </a:bodyPr>
          <a:lstStyle/>
          <a:p>
            <a:pPr rtl="0"/>
            <a:br>
              <a:rPr lang="ru-RU" sz="5400" dirty="0"/>
            </a:br>
            <a:r>
              <a:rPr lang="ru-RU" sz="5400" dirty="0"/>
              <a:t>Гаджетомания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7688" y="3645024"/>
            <a:ext cx="5688632" cy="1895088"/>
          </a:xfrm>
        </p:spPr>
        <p:txBody>
          <a:bodyPr rtlCol="0">
            <a:normAutofit/>
          </a:bodyPr>
          <a:lstStyle/>
          <a:p>
            <a:r>
              <a:rPr lang="ru-RU" sz="3600" dirty="0"/>
              <a:t>Как не потерять ребенка</a:t>
            </a:r>
          </a:p>
          <a:p>
            <a:r>
              <a:rPr lang="ru-RU" sz="3600" dirty="0"/>
              <a:t> в виртуальном мире</a:t>
            </a:r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5" y="2942512"/>
            <a:ext cx="6996849" cy="240891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Снижение уровня освоения игровых, социальных и коммуникативных навыков. Социофобия.</a:t>
            </a:r>
            <a:br>
              <a:rPr lang="ru-RU" sz="2000" dirty="0">
                <a:solidFill>
                  <a:srgbClr val="FF0000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Дети, увлеченные интернетом намного хуже считывают эмоции других людей. Они становятся невосприимчивы к эмоциям других и не знают, как выражать собственные. Это приводит к нарушению в сфере общения со сверстниками и взрослыми.</a:t>
            </a: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20833" y="59271"/>
            <a:ext cx="8334503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6160" y="1700809"/>
            <a:ext cx="4092382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9222311" y="39276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824192" y="1844824"/>
            <a:ext cx="3744416" cy="16561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Анализ опасности чрезмерного использования гаджетов</a:t>
            </a:r>
          </a:p>
          <a:p>
            <a:endParaRPr lang="ru-RU" sz="2100" b="1" dirty="0"/>
          </a:p>
          <a:p>
            <a:r>
              <a:rPr lang="ru-RU" sz="2100" b="1" dirty="0"/>
              <a:t>Исследования, эксперименты, истории из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18921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3056764"/>
            <a:ext cx="6996849" cy="364883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Снижение концентрации и устойчивости  внимания, невозможность сосредотачиваться длительное время на одном виде учебной деятельности.</a:t>
            </a:r>
            <a:br>
              <a:rPr lang="ru-RU" sz="2000" dirty="0">
                <a:solidFill>
                  <a:srgbClr val="FF0000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Исследования показывают, что дошкольники, проводившие за экраном более 1 часа в день, испытывают проблемы с концентрацией в школе в 1,5-2 раза чаще. Они хуже себя контролируют и чаще действуют импульсивно.</a:t>
            </a: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20833" y="59271"/>
            <a:ext cx="8334503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6160" y="1700809"/>
            <a:ext cx="4092382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9222311" y="39276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824192" y="1844824"/>
            <a:ext cx="3744416" cy="16561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Анализ опасности чрезмерного использования гаджетов</a:t>
            </a:r>
          </a:p>
          <a:p>
            <a:endParaRPr lang="ru-RU" sz="2100" b="1" dirty="0"/>
          </a:p>
          <a:p>
            <a:r>
              <a:rPr lang="ru-RU" sz="2100" b="1" dirty="0"/>
              <a:t>Исследования, эксперименты, истории из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92670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74" y="2473744"/>
            <a:ext cx="6996849" cy="293032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Снижение мотивации к познавательной деятельности. Привычка к мгновенному получению подкрепления (бонусы, монетки, флажки). </a:t>
            </a:r>
            <a:br>
              <a:rPr lang="ru-RU" sz="2000" dirty="0">
                <a:solidFill>
                  <a:srgbClr val="FF0000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Ребенок лишается терпения и привыкает к быстрому поощрению, но в реальной жизни приходится прилагать усилия и ждать. </a:t>
            </a: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Эксперимент с изменением успеваемости. До того, как дали гаджет и после 2 мес. Использования. Снижение мотивации в 2 раза!</a:t>
            </a:r>
            <a:br>
              <a:rPr lang="ru-RU" sz="20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20833" y="59271"/>
            <a:ext cx="8334503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6160" y="1700809"/>
            <a:ext cx="4092382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9222311" y="39276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824192" y="1844824"/>
            <a:ext cx="3744416" cy="16561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Анализ опасности чрезмерного использования гаджетов</a:t>
            </a:r>
          </a:p>
          <a:p>
            <a:endParaRPr lang="ru-RU" sz="2100" b="1" dirty="0"/>
          </a:p>
          <a:p>
            <a:r>
              <a:rPr lang="ru-RU" sz="2100" b="1" dirty="0"/>
              <a:t>Исследования, эксперименты, истории из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407492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60" y="2864419"/>
            <a:ext cx="8148978" cy="2103791"/>
          </a:xfrm>
        </p:spPr>
        <p:txBody>
          <a:bodyPr>
            <a:noAutofit/>
          </a:bodyPr>
          <a:lstStyle/>
          <a:p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подозрительные контакты в социальных сетях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интернет-груминг – процесс постепенного совращения ребенка через общение в сети-интернет. </a:t>
            </a:r>
            <a:br>
              <a:rPr lang="ru-RU" sz="2000" dirty="0">
                <a:solidFill>
                  <a:srgbClr val="FF0000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Известны случаи, когда совращение начиналось в возрасте 6 лет.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Необходимо установить </a:t>
            </a:r>
            <a:r>
              <a:rPr lang="ru-RU" sz="2000" dirty="0">
                <a:solidFill>
                  <a:srgbClr val="FF0000"/>
                </a:solidFill>
              </a:rPr>
              <a:t>Запрет социальные сети</a:t>
            </a:r>
            <a:r>
              <a:rPr lang="ru-RU" sz="1800" dirty="0">
                <a:solidFill>
                  <a:schemeClr val="accent1"/>
                </a:solidFill>
              </a:rPr>
              <a:t> в младшем возрасте. </a:t>
            </a:r>
            <a:br>
              <a:rPr lang="ru-RU" sz="18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endParaRPr lang="ru-RU" sz="2800" i="1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58598" y="150577"/>
            <a:ext cx="8334503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92144" y="1164101"/>
            <a:ext cx="4236398" cy="2264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8832305" y="37752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752184" y="1469026"/>
            <a:ext cx="3672408" cy="1959973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Анализ угроз </a:t>
            </a:r>
          </a:p>
          <a:p>
            <a:r>
              <a:rPr lang="ru-RU" b="1" dirty="0"/>
              <a:t>в интернете</a:t>
            </a:r>
          </a:p>
          <a:p>
            <a:endParaRPr lang="ru-RU" sz="2100" b="1" dirty="0"/>
          </a:p>
          <a:p>
            <a:r>
              <a:rPr lang="ru-RU" sz="2100" b="1" dirty="0"/>
              <a:t>Исследования, эксперименты, истории из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640353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92" y="2730387"/>
            <a:ext cx="8496945" cy="3146885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Виртуальное насилие и страхи – которые становятся реальными.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 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43467B"/>
                </a:solidFill>
              </a:rPr>
              <a:t>Анализ 136 исследований  в которых принимали участие 130 000 испытуемых показал, что видеоигры это фактор риска в развитии агрессивного поведения. </a:t>
            </a:r>
            <a:br>
              <a:rPr lang="ru-RU" sz="2000" dirty="0">
                <a:solidFill>
                  <a:srgbClr val="43467B"/>
                </a:solidFill>
              </a:rPr>
            </a:br>
            <a:r>
              <a:rPr lang="ru-RU" sz="2000" dirty="0">
                <a:solidFill>
                  <a:srgbClr val="00B050"/>
                </a:solidFill>
              </a:rPr>
              <a:t>На агрессивность влияет длительность сеанса видео игры, а не присутствие в ней насилия!</a:t>
            </a:r>
            <a:br>
              <a:rPr lang="ru-RU" sz="2000" dirty="0">
                <a:solidFill>
                  <a:srgbClr val="00B050"/>
                </a:solidFill>
              </a:rPr>
            </a:br>
            <a:br>
              <a:rPr lang="ru-RU" sz="2000" dirty="0">
                <a:solidFill>
                  <a:srgbClr val="00B050"/>
                </a:solidFill>
              </a:rPr>
            </a:br>
            <a:r>
              <a:rPr lang="ru-RU" sz="2000" dirty="0">
                <a:solidFill>
                  <a:srgbClr val="0070C0"/>
                </a:solidFill>
              </a:rPr>
              <a:t>Игры из категории «Хоррор»  с наличием персонажей преследователей провоцируют проблемы со сном, рост тревоги и агрессивного поведения. </a:t>
            </a:r>
            <a:br>
              <a:rPr lang="ru-RU" sz="2000" dirty="0">
                <a:solidFill>
                  <a:srgbClr val="43467B"/>
                </a:solidFill>
              </a:rPr>
            </a:br>
            <a:br>
              <a:rPr lang="ru-RU" sz="2000" dirty="0">
                <a:solidFill>
                  <a:srgbClr val="43467B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91589" y="152400"/>
            <a:ext cx="8596699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3100" y="1164101"/>
            <a:ext cx="3607555" cy="22648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8832305" y="37752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83121" y="1355035"/>
            <a:ext cx="3240362" cy="195997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Анализ угроз </a:t>
            </a:r>
          </a:p>
          <a:p>
            <a:r>
              <a:rPr lang="ru-RU" b="1" dirty="0"/>
              <a:t>в интернете</a:t>
            </a:r>
          </a:p>
          <a:p>
            <a:endParaRPr lang="ru-RU" sz="2100" b="1" dirty="0"/>
          </a:p>
          <a:p>
            <a:r>
              <a:rPr lang="ru-RU" sz="2100" b="1" dirty="0"/>
              <a:t>Исследования, эксперименты, истории из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240483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2772" y="3600041"/>
            <a:ext cx="4065076" cy="2963890"/>
          </a:xfrm>
        </p:spPr>
        <p:txBody>
          <a:bodyPr rtlCol="0"/>
          <a:lstStyle/>
          <a:p>
            <a:pPr rtl="0"/>
            <a:endParaRPr lang="ru-RU" noProof="1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853"/>
          <a:stretch>
            <a:fillRect/>
          </a:stretch>
        </p:blipFill>
        <p:spPr>
          <a:xfrm>
            <a:off x="16669" y="2671112"/>
            <a:ext cx="914400" cy="930275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15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A620C-0417-44D9-976A-F7E5209E7E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9834" b="29834"/>
          <a:stretch>
            <a:fillRect/>
          </a:stretch>
        </p:blipFill>
        <p:spPr>
          <a:xfrm>
            <a:off x="1" y="64296"/>
            <a:ext cx="12192000" cy="2365017"/>
          </a:xfr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67408" y="3688145"/>
            <a:ext cx="3744416" cy="3007897"/>
          </a:xfrm>
        </p:spPr>
        <p:txBody>
          <a:bodyPr rtlCol="0">
            <a:norm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latin typeface="Commissioner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missioner"/>
              </a:rPr>
              <a:t>Члены семьи, живущие вместе с вами и отдельно.</a:t>
            </a:r>
            <a:endParaRPr lang="ru-RU" sz="2400" b="1" i="0" dirty="0">
              <a:solidFill>
                <a:srgbClr val="0070C0"/>
              </a:solidFill>
              <a:effectLst/>
              <a:latin typeface="Commissioner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i="0" dirty="0">
                <a:solidFill>
                  <a:srgbClr val="0070C0"/>
                </a:solidFill>
                <a:effectLst/>
                <a:latin typeface="Commissioner"/>
              </a:rPr>
              <a:t> Друзья ребенка и друзья семьи.</a:t>
            </a:r>
            <a:endParaRPr lang="en-US" sz="2400" b="1" i="0" dirty="0">
              <a:solidFill>
                <a:srgbClr val="0070C0"/>
              </a:solidFill>
              <a:effectLst/>
              <a:latin typeface="Commissioner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b="1" i="0" dirty="0">
                <a:solidFill>
                  <a:srgbClr val="0070C0"/>
                </a:solidFill>
                <a:effectLst/>
                <a:latin typeface="Commissioner"/>
              </a:rPr>
              <a:t> Детский сад. </a:t>
            </a:r>
            <a:endParaRPr lang="en-US" sz="2400" b="1" i="0" dirty="0">
              <a:solidFill>
                <a:srgbClr val="0070C0"/>
              </a:solidFill>
              <a:effectLst/>
              <a:latin typeface="Commissioner"/>
            </a:endParaRPr>
          </a:p>
          <a:p>
            <a:pPr rtl="0"/>
            <a:endParaRPr lang="ru-RU" noProof="1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69" y="2406843"/>
            <a:ext cx="10790504" cy="566513"/>
          </a:xfrm>
        </p:spPr>
        <p:txBody>
          <a:bodyPr rtlCol="0"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ситуации в семье и социуме.</a:t>
            </a:r>
            <a:b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 единомышленников</a:t>
            </a:r>
            <a:endParaRPr lang="ru-RU" noProof="1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18A609-4A26-4BF9-808A-B3EF305A5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72" y="3501008"/>
            <a:ext cx="7043940" cy="3292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036EA-A5E3-48CE-8091-A8082A85925C}"/>
              </a:ext>
            </a:extLst>
          </p:cNvPr>
          <p:cNvSpPr txBox="1"/>
          <p:nvPr/>
        </p:nvSpPr>
        <p:spPr>
          <a:xfrm>
            <a:off x="5159896" y="3600041"/>
            <a:ext cx="68279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/>
              <a:t>Правила грамотной критики </a:t>
            </a:r>
            <a:r>
              <a:rPr lang="ru-RU" dirty="0"/>
              <a:t>в общении с близкими и ребенком. ПКП. Похвала (благодарность, поддержка) + критическое замечание (не больше 3) + похвала (благодарность, поддержка) </a:t>
            </a:r>
          </a:p>
          <a:p>
            <a:endParaRPr lang="ru-RU" dirty="0"/>
          </a:p>
          <a:p>
            <a:r>
              <a:rPr lang="ru-RU" b="1" dirty="0"/>
              <a:t>Навык ненасильственного общения. ННО. </a:t>
            </a:r>
            <a:r>
              <a:rPr lang="ru-RU" dirty="0"/>
              <a:t>Безоценочный факт + эмоция + потребность (двух сторон) + просьба. Ассертивная угроза. </a:t>
            </a:r>
          </a:p>
          <a:p>
            <a:endParaRPr lang="ru-RU" b="1" dirty="0"/>
          </a:p>
          <a:p>
            <a:r>
              <a:rPr lang="ru-RU" b="1" dirty="0"/>
              <a:t>Авторитетное мнение. </a:t>
            </a:r>
            <a:r>
              <a:rPr lang="ru-RU" dirty="0"/>
              <a:t>Врачи, эксперты, значимые люди.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093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2772" y="3600041"/>
            <a:ext cx="4065076" cy="2963890"/>
          </a:xfrm>
        </p:spPr>
        <p:txBody>
          <a:bodyPr rtlCol="0"/>
          <a:lstStyle/>
          <a:p>
            <a:pPr rtl="0"/>
            <a:endParaRPr lang="ru-RU" noProof="1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853"/>
          <a:stretch>
            <a:fillRect/>
          </a:stretch>
        </p:blipFill>
        <p:spPr>
          <a:xfrm>
            <a:off x="16669" y="2671112"/>
            <a:ext cx="914400" cy="930275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16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A620C-0417-44D9-976A-F7E5209E7E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9834" b="29834"/>
          <a:stretch>
            <a:fillRect/>
          </a:stretch>
        </p:blipFill>
        <p:spPr>
          <a:xfrm>
            <a:off x="1" y="64296"/>
            <a:ext cx="12192000" cy="2365017"/>
          </a:xfr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67408" y="3688145"/>
            <a:ext cx="3744416" cy="3007897"/>
          </a:xfrm>
        </p:spPr>
        <p:txBody>
          <a:bodyPr rtlCol="0">
            <a:normAutofit fontScale="92500"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ru-RU" sz="2400" b="1" dirty="0">
                <a:solidFill>
                  <a:srgbClr val="000000"/>
                </a:solidFill>
                <a:latin typeface="Commissioner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Commissioner"/>
              </a:rPr>
              <a:t>Сформулируйте правила пользования девайсами для своего ребенка.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2400" b="1" dirty="0">
                <a:solidFill>
                  <a:srgbClr val="0070C0"/>
                </a:solidFill>
                <a:latin typeface="Commissioner"/>
              </a:rPr>
              <a:t> Установите ограничения на экранное время на компьютере/ телефоне/ планшете.</a:t>
            </a:r>
            <a:endParaRPr lang="ru-RU" noProof="1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69" y="2406843"/>
            <a:ext cx="10790504" cy="566513"/>
          </a:xfrm>
        </p:spPr>
        <p:txBody>
          <a:bodyPr rtlCol="0"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Договоритесь с близкими о правилах</a:t>
            </a:r>
            <a:b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ограничениях</a:t>
            </a:r>
            <a:endParaRPr lang="ru-RU" noProof="1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18A609-4A26-4BF9-808A-B3EF305A5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72" y="3055998"/>
            <a:ext cx="7043940" cy="37377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036EA-A5E3-48CE-8091-A8082A85925C}"/>
              </a:ext>
            </a:extLst>
          </p:cNvPr>
          <p:cNvSpPr txBox="1"/>
          <p:nvPr/>
        </p:nvSpPr>
        <p:spPr>
          <a:xfrm>
            <a:off x="5141346" y="2870612"/>
            <a:ext cx="68279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/>
          </a:p>
          <a:p>
            <a:r>
              <a:rPr lang="ru-RU" b="1" dirty="0"/>
              <a:t>Например:</a:t>
            </a:r>
          </a:p>
          <a:p>
            <a:r>
              <a:rPr lang="ru-RU" b="1" dirty="0"/>
              <a:t>Ваня, 7 лет. Пользуется только личным планшетом. Телефон кнопочный, без выхода в интернет и игрушек. К компьютеру доступа не имеет.</a:t>
            </a:r>
          </a:p>
          <a:p>
            <a:r>
              <a:rPr lang="ru-RU" b="1" dirty="0"/>
              <a:t>Можно: </a:t>
            </a:r>
          </a:p>
          <a:p>
            <a:r>
              <a:rPr lang="ru-RU" b="1" dirty="0"/>
              <a:t>•	1,5 часа в будние дни, таймер установлен на 30 мин три раза в день. </a:t>
            </a:r>
          </a:p>
          <a:p>
            <a:r>
              <a:rPr lang="ru-RU" b="1" dirty="0"/>
              <a:t>•	2 часа в выходные дни, таймер на 30 мин. четыре раза в день. </a:t>
            </a:r>
          </a:p>
          <a:p>
            <a:r>
              <a:rPr lang="ru-RU" b="1" dirty="0"/>
              <a:t>Ограничения: </a:t>
            </a:r>
          </a:p>
          <a:p>
            <a:r>
              <a:rPr lang="ru-RU" b="1" dirty="0"/>
              <a:t>•	Пользуется только в моем присутствии. </a:t>
            </a:r>
          </a:p>
          <a:p>
            <a:r>
              <a:rPr lang="ru-RU" b="1" dirty="0"/>
              <a:t>•	Нельзя во время приема пищи, в туалете и за 2 часа до 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50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-1" y="36106"/>
            <a:ext cx="7886407" cy="5257604"/>
          </a:xfrm>
        </p:spPr>
      </p:pic>
      <p:sp>
        <p:nvSpPr>
          <p:cNvPr id="74" name="Текст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260649"/>
            <a:ext cx="4648200" cy="6597352"/>
          </a:xfrm>
        </p:spPr>
        <p:txBody>
          <a:bodyPr rtlCol="0"/>
          <a:lstStyle/>
          <a:p>
            <a:pPr rtl="0"/>
            <a:r>
              <a:rPr lang="ru-RU" noProof="1"/>
              <a:t>Ограничения на использование компьютера и других устройств для подростка старше 14 лет стоит устанавливать только в том случае, если вы сами готовы следовать этим ограничениямКак бороться с гаджетоманией </a:t>
            </a:r>
            <a:br>
              <a:rPr lang="ru-RU" noProof="1"/>
            </a:br>
            <a:r>
              <a:rPr lang="ru-RU" noProof="1"/>
              <a:t>у ребенка старше 11 лет?</a:t>
            </a:r>
          </a:p>
        </p:txBody>
      </p:sp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418" y="904461"/>
            <a:ext cx="4114800" cy="5116827"/>
          </a:xfrm>
        </p:spPr>
        <p:txBody>
          <a:bodyPr rtlCol="0"/>
          <a:lstStyle/>
          <a:p>
            <a:pPr rtl="0"/>
            <a:br>
              <a:rPr lang="ru-RU" sz="2400" i="1" noProof="1"/>
            </a:br>
            <a:br>
              <a:rPr lang="ru-RU" sz="2400" i="1" noProof="1"/>
            </a:br>
            <a:r>
              <a:rPr lang="ru-RU" i="1" noProof="1"/>
              <a:t>Контроль гиперфокуса</a:t>
            </a:r>
            <a:endParaRPr lang="ru-RU" sz="2400" i="1" noProof="1"/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sp>
        <p:nvSpPr>
          <p:cNvPr id="76" name="Текст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AABFE-A364-49BB-A94A-E22B81F2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73" y="238211"/>
            <a:ext cx="6182588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5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7B787B-112F-4DB1-B534-D1F18BF67D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99" b="699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72837EF-A591-40A6-9FB9-995ECF893F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B3DA0E-950D-4D9B-9981-7027B6557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«На одной волне»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67D3BAC-6DB3-44A2-84C6-19AF007EAE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C0604EF-719E-480D-AAD0-90250A010C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0D7685E-7EBE-4A41-AA56-D9B488C8F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C32A1D-B5A4-41BC-84E5-93CB88FC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87068"/>
            <a:ext cx="5449897" cy="45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2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31D4585C-A36D-414E-9800-558DCE14C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04ECAC-1D74-415A-9898-F86937EFDD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2EB49FA-F7F3-47E5-97AE-4BEE59E7A4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Ограничения по времени через «блокировку устройства»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ADCA5379-BA18-434B-9BE5-41277096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834" y="2291172"/>
            <a:ext cx="5662286" cy="4104455"/>
          </a:xfrm>
        </p:spPr>
        <p:txBody>
          <a:bodyPr>
            <a:normAutofit fontScale="77500" lnSpcReduction="20000"/>
          </a:bodyPr>
          <a:lstStyle/>
          <a:p>
            <a:r>
              <a:rPr lang="ru-RU" sz="3500" dirty="0"/>
              <a:t>Ребенку 3-5 лет можно сказать:</a:t>
            </a:r>
          </a:p>
          <a:p>
            <a:endParaRPr lang="ru-RU" sz="3500" dirty="0"/>
          </a:p>
          <a:p>
            <a:r>
              <a:rPr lang="ru-RU" sz="3500" dirty="0"/>
              <a:t> </a:t>
            </a:r>
            <a:r>
              <a:rPr lang="ru-RU" sz="3500" i="1" dirty="0"/>
              <a:t>«Компьютер/планшет тоже нуждается в отдыхе. Он будет предупреждать тебя о том, что время работы подходит к концу и выключаться». </a:t>
            </a:r>
          </a:p>
          <a:p>
            <a:endParaRPr lang="ru-RU" sz="3500" dirty="0"/>
          </a:p>
          <a:p>
            <a:r>
              <a:rPr lang="ru-RU" sz="3500" dirty="0"/>
              <a:t>Не давайте ребенку этого возраста проводить перед экраном больше 30 мин. в день. 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689B26C-5299-481E-B4CA-D744E5A3C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D7B48AA-0DF4-4B87-B40C-425A4AB1B8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2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D9EB77-3854-428A-99DF-5F6FB999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437B7E0-A907-45B1-854A-895D985A5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954" y="4304838"/>
            <a:ext cx="3274588" cy="412733"/>
          </a:xfrm>
        </p:spPr>
        <p:txBody>
          <a:bodyPr rtlCol="0"/>
          <a:lstStyle/>
          <a:p>
            <a:pPr rtl="0"/>
            <a:r>
              <a:rPr lang="ru-RU" dirty="0"/>
              <a:t>Автор книги: </a:t>
            </a:r>
          </a:p>
          <a:p>
            <a:pPr rtl="0"/>
            <a:r>
              <a:rPr lang="ru-RU" dirty="0"/>
              <a:t>Элизабет </a:t>
            </a:r>
            <a:r>
              <a:rPr lang="ru-RU" dirty="0" err="1"/>
              <a:t>Килби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D416F1B-2260-46A3-8712-BD1EA50EFF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3060" y="5207471"/>
            <a:ext cx="3171826" cy="1245400"/>
          </a:xfrm>
        </p:spPr>
        <p:txBody>
          <a:bodyPr rtlCol="0"/>
          <a:lstStyle/>
          <a:p>
            <a:pPr rtl="0"/>
            <a:r>
              <a:rPr lang="ru-RU" sz="1800" dirty="0"/>
              <a:t>Известный британский детский психолог, телеведущая и блогер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2EFCA5F8-2322-4618-9000-E296A1B576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97479" y="1933937"/>
            <a:ext cx="2426399" cy="267684"/>
          </a:xfrm>
        </p:spPr>
        <p:txBody>
          <a:bodyPr rtlCol="0"/>
          <a:lstStyle/>
          <a:p>
            <a:r>
              <a:rPr lang="ru-RU" sz="1600" b="1" dirty="0"/>
              <a:t>3 шаг. </a:t>
            </a:r>
            <a:r>
              <a:rPr lang="ru-RU" sz="1600" dirty="0"/>
              <a:t>Самомотивация. </a:t>
            </a:r>
            <a:r>
              <a:rPr lang="ru-RU" sz="1600" b="1" dirty="0"/>
              <a:t>Анализ интернет опасностей и угроз: </a:t>
            </a:r>
            <a:r>
              <a:rPr lang="ru-RU" sz="1600" dirty="0"/>
              <a:t>зависимость,</a:t>
            </a:r>
          </a:p>
          <a:p>
            <a:r>
              <a:rPr lang="ru-RU" sz="1600" dirty="0"/>
              <a:t>социофобия,</a:t>
            </a:r>
          </a:p>
          <a:p>
            <a:r>
              <a:rPr lang="ru-RU" sz="1600" dirty="0"/>
              <a:t>интернет-груминг…</a:t>
            </a:r>
          </a:p>
          <a:p>
            <a:pPr rtl="0"/>
            <a:endParaRPr lang="ru-RU" sz="1600" dirty="0"/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B79AF253-AC40-4AA1-AFA7-9A4836DA01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83762" y="3981037"/>
            <a:ext cx="1502972" cy="267684"/>
          </a:xfrm>
        </p:spPr>
        <p:txBody>
          <a:bodyPr rtlCol="0"/>
          <a:lstStyle/>
          <a:p>
            <a:pPr rtl="0"/>
            <a:r>
              <a:rPr lang="ru-RU" sz="1600" b="1" dirty="0"/>
              <a:t>2 шаг. </a:t>
            </a:r>
            <a:r>
              <a:rPr lang="ru-RU" sz="1600" dirty="0"/>
              <a:t>Сделайте анализ социального, </a:t>
            </a:r>
            <a:r>
              <a:rPr lang="ru-RU" sz="1600" dirty="0" err="1"/>
              <a:t>коммуникативн</a:t>
            </a:r>
            <a:r>
              <a:rPr lang="ru-RU" sz="1600" dirty="0"/>
              <a:t>., познавательного развития. </a:t>
            </a:r>
            <a:r>
              <a:rPr lang="ru-RU" sz="1600" b="1" dirty="0"/>
              <a:t>Чек-лист «Возраст»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B4D30168-25CE-4C20-BBE9-2C5590AFEB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07263" y="5630198"/>
            <a:ext cx="1389509" cy="357417"/>
          </a:xfrm>
        </p:spPr>
        <p:txBody>
          <a:bodyPr rtlCol="0"/>
          <a:lstStyle/>
          <a:p>
            <a:pPr rtl="0"/>
            <a:r>
              <a:rPr lang="ru-RU" sz="1600" b="1" dirty="0">
                <a:cs typeface="Calibri" panose="020F0502020204030204" pitchFamily="34" charset="0"/>
              </a:rPr>
              <a:t>1 шаг. </a:t>
            </a:r>
            <a:r>
              <a:rPr lang="ru-RU" sz="1600" dirty="0">
                <a:cs typeface="Calibri" panose="020F0502020204030204" pitchFamily="34" charset="0"/>
              </a:rPr>
              <a:t>Проверьте, есть ли зависимость у вашего ребенка. </a:t>
            </a:r>
          </a:p>
          <a:p>
            <a:pPr rtl="0"/>
            <a:r>
              <a:rPr lang="ru-RU" sz="1600" b="1" dirty="0">
                <a:cs typeface="Calibri" panose="020F0502020204030204" pitchFamily="34" charset="0"/>
              </a:rPr>
              <a:t>Чек-лист «Тревожные звоночки.</a:t>
            </a:r>
          </a:p>
        </p:txBody>
      </p:sp>
      <p:sp>
        <p:nvSpPr>
          <p:cNvPr id="64" name="Текст 63">
            <a:extLst>
              <a:ext uri="{FF2B5EF4-FFF2-40B4-BE49-F238E27FC236}">
                <a16:creationId xmlns:a16="http://schemas.microsoft.com/office/drawing/2014/main" id="{AFBC632A-A085-45FB-8A22-A087AB251A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89616" y="5808907"/>
            <a:ext cx="2085820" cy="287995"/>
          </a:xfrm>
        </p:spPr>
        <p:txBody>
          <a:bodyPr rtlCol="0"/>
          <a:lstStyle/>
          <a:p>
            <a:pPr rtl="0"/>
            <a:r>
              <a:rPr lang="ru-RU" sz="1600" dirty="0"/>
              <a:t>4 шаг. Анализ режима дня и ситуации в семье, поиск поддержки и выработка единого подхода</a:t>
            </a:r>
          </a:p>
        </p:txBody>
      </p:sp>
      <p:sp>
        <p:nvSpPr>
          <p:cNvPr id="65" name="Текст 64">
            <a:extLst>
              <a:ext uri="{FF2B5EF4-FFF2-40B4-BE49-F238E27FC236}">
                <a16:creationId xmlns:a16="http://schemas.microsoft.com/office/drawing/2014/main" id="{B0F79018-7E80-4F11-97D6-C1AC907028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662763" y="1931747"/>
            <a:ext cx="1502972" cy="1454934"/>
          </a:xfrm>
        </p:spPr>
        <p:txBody>
          <a:bodyPr rtlCol="0"/>
          <a:lstStyle/>
          <a:p>
            <a:r>
              <a:rPr lang="ru-RU" sz="1600" b="1" dirty="0"/>
              <a:t>6 шаг. ННО</a:t>
            </a:r>
            <a:r>
              <a:rPr lang="en-US" sz="1600" b="1" dirty="0"/>
              <a:t> </a:t>
            </a:r>
          </a:p>
          <a:p>
            <a:r>
              <a:rPr lang="ru-RU" sz="1600" dirty="0"/>
              <a:t>Можно ли избежать конфликтов?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BFB39279-C8C5-49A2-A66B-0E32CBBA58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981040" y="4198786"/>
            <a:ext cx="1502972" cy="357418"/>
          </a:xfrm>
        </p:spPr>
        <p:txBody>
          <a:bodyPr rtlCol="0"/>
          <a:lstStyle/>
          <a:p>
            <a:pPr rtl="0"/>
            <a:r>
              <a:rPr lang="ru-RU" sz="1600" dirty="0"/>
              <a:t>5  шаг. Правила для детей до 7 лет. Программы родительского контроля.</a:t>
            </a:r>
            <a:endParaRPr lang="ru-RU" sz="1400" dirty="0"/>
          </a:p>
        </p:txBody>
      </p:sp>
      <p:sp>
        <p:nvSpPr>
          <p:cNvPr id="14" name="Текст 119">
            <a:extLst>
              <a:ext uri="{FF2B5EF4-FFF2-40B4-BE49-F238E27FC236}">
                <a16:creationId xmlns:a16="http://schemas.microsoft.com/office/drawing/2014/main" id="{E4C8DF3B-1E41-46C5-80F8-C3025F33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C6FE71-13B1-4917-9DA5-199A1F2B11F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9231" r="19231"/>
          <a:stretch/>
        </p:blipFill>
        <p:spPr>
          <a:xfrm>
            <a:off x="4424433" y="4974779"/>
            <a:ext cx="974366" cy="97436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E9482E-7AB6-471C-A4F5-7BD734383205}"/>
              </a:ext>
            </a:extLst>
          </p:cNvPr>
          <p:cNvSpPr txBox="1"/>
          <p:nvPr/>
        </p:nvSpPr>
        <p:spPr>
          <a:xfrm>
            <a:off x="1055440" y="81818"/>
            <a:ext cx="470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Стратегия решения проблемы: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8FCF3A-E80E-4097-ADD6-C4748DC52D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/>
          <a:stretch>
            <a:fillRect/>
          </a:stretch>
        </p:blipFill>
        <p:spPr>
          <a:xfrm>
            <a:off x="551384" y="1300356"/>
            <a:ext cx="2956605" cy="2956606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B2E8CD-D14C-4C33-B53D-8989E9B38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798" y="3622818"/>
            <a:ext cx="1122123" cy="11221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9525FA-CE8F-436F-9517-79DFDE2E81A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9182" r="19182"/>
          <a:stretch>
            <a:fillRect/>
          </a:stretch>
        </p:blipFill>
        <p:spPr>
          <a:xfrm>
            <a:off x="9403953" y="2223786"/>
            <a:ext cx="1005836" cy="1005836"/>
          </a:xfrm>
        </p:spPr>
      </p:pic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ED297E6D-391A-4D36-B484-595466B656A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30BEE8-40F7-49C3-AD41-4DD9C7772DA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/>
          <a:srcRect t="7260" b="7260"/>
          <a:stretch>
            <a:fillRect/>
          </a:stretch>
        </p:blipFill>
        <p:spPr>
          <a:xfrm>
            <a:off x="8555173" y="3556229"/>
            <a:ext cx="1133058" cy="1133058"/>
          </a:xfr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16F7-B940-4047-A327-914386D3BFC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19231" r="19231"/>
          <a:stretch>
            <a:fillRect/>
          </a:stretch>
        </p:blipFill>
        <p:spPr/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6398D39-1813-42C5-AE3E-AD526BAA1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121" y="4986398"/>
            <a:ext cx="1133058" cy="113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12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352" y="3600041"/>
            <a:ext cx="5467212" cy="2963890"/>
          </a:xfrm>
        </p:spPr>
        <p:txBody>
          <a:bodyPr rtlCol="0"/>
          <a:lstStyle/>
          <a:p>
            <a:pPr rtl="0"/>
            <a:endParaRPr lang="ru-RU" noProof="1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853"/>
          <a:stretch>
            <a:fillRect/>
          </a:stretch>
        </p:blipFill>
        <p:spPr>
          <a:xfrm>
            <a:off x="16669" y="2671112"/>
            <a:ext cx="914400" cy="930275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20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A620C-0417-44D9-976A-F7E5209E7E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9834" b="29834"/>
          <a:stretch>
            <a:fillRect/>
          </a:stretch>
        </p:blipFill>
        <p:spPr>
          <a:xfrm>
            <a:off x="1" y="64296"/>
            <a:ext cx="12192000" cy="2490382"/>
          </a:xfr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9376" y="3688145"/>
            <a:ext cx="5251188" cy="3007897"/>
          </a:xfrm>
        </p:spPr>
        <p:txBody>
          <a:bodyPr rtlCol="0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600" b="1" i="0" dirty="0">
                <a:solidFill>
                  <a:srgbClr val="000000"/>
                </a:solidFill>
                <a:effectLst/>
                <a:latin typeface="Commissioner"/>
              </a:rPr>
              <a:t>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ommissioner"/>
              </a:rPr>
              <a:t>Kaspersky Safe Kids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b="1" i="0" dirty="0">
                <a:solidFill>
                  <a:srgbClr val="000000"/>
                </a:solidFill>
                <a:effectLst/>
                <a:latin typeface="Commissioner"/>
              </a:rPr>
              <a:t> Где мои дети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b="1" i="0" dirty="0">
                <a:solidFill>
                  <a:srgbClr val="000000"/>
                </a:solidFill>
                <a:effectLst/>
                <a:latin typeface="Commissioner"/>
              </a:rPr>
              <a:t>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ommissioner"/>
              </a:rPr>
              <a:t>Parental Control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ommissioner"/>
              </a:rPr>
              <a:t>Kroha</a:t>
            </a:r>
            <a:endParaRPr lang="en-US" sz="3600" b="1" i="0" dirty="0">
              <a:solidFill>
                <a:srgbClr val="000000"/>
              </a:solidFill>
              <a:effectLst/>
              <a:latin typeface="Commissioner"/>
            </a:endParaRPr>
          </a:p>
          <a:p>
            <a:pPr rtl="0"/>
            <a:endParaRPr lang="ru-RU" noProof="1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28" y="2862487"/>
            <a:ext cx="10790504" cy="566513"/>
          </a:xfrm>
        </p:spPr>
        <p:txBody>
          <a:bodyPr rtlCol="0"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родительского контроля</a:t>
            </a:r>
            <a:endParaRPr lang="ru-RU" noProof="1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18A609-4A26-4BF9-808A-B3EF305A5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976" y="3418774"/>
            <a:ext cx="6107836" cy="3286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9036EA-A5E3-48CE-8091-A8082A85925C}"/>
              </a:ext>
            </a:extLst>
          </p:cNvPr>
          <p:cNvSpPr txBox="1"/>
          <p:nvPr/>
        </p:nvSpPr>
        <p:spPr>
          <a:xfrm>
            <a:off x="5946588" y="3501984"/>
            <a:ext cx="610783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Программы созданы, чтобы блокировать «убийц времени» или хотя бы ограничивать их использование. В зоне особого внимания находятся игры, каналы YouTube и социальные сети. Жёстко отсекается доступ к сайтам с контентом для взрослых. </a:t>
            </a:r>
          </a:p>
          <a:p>
            <a:endParaRPr lang="ru-RU" sz="2000" dirty="0"/>
          </a:p>
          <a:p>
            <a:r>
              <a:rPr lang="ru-RU" sz="2000" dirty="0"/>
              <a:t>Используйте настройки роутера для ограничения допуска в интернет с устройств ребенка. Установите родительский контроль на цифровое телевидение. </a:t>
            </a:r>
          </a:p>
        </p:txBody>
      </p:sp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77F47-2698-4CFC-870B-7226C8A41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27" y="476672"/>
            <a:ext cx="11423413" cy="109944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rgbClr val="FF0000"/>
                </a:solidFill>
              </a:rPr>
              <a:t>сила протеста зависит от степени формирования зависимости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5C5AC3-1A69-4932-BEEA-A7A74FB0B7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7723" y="1740790"/>
            <a:ext cx="5454941" cy="1209002"/>
          </a:xfrm>
        </p:spPr>
        <p:txBody>
          <a:bodyPr/>
          <a:lstStyle/>
          <a:p>
            <a:r>
              <a:rPr lang="ru-RU" sz="1800" dirty="0"/>
              <a:t>Яркие формы агрессии (кричит, обвиняет, дерется, разбивает мебель и технику не только в своей комнате, но и портит имущество других). Парасуицидальное поведение (угрозы самоубийства, нанесение себе повреждений, отказ принимать пищу, отказ ходить в садик). Повышение температуры, тошнота, рвота, судороги, тремор. 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3F523C-05A3-468C-9486-BD21F9AAB9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1674" y="1796767"/>
            <a:ext cx="4223019" cy="42473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Высокая степень зависимости.</a:t>
            </a:r>
            <a:endParaRPr lang="ru-RU" sz="18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EAE9EB-028E-4F0F-BD09-3D85EAF8BDB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769" r="769"/>
          <a:stretch>
            <a:fillRect/>
          </a:stretch>
        </p:blipFill>
        <p:spPr>
          <a:xfrm>
            <a:off x="5159896" y="1494336"/>
            <a:ext cx="1262624" cy="1284541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601553CD-3447-4C96-87B0-AA1CC488878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424748" y="3576256"/>
            <a:ext cx="6647916" cy="914490"/>
          </a:xfrm>
        </p:spPr>
        <p:txBody>
          <a:bodyPr/>
          <a:lstStyle/>
          <a:p>
            <a:r>
              <a:rPr lang="ru-RU" sz="1800" dirty="0"/>
              <a:t>Вербальная и косвенная агрессия (грубит, кричит, хлопает дверями, бросает предметы, портит вещи в своей комнате). Выглядит подавленным, не может себя занять, жалуется на бессмысленность жизни, кажется расстроенным и подавленным. Попытки пропуска детского сада и дополнительных занятий.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753AB0B-9280-488A-B1DF-FA0909E13B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6135" y="3497064"/>
            <a:ext cx="3531136" cy="6311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/>
              <a:t>Средняя степень зависимости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B0DE15-C2DE-4A16-BEFD-C95611BB2EC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l="839" r="839"/>
          <a:stretch>
            <a:fillRect/>
          </a:stretch>
        </p:blipFill>
        <p:spPr>
          <a:xfrm>
            <a:off x="3897271" y="3120775"/>
            <a:ext cx="1262625" cy="1284542"/>
          </a:xfr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A833067-F93A-4774-9253-77D28CC72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178E870-A619-4B7B-83E4-A20EF0A3932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151785" y="5117210"/>
            <a:ext cx="7632848" cy="914490"/>
          </a:xfrm>
        </p:spPr>
        <p:txBody>
          <a:bodyPr/>
          <a:lstStyle/>
          <a:p>
            <a:r>
              <a:rPr lang="ru-RU" sz="1800" dirty="0"/>
              <a:t>Протест выражается в повышенной раздражительности, плаксивости или истериках. Отказ выполнять просьбы, протест и саботаж: «Не хочу! Не буду!». Ребенок часто спорит, грубит взрослым, отдаляется о родителей. Выставляет условия для получения гаджета.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79C7F25-160D-4DB3-BDA1-466AF33B28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1344" y="5228203"/>
            <a:ext cx="2090650" cy="424732"/>
          </a:xfrm>
        </p:spPr>
        <p:txBody>
          <a:bodyPr/>
          <a:lstStyle/>
          <a:p>
            <a:r>
              <a:rPr lang="ru-RU" sz="2400" dirty="0"/>
              <a:t>Слабая зависимость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D4456B-0CFA-4F90-8D6E-C285BFE0B47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697" r="697"/>
          <a:stretch>
            <a:fillRect/>
          </a:stretch>
        </p:blipFill>
        <p:spPr>
          <a:xfrm>
            <a:off x="2552194" y="4773640"/>
            <a:ext cx="1311099" cy="133385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176F28-DC1F-434A-AD5E-AE266C4C5783}"/>
              </a:ext>
            </a:extLst>
          </p:cNvPr>
          <p:cNvSpPr txBox="1"/>
          <p:nvPr/>
        </p:nvSpPr>
        <p:spPr>
          <a:xfrm>
            <a:off x="763124" y="41361"/>
            <a:ext cx="7205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Можно ли избежать конфликтов?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Нет, но их не надо бояться.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-1" y="36106"/>
            <a:ext cx="7886407" cy="5257604"/>
          </a:xfrm>
        </p:spPr>
      </p:pic>
      <p:sp>
        <p:nvSpPr>
          <p:cNvPr id="74" name="Текст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260649"/>
            <a:ext cx="4648200" cy="6597352"/>
          </a:xfrm>
        </p:spPr>
        <p:txBody>
          <a:bodyPr rtlCol="0"/>
          <a:lstStyle/>
          <a:p>
            <a:pPr rtl="0"/>
            <a:r>
              <a:rPr lang="ru-RU" noProof="1"/>
              <a:t>Ограничения на использование компьютера и других устройств для подростка старше 14 лет стоит устанавливать только в том случае, если вы сами готовы следовать этим ограничениямКак бороться с гаджетоманией </a:t>
            </a:r>
            <a:br>
              <a:rPr lang="ru-RU" noProof="1"/>
            </a:br>
            <a:r>
              <a:rPr lang="ru-RU" noProof="1"/>
              <a:t>у ребенка старше 11 лет?</a:t>
            </a:r>
          </a:p>
        </p:txBody>
      </p:sp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418" y="904461"/>
            <a:ext cx="4114800" cy="5116827"/>
          </a:xfrm>
        </p:spPr>
        <p:txBody>
          <a:bodyPr rtlCol="0"/>
          <a:lstStyle/>
          <a:p>
            <a:pPr rtl="0"/>
            <a:br>
              <a:rPr lang="ru-RU" sz="2400" i="1" noProof="1"/>
            </a:br>
            <a:br>
              <a:rPr lang="ru-RU" sz="2400" i="1" noProof="1"/>
            </a:br>
            <a:r>
              <a:rPr lang="ru-RU" sz="2000" i="1" noProof="1"/>
              <a:t>Что делать, если ребенок нас не слышит и не хочет следовать правилам?</a:t>
            </a:r>
            <a:br>
              <a:rPr lang="ru-RU" sz="2000" i="1" noProof="1"/>
            </a:br>
            <a:br>
              <a:rPr lang="ru-RU" sz="2000" i="1" noProof="1"/>
            </a:br>
            <a:br>
              <a:rPr lang="ru-RU" sz="2400" i="1" noProof="1"/>
            </a:br>
            <a:r>
              <a:rPr lang="ru-RU" sz="2000" i="1" noProof="1"/>
              <a:t>Я не хочу конфликтов. У нас и так очень плохие отношения, а ограничения только ухудшат ситуацию.</a:t>
            </a:r>
            <a:endParaRPr lang="ru-RU" sz="2400" i="1" noProof="1"/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sp>
        <p:nvSpPr>
          <p:cNvPr id="76" name="Текст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722EE-E0F9-4D34-92D2-D0236E51E264}"/>
              </a:ext>
            </a:extLst>
          </p:cNvPr>
          <p:cNvSpPr txBox="1"/>
          <p:nvPr/>
        </p:nvSpPr>
        <p:spPr>
          <a:xfrm>
            <a:off x="7608168" y="293844"/>
            <a:ext cx="4320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Налаживаем контакт с ребенком!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C7FCD-C094-4756-9064-32FE32EFF55F}"/>
              </a:ext>
            </a:extLst>
          </p:cNvPr>
          <p:cNvSpPr txBox="1"/>
          <p:nvPr/>
        </p:nvSpPr>
        <p:spPr>
          <a:xfrm>
            <a:off x="6769226" y="1628800"/>
            <a:ext cx="515942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Не надо бояться конфликтов! 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Если у ребенка уже развилась гаджетозависимость – конфликт неизбежен! 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Важно как вы ведете себя в конфликте. Можете ли сдерживаться и оставаться в рамках ненасильственного общения. </a:t>
            </a:r>
          </a:p>
        </p:txBody>
      </p:sp>
    </p:spTree>
    <p:extLst>
      <p:ext uri="{BB962C8B-B14F-4D97-AF65-F5344CB8AC3E}">
        <p14:creationId xmlns:p14="http://schemas.microsoft.com/office/powerpoint/2010/main" val="2441575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494659"/>
            <a:ext cx="11338560" cy="1379472"/>
          </a:xfrm>
        </p:spPr>
        <p:txBody>
          <a:bodyPr rtlCol="0" anchor="t"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Пошаговая инструкция для установки ограничений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в возрасте от 4 до </a:t>
            </a:r>
            <a:r>
              <a:rPr lang="ru-RU" sz="2400" dirty="0">
                <a:solidFill>
                  <a:srgbClr val="C00000"/>
                </a:solidFill>
              </a:rPr>
              <a:t>7</a:t>
            </a:r>
            <a:r>
              <a:rPr lang="ru-RU" sz="2400" b="1" dirty="0">
                <a:solidFill>
                  <a:srgbClr val="C00000"/>
                </a:solidFill>
              </a:rPr>
              <a:t> лет:</a:t>
            </a:r>
            <a:br>
              <a:rPr lang="ru-RU" sz="2800" b="1" dirty="0"/>
            </a:br>
            <a:endParaRPr lang="ru-RU" sz="2800" noProof="1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2BE63BA8-EAF4-4B88-8D23-BEF6AA60CC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3352" y="2104531"/>
            <a:ext cx="4937760" cy="424732"/>
          </a:xfrm>
        </p:spPr>
        <p:txBody>
          <a:bodyPr rtlCol="0"/>
          <a:lstStyle/>
          <a:p>
            <a:pPr rtl="0"/>
            <a:r>
              <a:rPr lang="ru-RU" sz="2400" dirty="0"/>
              <a:t>Семейный досуг. Традиции. Мамино и папино время.</a:t>
            </a:r>
            <a:br>
              <a:rPr lang="ru-RU" sz="2400" dirty="0"/>
            </a:br>
            <a:endParaRPr lang="ru-RU" sz="2400" noProof="1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738FFEE-D221-419F-9925-DFE3C2A81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8275" t="-29639" r="-28275" b="-29639"/>
          <a:stretch/>
        </p:blipFill>
        <p:spPr>
          <a:xfrm>
            <a:off x="5980990" y="1706815"/>
            <a:ext cx="1094116" cy="1113108"/>
          </a:xfrm>
        </p:spPr>
      </p:pic>
      <p:sp>
        <p:nvSpPr>
          <p:cNvPr id="23" name="Объект 22">
            <a:extLst>
              <a:ext uri="{FF2B5EF4-FFF2-40B4-BE49-F238E27FC236}">
                <a16:creationId xmlns:a16="http://schemas.microsoft.com/office/drawing/2014/main" id="{2F8BDB9A-6E49-4052-924A-83FDD2B0A48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7319" y="3394083"/>
            <a:ext cx="5838311" cy="1084794"/>
          </a:xfrm>
        </p:spPr>
        <p:txBody>
          <a:bodyPr rtlCol="0"/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СОСТАВЬТЕ ПРАВИЛА ИСПОЛЬЗОВАНИЯ ГАДЖЕТОВ.</a:t>
            </a:r>
            <a:r>
              <a:rPr lang="ru-RU" sz="1200" b="1" cap="all" spc="50" dirty="0">
                <a:solidFill>
                  <a:schemeClr val="accent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ОГРАНИЧЕНИЯ ДОЛЖНЫ ДЕЙСТВОВАТЬ ДЛЯ ВСЕХ ЧЛЕНОВ СЕМЬИ. Обсудите эти правила на семейном совете. Возможные ограничения оговорите заранее</a:t>
            </a:r>
            <a:r>
              <a:rPr lang="ru-RU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ПРАВИЛ ПОВЕСЬТЕ НА ВИДНОЕ МЕСТО.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«Правила пользования телефоном и планшетом для всей семьи»</a:t>
            </a:r>
            <a:endParaRPr lang="ru-RU" sz="1200" b="1" noProof="1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34818BA8-E954-4497-B8B9-B67D92F603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119" y="3724114"/>
            <a:ext cx="4167376" cy="424732"/>
          </a:xfrm>
        </p:spPr>
        <p:txBody>
          <a:bodyPr rtlCol="0"/>
          <a:lstStyle/>
          <a:p>
            <a:pPr rtl="0"/>
            <a:r>
              <a:rPr lang="ru-RU" sz="2400" dirty="0"/>
              <a:t>Введите правила пользования гаджетами и придерживайтесь их сами. </a:t>
            </a:r>
            <a:br>
              <a:rPr lang="ru-RU" sz="1800" dirty="0"/>
            </a:br>
            <a:endParaRPr lang="ru-RU" noProof="1"/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BA712089-DDBF-4741-BA71-63A6F987E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4968" t="-26383" r="-24968" b="-26383"/>
          <a:stretch/>
        </p:blipFill>
        <p:spPr>
          <a:xfrm>
            <a:off x="4799856" y="3429000"/>
            <a:ext cx="1094116" cy="111310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0F4F9B-7D29-4BED-87FB-3F3D1724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23</a:t>
            </a:fld>
            <a:endParaRPr lang="ru-RU" noProof="1"/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38AA8C13-AFD3-4C46-AEA7-67BEBF73986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8490" y="5329331"/>
            <a:ext cx="7116142" cy="1283828"/>
          </a:xfrm>
        </p:spPr>
        <p:txBody>
          <a:bodyPr rtlCol="0"/>
          <a:lstStyle/>
          <a:p>
            <a:pPr algn="ctr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ru-RU" sz="1200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Введите традицию Семейных советов. </a:t>
            </a:r>
          </a:p>
          <a:p>
            <a:pPr algn="ctr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</a:pPr>
            <a:r>
              <a:rPr lang="ru-RU" sz="1200" b="1" cap="all" spc="75" dirty="0">
                <a:solidFill>
                  <a:schemeClr val="accent1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То, как часто мы сами используем социальные сети и гаджеты формирует привычку и у наших детей. Малыши копируют поведение родителей. отключите оповещения, удалите лишние приложения, отложите телефон, замените виртуальный мир реальным! </a:t>
            </a:r>
            <a:r>
              <a:rPr lang="ru-RU" sz="1200" b="1" cap="all" spc="75" dirty="0">
                <a:solidFill>
                  <a:schemeClr val="accent1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Памятка «как побороть зависимость от гаджетов и социальных сетей»</a:t>
            </a:r>
            <a:endParaRPr lang="ru-RU" sz="1200" b="1" dirty="0">
              <a:solidFill>
                <a:schemeClr val="accent1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105FAE-96F0-43A6-B386-AAE4E62C6E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-79981" y="5764376"/>
            <a:ext cx="3369016" cy="424732"/>
          </a:xfrm>
        </p:spPr>
        <p:txBody>
          <a:bodyPr rtlCol="0"/>
          <a:lstStyle/>
          <a:p>
            <a:pPr rtl="0"/>
            <a:r>
              <a:rPr lang="ru-RU" sz="2400" dirty="0"/>
              <a:t>Будьте примером для ребенка!</a:t>
            </a:r>
            <a:endParaRPr lang="ru-RU" sz="2400" noProof="1"/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8671B21-B5F4-4BFE-A90B-A16041BB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093" t="-19179" r="-18093" b="-19179"/>
          <a:stretch/>
        </p:blipFill>
        <p:spPr>
          <a:xfrm>
            <a:off x="3431704" y="5256112"/>
            <a:ext cx="1094116" cy="1113108"/>
          </a:xfrm>
        </p:spPr>
      </p:pic>
      <p:sp>
        <p:nvSpPr>
          <p:cNvPr id="29" name="Текст 119">
            <a:extLst>
              <a:ext uri="{FF2B5EF4-FFF2-40B4-BE49-F238E27FC236}">
                <a16:creationId xmlns:a16="http://schemas.microsoft.com/office/drawing/2014/main" id="{4DE3975B-F441-486B-9317-C176CC96B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D210877-354A-400E-B4FF-A1264FC8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640" y="4803978"/>
            <a:ext cx="32004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бъект 12">
            <a:extLst>
              <a:ext uri="{FF2B5EF4-FFF2-40B4-BE49-F238E27FC236}">
                <a16:creationId xmlns:a16="http://schemas.microsoft.com/office/drawing/2014/main" id="{705048CA-3126-4CBE-A445-F806477F10C3}"/>
              </a:ext>
            </a:extLst>
          </p:cNvPr>
          <p:cNvSpPr txBox="1">
            <a:spLocks/>
          </p:cNvSpPr>
          <p:nvPr/>
        </p:nvSpPr>
        <p:spPr>
          <a:xfrm>
            <a:off x="7075106" y="1905433"/>
            <a:ext cx="5115312" cy="914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b="1" noProof="1">
                <a:solidFill>
                  <a:schemeClr val="accent1"/>
                </a:solidFill>
                <a:latin typeface="Corbel" panose="020B0503020204020204" pitchFamily="34" charset="0"/>
              </a:rPr>
              <a:t>МАМИНО И ПАПИНО ВРЕМЯ. СЕМЕЙНЫЕ ТРАДИЦИИ.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200" b="1" noProof="1">
                <a:solidFill>
                  <a:schemeClr val="accent1"/>
                </a:solidFill>
                <a:latin typeface="Corbel" panose="020B0503020204020204" pitchFamily="34" charset="0"/>
              </a:rPr>
              <a:t>МАСТЕР-КЛАССЫ, НАСТОЛЬНЫЕ ИГРЫ, ОРИГАМИ И ПОДЕЛКИ. ДЕТЯМ НЕОБХОДИМО ВНИМАНИЕ И ЖИВОЕ ОБЩЕНИЕ. ПОВЕРЬТЕ, ВРЕМЯ, ПРОВЕДЕННОЕ С ВАМИ, ОСТАНЕТСЯ В ПАМЯТИ РЕБЕНКА, В ОТЛИЧИЕ ОТ БЛУЖДАНИЯ В СОЦИАЛЬНОЙ СЕТИ.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DBB25C-5874-469D-98FF-7FD37768F2EC}"/>
              </a:ext>
            </a:extLst>
          </p:cNvPr>
          <p:cNvSpPr txBox="1"/>
          <p:nvPr/>
        </p:nvSpPr>
        <p:spPr>
          <a:xfrm>
            <a:off x="510138" y="84608"/>
            <a:ext cx="7386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Слабая и средняя степень зависимости. </a:t>
            </a:r>
          </a:p>
        </p:txBody>
      </p:sp>
    </p:spTree>
    <p:extLst>
      <p:ext uri="{BB962C8B-B14F-4D97-AF65-F5344CB8AC3E}">
        <p14:creationId xmlns:p14="http://schemas.microsoft.com/office/powerpoint/2010/main" val="2275175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D9EB77-3854-428A-99DF-5F6FB999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24</a:t>
            </a:fld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437B7E0-A907-45B1-854A-895D985A5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147" y="5081849"/>
            <a:ext cx="3274588" cy="412733"/>
          </a:xfrm>
        </p:spPr>
        <p:txBody>
          <a:bodyPr rtlCol="0"/>
          <a:lstStyle/>
          <a:p>
            <a:pPr rtl="0"/>
            <a:r>
              <a:rPr lang="ru-RU" dirty="0"/>
              <a:t>Маршалл Розенберг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D416F1B-2260-46A3-8712-BD1EA50EFF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5360" y="5395905"/>
            <a:ext cx="3384375" cy="769399"/>
          </a:xfrm>
        </p:spPr>
        <p:txBody>
          <a:bodyPr rtlCol="0"/>
          <a:lstStyle/>
          <a:p>
            <a:pPr rtl="0"/>
            <a:r>
              <a:rPr lang="ru-RU" sz="1800" dirty="0"/>
              <a:t>американский психолог, медиатор, писатель и педагог.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2EFCA5F8-2322-4618-9000-E296A1B576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902" y="2627661"/>
            <a:ext cx="1311814" cy="166199"/>
          </a:xfrm>
        </p:spPr>
        <p:txBody>
          <a:bodyPr rtlCol="0"/>
          <a:lstStyle/>
          <a:p>
            <a:pPr rtl="0"/>
            <a:r>
              <a:rPr lang="ru-RU" sz="1600" dirty="0"/>
              <a:t>Потребность.</a:t>
            </a:r>
          </a:p>
          <a:p>
            <a:pPr rtl="0"/>
            <a:r>
              <a:rPr lang="ru-RU" sz="1600" dirty="0"/>
              <a:t>Говорящего и оппонента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B79AF253-AC40-4AA1-AFA7-9A4836DA01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52707" y="4097420"/>
            <a:ext cx="1331171" cy="267684"/>
          </a:xfrm>
        </p:spPr>
        <p:txBody>
          <a:bodyPr rtlCol="0"/>
          <a:lstStyle/>
          <a:p>
            <a:pPr rtl="0"/>
            <a:r>
              <a:rPr lang="ru-RU" sz="1600" dirty="0"/>
              <a:t>Эмоция.</a:t>
            </a:r>
          </a:p>
          <a:p>
            <a:pPr rtl="0"/>
            <a:r>
              <a:rPr lang="ru-RU" sz="1600" dirty="0"/>
              <a:t>Я - высказывание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B4D30168-25CE-4C20-BBE9-2C5590AFEB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36666" y="5509983"/>
            <a:ext cx="1331172" cy="769399"/>
          </a:xfrm>
        </p:spPr>
        <p:txBody>
          <a:bodyPr rtlCol="0"/>
          <a:lstStyle/>
          <a:p>
            <a:pPr rtl="0"/>
            <a:r>
              <a:rPr lang="ru-RU" sz="1600" dirty="0">
                <a:cs typeface="Calibri" panose="020F0502020204030204" pitchFamily="34" charset="0"/>
              </a:rPr>
              <a:t>Факт. Без оценочное суждение. </a:t>
            </a:r>
          </a:p>
        </p:txBody>
      </p:sp>
      <p:sp>
        <p:nvSpPr>
          <p:cNvPr id="64" name="Текст 63">
            <a:extLst>
              <a:ext uri="{FF2B5EF4-FFF2-40B4-BE49-F238E27FC236}">
                <a16:creationId xmlns:a16="http://schemas.microsoft.com/office/drawing/2014/main" id="{AFBC632A-A085-45FB-8A22-A087AB251A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848528" y="2627661"/>
            <a:ext cx="1296144" cy="182143"/>
          </a:xfrm>
        </p:spPr>
        <p:txBody>
          <a:bodyPr rtlCol="0"/>
          <a:lstStyle/>
          <a:p>
            <a:pPr rtl="0"/>
            <a:r>
              <a:rPr lang="ru-RU" sz="1600" dirty="0"/>
              <a:t>Естественные последствия. Ассертивная угроза.</a:t>
            </a:r>
          </a:p>
        </p:txBody>
      </p:sp>
      <p:sp>
        <p:nvSpPr>
          <p:cNvPr id="65" name="Текст 64">
            <a:extLst>
              <a:ext uri="{FF2B5EF4-FFF2-40B4-BE49-F238E27FC236}">
                <a16:creationId xmlns:a16="http://schemas.microsoft.com/office/drawing/2014/main" id="{B0F79018-7E80-4F11-97D6-C1AC907028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55313" y="4112997"/>
            <a:ext cx="2001327" cy="357418"/>
          </a:xfrm>
        </p:spPr>
        <p:txBody>
          <a:bodyPr rtlCol="0"/>
          <a:lstStyle/>
          <a:p>
            <a:pPr rtl="0"/>
            <a:r>
              <a:rPr lang="ru-RU" sz="1600" dirty="0"/>
              <a:t>Не ждите немедленного послушания. </a:t>
            </a:r>
          </a:p>
          <a:p>
            <a:pPr rtl="0"/>
            <a:r>
              <a:rPr lang="ru-RU" sz="1600" dirty="0"/>
              <a:t>Повторение по принципу ладони.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BFB39279-C8C5-49A2-A66B-0E32CBBA58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88288" y="5593082"/>
            <a:ext cx="2199778" cy="357418"/>
          </a:xfrm>
        </p:spPr>
        <p:txBody>
          <a:bodyPr rtlCol="0"/>
          <a:lstStyle/>
          <a:p>
            <a:pPr rtl="0"/>
            <a:r>
              <a:rPr lang="ru-RU" sz="1600" dirty="0"/>
              <a:t>Просьба. </a:t>
            </a:r>
          </a:p>
          <a:p>
            <a:pPr rtl="0"/>
            <a:r>
              <a:rPr lang="ru-RU" sz="1600" dirty="0"/>
              <a:t>Вежливая и четкая. Необходимо отличать от требования.</a:t>
            </a:r>
            <a:endParaRPr lang="ru-RU" sz="1400" dirty="0"/>
          </a:p>
        </p:txBody>
      </p:sp>
      <p:sp>
        <p:nvSpPr>
          <p:cNvPr id="14" name="Текст 119">
            <a:extLst>
              <a:ext uri="{FF2B5EF4-FFF2-40B4-BE49-F238E27FC236}">
                <a16:creationId xmlns:a16="http://schemas.microsoft.com/office/drawing/2014/main" id="{E4C8DF3B-1E41-46C5-80F8-C3025F33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A8523-26DE-4BE3-878A-5C7E2D12EB7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/>
          <a:stretch>
            <a:fillRect/>
          </a:stretch>
        </p:blipFill>
        <p:spPr>
          <a:xfrm>
            <a:off x="723902" y="1556792"/>
            <a:ext cx="3243807" cy="324380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247BC-3188-477D-9643-C48FBF535D7C}"/>
              </a:ext>
            </a:extLst>
          </p:cNvPr>
          <p:cNvSpPr txBox="1"/>
          <p:nvPr/>
        </p:nvSpPr>
        <p:spPr>
          <a:xfrm>
            <a:off x="335360" y="578618"/>
            <a:ext cx="11665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Ненасильственное общение – язык жизни</a:t>
            </a:r>
          </a:p>
          <a:p>
            <a:pPr algn="ctr"/>
            <a:r>
              <a:rPr lang="ru-RU" sz="2400" b="1" i="1" dirty="0">
                <a:solidFill>
                  <a:schemeClr val="accent3"/>
                </a:solidFill>
              </a:rPr>
              <a:t>«Когда вы заняты осуждением людей у вас не остается времени их любить»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D68BED-B51A-4619-B5CB-F0531FE795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79" b="79"/>
          <a:stretch>
            <a:fillRect/>
          </a:stretch>
        </p:blipFill>
        <p:spPr>
          <a:xfrm>
            <a:off x="4379727" y="4987064"/>
            <a:ext cx="1165886" cy="1165886"/>
          </a:xfr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6B86574-18CF-45C5-BBF0-DC6BB9976D6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t="79" b="79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30A351-B12A-42EE-A4E9-68F190BB1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909" y="3570186"/>
            <a:ext cx="1248217" cy="12482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A277D2-FB53-486F-8697-549CB90C079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385B1A-0821-4816-9744-FB5E2651C35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F945E4B-0676-4DEF-9C1E-B39D5D048BA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79" b="79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FFE2-5BC0-4C8D-9741-C281889324A1}"/>
              </a:ext>
            </a:extLst>
          </p:cNvPr>
          <p:cNvSpPr txBox="1"/>
          <p:nvPr/>
        </p:nvSpPr>
        <p:spPr>
          <a:xfrm>
            <a:off x="2207749" y="39004"/>
            <a:ext cx="418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Как вести себя в ситуации конфликта?</a:t>
            </a:r>
          </a:p>
        </p:txBody>
      </p:sp>
    </p:spTree>
    <p:extLst>
      <p:ext uri="{BB962C8B-B14F-4D97-AF65-F5344CB8AC3E}">
        <p14:creationId xmlns:p14="http://schemas.microsoft.com/office/powerpoint/2010/main" val="668540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D9EB77-3854-428A-99DF-5F6FB999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 rtl="0"/>
              <a:t>25</a:t>
            </a:fld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437B7E0-A907-45B1-854A-895D985A5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147" y="5081849"/>
            <a:ext cx="3274588" cy="412733"/>
          </a:xfrm>
        </p:spPr>
        <p:txBody>
          <a:bodyPr rtlCol="0"/>
          <a:lstStyle/>
          <a:p>
            <a:pPr rtl="0"/>
            <a:r>
              <a:rPr lang="ru-RU" dirty="0" err="1"/>
              <a:t>Инстаграмм</a:t>
            </a:r>
            <a:r>
              <a:rPr lang="ru-RU" dirty="0"/>
              <a:t>: </a:t>
            </a:r>
            <a:r>
              <a:rPr lang="en-US" dirty="0"/>
              <a:t>@n_barlozhetskaya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D416F1B-2260-46A3-8712-BD1EA50EFF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5360" y="5796047"/>
            <a:ext cx="3384375" cy="543793"/>
          </a:xfrm>
        </p:spPr>
        <p:txBody>
          <a:bodyPr rtlCol="0"/>
          <a:lstStyle/>
          <a:p>
            <a:pPr rtl="0"/>
            <a:r>
              <a:rPr lang="ru-RU" sz="2400" b="1" dirty="0"/>
              <a:t>Сайт: </a:t>
            </a:r>
            <a:r>
              <a:rPr lang="en-US" sz="2400" b="1" dirty="0"/>
              <a:t>nbarl.ru</a:t>
            </a:r>
            <a:endParaRPr lang="ru-RU" sz="2400" b="1" dirty="0"/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2EFCA5F8-2322-4618-9000-E296A1B576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04902" y="2627661"/>
            <a:ext cx="1311814" cy="166199"/>
          </a:xfrm>
        </p:spPr>
        <p:txBody>
          <a:bodyPr rtlCol="0"/>
          <a:lstStyle/>
          <a:p>
            <a:pPr rtl="0"/>
            <a:r>
              <a:rPr lang="ru-RU" sz="1600" dirty="0"/>
              <a:t>Потребность.</a:t>
            </a:r>
          </a:p>
          <a:p>
            <a:pPr rtl="0"/>
            <a:r>
              <a:rPr lang="ru-RU" sz="1600" dirty="0"/>
              <a:t>Говорящего и оппонента</a:t>
            </a:r>
          </a:p>
        </p:txBody>
      </p:sp>
      <p:sp>
        <p:nvSpPr>
          <p:cNvPr id="62" name="Текст 61">
            <a:extLst>
              <a:ext uri="{FF2B5EF4-FFF2-40B4-BE49-F238E27FC236}">
                <a16:creationId xmlns:a16="http://schemas.microsoft.com/office/drawing/2014/main" id="{B79AF253-AC40-4AA1-AFA7-9A4836DA01B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52707" y="4097420"/>
            <a:ext cx="1331171" cy="267684"/>
          </a:xfrm>
        </p:spPr>
        <p:txBody>
          <a:bodyPr rtlCol="0"/>
          <a:lstStyle/>
          <a:p>
            <a:pPr rtl="0"/>
            <a:r>
              <a:rPr lang="ru-RU" sz="1600" dirty="0"/>
              <a:t>Эмоция.</a:t>
            </a:r>
          </a:p>
          <a:p>
            <a:pPr rtl="0"/>
            <a:r>
              <a:rPr lang="ru-RU" sz="1600" dirty="0"/>
              <a:t>Я - высказывание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B4D30168-25CE-4C20-BBE9-2C5590AFEB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36666" y="5509983"/>
            <a:ext cx="1331172" cy="769399"/>
          </a:xfrm>
        </p:spPr>
        <p:txBody>
          <a:bodyPr rtlCol="0"/>
          <a:lstStyle/>
          <a:p>
            <a:pPr rtl="0"/>
            <a:r>
              <a:rPr lang="ru-RU" sz="1600" dirty="0">
                <a:cs typeface="Calibri" panose="020F0502020204030204" pitchFamily="34" charset="0"/>
              </a:rPr>
              <a:t>Факт. </a:t>
            </a:r>
            <a:r>
              <a:rPr lang="ru-RU" sz="1600" dirty="0" err="1">
                <a:cs typeface="Calibri" panose="020F0502020204030204" pitchFamily="34" charset="0"/>
              </a:rPr>
              <a:t>Безоценочное</a:t>
            </a:r>
            <a:r>
              <a:rPr lang="ru-RU" sz="1600" dirty="0">
                <a:cs typeface="Calibri" panose="020F0502020204030204" pitchFamily="34" charset="0"/>
              </a:rPr>
              <a:t> суждение. </a:t>
            </a:r>
          </a:p>
        </p:txBody>
      </p:sp>
      <p:sp>
        <p:nvSpPr>
          <p:cNvPr id="64" name="Текст 63">
            <a:extLst>
              <a:ext uri="{FF2B5EF4-FFF2-40B4-BE49-F238E27FC236}">
                <a16:creationId xmlns:a16="http://schemas.microsoft.com/office/drawing/2014/main" id="{AFBC632A-A085-45FB-8A22-A087AB251A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848528" y="2627661"/>
            <a:ext cx="1296144" cy="182143"/>
          </a:xfrm>
        </p:spPr>
        <p:txBody>
          <a:bodyPr rtlCol="0"/>
          <a:lstStyle/>
          <a:p>
            <a:pPr rtl="0"/>
            <a:r>
              <a:rPr lang="ru-RU" sz="1600" dirty="0"/>
              <a:t>Естественные последствия. Ассертивная угроза.</a:t>
            </a:r>
          </a:p>
        </p:txBody>
      </p:sp>
      <p:sp>
        <p:nvSpPr>
          <p:cNvPr id="65" name="Текст 64">
            <a:extLst>
              <a:ext uri="{FF2B5EF4-FFF2-40B4-BE49-F238E27FC236}">
                <a16:creationId xmlns:a16="http://schemas.microsoft.com/office/drawing/2014/main" id="{B0F79018-7E80-4F11-97D6-C1AC907028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55313" y="4112997"/>
            <a:ext cx="2001327" cy="357418"/>
          </a:xfrm>
        </p:spPr>
        <p:txBody>
          <a:bodyPr rtlCol="0"/>
          <a:lstStyle/>
          <a:p>
            <a:pPr rtl="0"/>
            <a:r>
              <a:rPr lang="ru-RU" sz="1600" dirty="0"/>
              <a:t>Не ждите немедленного послушания. </a:t>
            </a:r>
          </a:p>
          <a:p>
            <a:pPr rtl="0"/>
            <a:r>
              <a:rPr lang="ru-RU" sz="1600" dirty="0"/>
              <a:t>Повторение по принципу ладони.</a:t>
            </a:r>
          </a:p>
        </p:txBody>
      </p:sp>
      <p:sp>
        <p:nvSpPr>
          <p:cNvPr id="66" name="Текст 65">
            <a:extLst>
              <a:ext uri="{FF2B5EF4-FFF2-40B4-BE49-F238E27FC236}">
                <a16:creationId xmlns:a16="http://schemas.microsoft.com/office/drawing/2014/main" id="{BFB39279-C8C5-49A2-A66B-0E32CBBA58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88288" y="5593082"/>
            <a:ext cx="2199778" cy="357418"/>
          </a:xfrm>
        </p:spPr>
        <p:txBody>
          <a:bodyPr rtlCol="0"/>
          <a:lstStyle/>
          <a:p>
            <a:pPr rtl="0"/>
            <a:r>
              <a:rPr lang="ru-RU" sz="1600" dirty="0"/>
              <a:t>Просьба. </a:t>
            </a:r>
          </a:p>
          <a:p>
            <a:pPr rtl="0"/>
            <a:r>
              <a:rPr lang="ru-RU" sz="1600" dirty="0"/>
              <a:t>Вежливая и четкая. Необходимо отличать от требования.</a:t>
            </a:r>
            <a:endParaRPr lang="ru-RU" sz="1400" dirty="0"/>
          </a:p>
        </p:txBody>
      </p:sp>
      <p:sp>
        <p:nvSpPr>
          <p:cNvPr id="14" name="Текст 119">
            <a:extLst>
              <a:ext uri="{FF2B5EF4-FFF2-40B4-BE49-F238E27FC236}">
                <a16:creationId xmlns:a16="http://schemas.microsoft.com/office/drawing/2014/main" id="{E4C8DF3B-1E41-46C5-80F8-C3025F33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247BC-3188-477D-9643-C48FBF535D7C}"/>
              </a:ext>
            </a:extLst>
          </p:cNvPr>
          <p:cNvSpPr txBox="1"/>
          <p:nvPr/>
        </p:nvSpPr>
        <p:spPr>
          <a:xfrm>
            <a:off x="335360" y="578618"/>
            <a:ext cx="11665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5">
                    <a:lumMod val="75000"/>
                  </a:schemeClr>
                </a:solidFill>
              </a:rPr>
              <a:t>Он-лайн курс «Общение без крика»</a:t>
            </a:r>
            <a:endParaRPr lang="en-US" sz="32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400" b="1" i="1" dirty="0">
                <a:solidFill>
                  <a:schemeClr val="accent1"/>
                </a:solidFill>
              </a:rPr>
              <a:t>5 </a:t>
            </a:r>
            <a:r>
              <a:rPr lang="ru-RU" sz="2400" b="1" i="1" dirty="0">
                <a:solidFill>
                  <a:schemeClr val="accent1"/>
                </a:solidFill>
              </a:rPr>
              <a:t>уроков с практическим материалом для отработки навыка ННО</a:t>
            </a: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D68BED-B51A-4619-B5CB-F0531FE7952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t="79" b="79"/>
          <a:stretch>
            <a:fillRect/>
          </a:stretch>
        </p:blipFill>
        <p:spPr>
          <a:xfrm>
            <a:off x="4379727" y="4987064"/>
            <a:ext cx="1165886" cy="1165886"/>
          </a:xfr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6B86574-18CF-45C5-BBF0-DC6BB9976D6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t="79" b="79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F30A351-B12A-42EE-A4E9-68F190BB1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909" y="3570186"/>
            <a:ext cx="1248217" cy="12482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FA277D2-FB53-486F-8697-549CB90C079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385B1A-0821-4816-9744-FB5E2651C35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F945E4B-0676-4DEF-9C1E-B39D5D048BA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79" b="79"/>
          <a:stretch>
            <a:fillRect/>
          </a:stretch>
        </p:blipFill>
        <p:spPr/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B34ED6-21EE-4135-8212-6059DC02645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6667" r="16667"/>
          <a:stretch>
            <a:fillRect/>
          </a:stretch>
        </p:blipFill>
        <p:spPr>
          <a:xfrm>
            <a:off x="693060" y="1858023"/>
            <a:ext cx="2743197" cy="2743198"/>
          </a:xfrm>
        </p:spPr>
      </p:pic>
    </p:spTree>
    <p:extLst>
      <p:ext uri="{BB962C8B-B14F-4D97-AF65-F5344CB8AC3E}">
        <p14:creationId xmlns:p14="http://schemas.microsoft.com/office/powerpoint/2010/main" val="884492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r>
              <a:rPr lang="ru-RU" dirty="0"/>
              <a:t>Спасибо!</a:t>
            </a:r>
          </a:p>
          <a:p>
            <a:pPr rtl="0"/>
            <a:endParaRPr lang="ru-RU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Спасибо!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-1" y="36106"/>
            <a:ext cx="7886407" cy="5257604"/>
          </a:xfrm>
        </p:spPr>
      </p:pic>
      <p:sp>
        <p:nvSpPr>
          <p:cNvPr id="74" name="Текст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772816"/>
            <a:ext cx="4114800" cy="2376264"/>
          </a:xfrm>
        </p:spPr>
        <p:txBody>
          <a:bodyPr rtlCol="0"/>
          <a:lstStyle/>
          <a:p>
            <a:pPr rtl="0"/>
            <a:r>
              <a:rPr lang="ru-RU" sz="2800" noProof="1"/>
              <a:t>Чек-лист</a:t>
            </a:r>
            <a:br>
              <a:rPr lang="ru-RU" sz="2800" noProof="1"/>
            </a:br>
            <a:br>
              <a:rPr lang="ru-RU" sz="2800" noProof="1"/>
            </a:br>
            <a:r>
              <a:rPr lang="ru-RU" sz="2800" noProof="1"/>
              <a:t> «Тревожные звоночки»</a:t>
            </a:r>
          </a:p>
        </p:txBody>
      </p:sp>
      <p:sp>
        <p:nvSpPr>
          <p:cNvPr id="75" name="Текст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sp>
        <p:nvSpPr>
          <p:cNvPr id="76" name="Текст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 fontScale="55000" lnSpcReduction="20000"/>
          </a:bodyPr>
          <a:lstStyle/>
          <a:p>
            <a:pPr rtl="0"/>
            <a:endParaRPr lang="ru-RU" noProof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722EE-E0F9-4D34-92D2-D0236E51E264}"/>
              </a:ext>
            </a:extLst>
          </p:cNvPr>
          <p:cNvSpPr txBox="1"/>
          <p:nvPr/>
        </p:nvSpPr>
        <p:spPr>
          <a:xfrm>
            <a:off x="7886406" y="440323"/>
            <a:ext cx="4042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для самодиагностики</a:t>
            </a: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7CAC8556-E0C1-40DD-A201-54825F4AB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024382"/>
              </p:ext>
            </p:extLst>
          </p:nvPr>
        </p:nvGraphicFramePr>
        <p:xfrm>
          <a:off x="6440294" y="1196752"/>
          <a:ext cx="5488354" cy="5029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192210">
                  <a:extLst>
                    <a:ext uri="{9D8B030D-6E8A-4147-A177-3AD203B41FA5}">
                      <a16:colId xmlns:a16="http://schemas.microsoft.com/office/drawing/2014/main" val="3039809489"/>
                    </a:ext>
                  </a:extLst>
                </a:gridCol>
                <a:gridCol w="676862">
                  <a:extLst>
                    <a:ext uri="{9D8B030D-6E8A-4147-A177-3AD203B41FA5}">
                      <a16:colId xmlns:a16="http://schemas.microsoft.com/office/drawing/2014/main" val="1383180218"/>
                    </a:ext>
                  </a:extLst>
                </a:gridCol>
                <a:gridCol w="619282">
                  <a:extLst>
                    <a:ext uri="{9D8B030D-6E8A-4147-A177-3AD203B41FA5}">
                      <a16:colId xmlns:a16="http://schemas.microsoft.com/office/drawing/2014/main" val="1847199477"/>
                    </a:ext>
                  </a:extLst>
                </a:gridCol>
              </a:tblGrid>
              <a:tr h="22039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Ситуация в семье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93057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Ребенок злится на ограничения времени использования планшета, телефона.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910339"/>
                  </a:ext>
                </a:extLst>
              </a:tr>
              <a:tr h="24436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Гаджеты стали причиной ежедневных скандалов и конфликтов.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716028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Ребенок пытается добиться снятия запретов, используя слёзы, крики (манипулирует вами).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64620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просьбу убрать гаджет ребенок реагирует агрессией, раздражением.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546253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Ребенок скрывает от вас использование гаджета, старается избежать контроля.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60218"/>
                  </a:ext>
                </a:extLst>
              </a:tr>
              <a:tr h="220390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вас есть расписание, где указаны временные ограничения, но дети их не придерживаются.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15938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9395E2-3B31-47C0-85B4-CF61E3D01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4509119"/>
            <a:ext cx="4648201" cy="9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B3AC55B2-5D07-40C5-A322-8BE7E8F2E1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2F90B2-14CA-41EF-97AB-11F9B0E36F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92030B-0815-40C6-AF5E-DD24D73A5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3048000"/>
            <a:ext cx="4114800" cy="1981200"/>
          </a:xfrm>
        </p:spPr>
        <p:txBody>
          <a:bodyPr/>
          <a:lstStyle/>
          <a:p>
            <a:r>
              <a:rPr lang="ru-RU" dirty="0"/>
              <a:t>Почему </a:t>
            </a:r>
            <a:r>
              <a:rPr lang="ru-RU" u="sng" dirty="0"/>
              <a:t>запреты </a:t>
            </a:r>
            <a:br>
              <a:rPr lang="ru-RU" dirty="0"/>
            </a:br>
            <a:r>
              <a:rPr lang="ru-RU" dirty="0"/>
              <a:t>не работают?</a:t>
            </a:r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«Запретный плод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сладок»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C448123-2879-45D9-A2A7-3D66042B2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7900" y="2996952"/>
            <a:ext cx="5654724" cy="34563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/>
              <a:t>Если вы совсем не позволяете ребенку пользоваться девайсами или наказываете их лишением - гаджет становится ещё более привлекательным и захватывает все мысли ребенка.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A43B00-3395-44CE-8E37-C96DF8DCD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002BF3F-5A64-4642-970D-25C717910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9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152902DB-60A1-4BBC-BD80-ABD51351C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04200" y="2590800"/>
            <a:ext cx="2209800" cy="2209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667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287F1B-3E25-4481-B199-24E6AD1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40521"/>
            <a:ext cx="10805160" cy="707886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noProof="1">
                <a:solidFill>
                  <a:srgbClr val="C00000"/>
                </a:solidFill>
              </a:rPr>
              <a:t>Запрет это не выход!</a:t>
            </a:r>
            <a:br>
              <a:rPr lang="ru-RU" noProof="1"/>
            </a:br>
            <a:r>
              <a:rPr lang="ru-RU" noProof="1"/>
              <a:t>Распределение времени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1D4ADB-79CE-478E-8FBE-53E59DEC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5</a:t>
            </a:fld>
            <a:endParaRPr lang="ru-RU" noProof="1"/>
          </a:p>
        </p:txBody>
      </p:sp>
      <p:sp>
        <p:nvSpPr>
          <p:cNvPr id="5" name="Текст 119">
            <a:extLst>
              <a:ext uri="{FF2B5EF4-FFF2-40B4-BE49-F238E27FC236}">
                <a16:creationId xmlns:a16="http://schemas.microsoft.com/office/drawing/2014/main" id="{A8F5C4E3-6105-466B-A340-80D73DB22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graphicFrame>
        <p:nvGraphicFramePr>
          <p:cNvPr id="7" name="Диаграмма 6" descr="диаграмма">
            <a:extLst>
              <a:ext uri="{FF2B5EF4-FFF2-40B4-BE49-F238E27FC236}">
                <a16:creationId xmlns:a16="http://schemas.microsoft.com/office/drawing/2014/main" id="{423F99F7-105E-4F90-AEE5-0ABC1BA8E8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389753"/>
              </p:ext>
            </p:extLst>
          </p:nvPr>
        </p:nvGraphicFramePr>
        <p:xfrm>
          <a:off x="7320136" y="1916832"/>
          <a:ext cx="4033664" cy="3950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Графический объект 9">
            <a:extLst>
              <a:ext uri="{FF2B5EF4-FFF2-40B4-BE49-F238E27FC236}">
                <a16:creationId xmlns:a16="http://schemas.microsoft.com/office/drawing/2014/main" id="{36D8B7C8-55F2-49D9-A8C1-5754C2A7D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51900" y="3238500"/>
            <a:ext cx="914400" cy="914400"/>
          </a:xfrm>
          <a:prstGeom prst="rect">
            <a:avLst/>
          </a:prstGeom>
        </p:spPr>
      </p:pic>
      <p:sp>
        <p:nvSpPr>
          <p:cNvPr id="9" name="Объект 12">
            <a:extLst>
              <a:ext uri="{FF2B5EF4-FFF2-40B4-BE49-F238E27FC236}">
                <a16:creationId xmlns:a16="http://schemas.microsoft.com/office/drawing/2014/main" id="{5F307770-38D8-49CA-BFD0-64F78C89348C}"/>
              </a:ext>
            </a:extLst>
          </p:cNvPr>
          <p:cNvSpPr txBox="1">
            <a:spLocks/>
          </p:cNvSpPr>
          <p:nvPr/>
        </p:nvSpPr>
        <p:spPr>
          <a:xfrm>
            <a:off x="548640" y="1976692"/>
            <a:ext cx="6555472" cy="3830847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buFont typeface="Wingdings" panose="05000000000000000000" pitchFamily="2" charset="2"/>
              <a:buChar char="Ø"/>
            </a:pPr>
            <a:r>
              <a:rPr lang="ru-RU" sz="2400" noProof="1">
                <a:latin typeface="Calibri" panose="020F0502020204030204" pitchFamily="34" charset="0"/>
              </a:rPr>
              <a:t>Сон – 10 -11 часов.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ru-RU" sz="2400" noProof="1">
                <a:latin typeface="Calibri" panose="020F0502020204030204" pitchFamily="34" charset="0"/>
              </a:rPr>
              <a:t>Детский сад – 8 -10 часов.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ru-RU" sz="2400" noProof="1">
                <a:latin typeface="Calibri" panose="020F0502020204030204" pitchFamily="34" charset="0"/>
              </a:rPr>
              <a:t>Свободное время и досуг – 3-6 часов. (прогулки, спорт, музыка, чтение, рисование, общение с друзьями, игры дома,  гаджеты).</a:t>
            </a:r>
          </a:p>
          <a:p>
            <a:pPr marL="0" indent="0" rtl="0">
              <a:buNone/>
            </a:pPr>
            <a:r>
              <a:rPr lang="ru-RU" sz="2400" noProof="1">
                <a:solidFill>
                  <a:srgbClr val="00B050"/>
                </a:solidFill>
                <a:latin typeface="Calibri" panose="020F0502020204030204" pitchFamily="34" charset="0"/>
              </a:rPr>
              <a:t>Особенно важен этот балланс в латентный период (от 4 до 11 лет).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ru-RU" sz="2400" noProof="1">
                <a:latin typeface="Calibri" panose="020F0502020204030204" pitchFamily="34" charset="0"/>
              </a:rPr>
              <a:t>Проведите анализ времени через специальное приложение в телефоне, на планшете и на компьютере. </a:t>
            </a:r>
          </a:p>
          <a:p>
            <a:pPr marL="0" indent="0" rtl="0">
              <a:buNone/>
            </a:pPr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04ADB-FD4C-4B72-9CA6-32FC0DAFC38C}"/>
              </a:ext>
            </a:extLst>
          </p:cNvPr>
          <p:cNvSpPr txBox="1"/>
          <p:nvPr/>
        </p:nvSpPr>
        <p:spPr>
          <a:xfrm>
            <a:off x="2063552" y="8173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Анализ распределения времени и режима дня</a:t>
            </a:r>
          </a:p>
        </p:txBody>
      </p:sp>
    </p:spTree>
    <p:extLst>
      <p:ext uri="{BB962C8B-B14F-4D97-AF65-F5344CB8AC3E}">
        <p14:creationId xmlns:p14="http://schemas.microsoft.com/office/powerpoint/2010/main" val="250073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87AD2-22BA-4427-AB27-6DAF6E93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32" y="764704"/>
            <a:ext cx="10805160" cy="707886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выстроить правильные отношения ребенка с миром современных гаджетов?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4096E8-2E02-48F5-9D21-CFA534611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03343-A6F0-4234-9C40-02A715D1985A}"/>
              </a:ext>
            </a:extLst>
          </p:cNvPr>
          <p:cNvSpPr txBox="1"/>
          <p:nvPr/>
        </p:nvSpPr>
        <p:spPr>
          <a:xfrm>
            <a:off x="407368" y="2060848"/>
            <a:ext cx="1108923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Список домашних дел с обозначением количества минут на игру, которое ребенок зарабатывает. Например: «Помыл посуду – 20 мин.; пропылесосил в комнате – 10 мин. </a:t>
            </a:r>
            <a:r>
              <a:rPr lang="ru-RU" dirty="0">
                <a:solidFill>
                  <a:srgbClr val="FF0000"/>
                </a:solidFill>
              </a:rPr>
              <a:t>Минусы этого метода: доступ в Сеть или разрешение поиграть были наградой и стимулировали интерес к девайсам.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ru-RU" dirty="0"/>
              <a:t>Список домашних дел. Все сделал – получил награду в виде доступа к гаджету. </a:t>
            </a:r>
            <a:r>
              <a:rPr lang="ru-RU" dirty="0">
                <a:solidFill>
                  <a:srgbClr val="FF0000"/>
                </a:solidFill>
              </a:rPr>
              <a:t>Минусы: Некоторые утверждают, что, если использовать девайс в качестве награды или поощрения, для ребенка это становится единственно важной целью.</a:t>
            </a:r>
          </a:p>
          <a:p>
            <a:pPr marL="342900" indent="-342900">
              <a:buAutoNum type="arabicPeriod" startAt="2"/>
            </a:pPr>
            <a:endParaRPr lang="ru-RU" dirty="0">
              <a:solidFill>
                <a:srgbClr val="FF0000"/>
              </a:solidFill>
            </a:endParaRPr>
          </a:p>
          <a:p>
            <a:pPr marL="342900" indent="-342900">
              <a:buAutoNum type="arabicPeriod" startAt="2"/>
            </a:pPr>
            <a:r>
              <a:rPr lang="ru-RU" dirty="0"/>
              <a:t>Доступ к гаджетам ограничивался в случае какого-либо проступка: «Получил двойку, прогулял школу – неделя без телефона». </a:t>
            </a:r>
            <a:r>
              <a:rPr lang="ru-RU" dirty="0">
                <a:solidFill>
                  <a:srgbClr val="FF0000"/>
                </a:solidFill>
              </a:rPr>
              <a:t>Минусы: повышается значимость гаджета. То, чего нас лишают становится особенно нужным. </a:t>
            </a:r>
          </a:p>
          <a:p>
            <a:pPr marL="342900" indent="-342900">
              <a:buAutoNum type="arabicPeriod" startAt="2"/>
            </a:pP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Каждая семья должна сама решать, что для нее лучше. Какому бы из правил вы ни следовали, очень важно, чтобы их придерживались оба родителя.</a:t>
            </a:r>
          </a:p>
        </p:txBody>
      </p:sp>
    </p:spTree>
    <p:extLst>
      <p:ext uri="{BB962C8B-B14F-4D97-AF65-F5344CB8AC3E}">
        <p14:creationId xmlns:p14="http://schemas.microsoft.com/office/powerpoint/2010/main" val="88134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06D0-C7F7-49CB-9498-81EA519A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Когда может возникать зависимость?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A37B1C5-F388-4DDC-B750-690B66274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7B7D9-E03C-4DB8-974D-976BFFBE60CD}"/>
              </a:ext>
            </a:extLst>
          </p:cNvPr>
          <p:cNvSpPr txBox="1"/>
          <p:nvPr/>
        </p:nvSpPr>
        <p:spPr>
          <a:xfrm>
            <a:off x="628788" y="1838083"/>
            <a:ext cx="11227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Зависимость формируется постепенно, поэтому она редко возникает в младшем возрасте. Но формирование зависимости может НАЧАТЬСЯ на любом возрастном этапе.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51E2-0BDD-473C-B720-31F3EC7D8215}"/>
              </a:ext>
            </a:extLst>
          </p:cNvPr>
          <p:cNvSpPr txBox="1"/>
          <p:nvPr/>
        </p:nvSpPr>
        <p:spPr>
          <a:xfrm>
            <a:off x="628788" y="2818697"/>
            <a:ext cx="61120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Интересы ребенка в цифровом мире отражают естественный процесс взросления и становления личности. Детей 3-7 лет увлекают игровые элементы (бонусы, баллы, уровни) и возможность заниматься широким кругом деятельность (строительство города, выбор персонажа, действия этого персонажа, прокачка навыков). Все это использует индустрия игровых развлечений для привлечения и удержания внимания. В этом возрасте можно наблюдать сильное пристрастие и, в редких случаях, слабую и среднюю степень зависимости.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CEE75C-CE9E-4043-85C1-FB73560A2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3163856"/>
            <a:ext cx="4174513" cy="26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3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7D06A7-4C0E-4095-999D-FD92D6E1F8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9514" r="9514"/>
          <a:stretch>
            <a:fillRect/>
          </a:stretch>
        </p:blipFill>
        <p:spPr/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4A83475-C5D3-41C8-B984-3EBE48EF9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40" y="548680"/>
            <a:ext cx="4422381" cy="5256584"/>
          </a:xfrm>
        </p:spPr>
        <p:txBody>
          <a:bodyPr/>
          <a:lstStyle/>
          <a:p>
            <a:r>
              <a:rPr lang="ru-RU" dirty="0"/>
              <a:t>анализ развития. Чек-лис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2D9057B-EE05-4629-BC68-868E1A784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92" y="2246042"/>
            <a:ext cx="3473896" cy="3240360"/>
          </a:xfrm>
        </p:spPr>
        <p:txBody>
          <a:bodyPr/>
          <a:lstStyle/>
          <a:p>
            <a:r>
              <a:rPr lang="ru-RU" dirty="0"/>
              <a:t>Чек-лист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«возраст»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000" dirty="0"/>
              <a:t>Анализ</a:t>
            </a:r>
            <a:br>
              <a:rPr lang="ru-RU" sz="2000" dirty="0"/>
            </a:br>
            <a:r>
              <a:rPr lang="ru-RU" sz="2000" dirty="0"/>
              <a:t>социального, эмоционального, коммуникативного,</a:t>
            </a:r>
            <a:br>
              <a:rPr lang="ru-RU" sz="2000" dirty="0"/>
            </a:br>
            <a:r>
              <a:rPr lang="ru-RU" sz="2000" dirty="0"/>
              <a:t>познавательного и физического развития ребенка в соответствии с возрастом. </a:t>
            </a:r>
            <a:br>
              <a:rPr lang="ru-RU" sz="2000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55B804E9-7EDF-4D25-8A5E-BDDB6EF33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569A06F-125E-4019-B748-384AB0E4F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-515414" y="4135759"/>
            <a:ext cx="2565648" cy="288033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F741EE3-5668-46E5-A442-D8708914C0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71CF00-360E-4F9D-92DF-57B77AE8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990" y="386879"/>
            <a:ext cx="6776347" cy="61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48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970CA-BE16-4067-84CE-9C413CF7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2849448"/>
            <a:ext cx="8683000" cy="364883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Проблемы физического развития</a:t>
            </a:r>
            <a:br>
              <a:rPr lang="ru-RU" sz="2400" dirty="0">
                <a:solidFill>
                  <a:schemeClr val="accent1"/>
                </a:solidFill>
              </a:rPr>
            </a:br>
            <a:br>
              <a:rPr lang="ru-RU" sz="24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отставание в развитии моторных навыков. плохая осанка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неусидчивость из-за слабости мышечного корсета. Ожирение.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Риск развития диабета второго типа.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Сердечно-сосудистые заболевания. </a:t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Раннее половое созревание. </a:t>
            </a: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>Исследования показывают, что подавляющее большинство дошкольников – 84% играют в подвижные игры менее часа в день. </a:t>
            </a:r>
            <a:br>
              <a:rPr lang="ru-RU" sz="2000" dirty="0">
                <a:solidFill>
                  <a:schemeClr val="accent1"/>
                </a:solidFill>
              </a:rPr>
            </a:br>
            <a:br>
              <a:rPr lang="ru-RU" sz="2000" dirty="0">
                <a:solidFill>
                  <a:schemeClr val="accent1"/>
                </a:solidFill>
              </a:rPr>
            </a:b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985E6B-3038-43F5-A2E0-D415858CD5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23672" t="29829" b="29829"/>
          <a:stretch/>
        </p:blipFill>
        <p:spPr>
          <a:xfrm>
            <a:off x="20833" y="59271"/>
            <a:ext cx="8334503" cy="240891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AFC9CC7-AC65-4D14-BB4D-CC8C369746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36160" y="1700809"/>
            <a:ext cx="4092382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20611E-D94C-4AE7-B851-646D25D36C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766" r="766"/>
          <a:stretch>
            <a:fillRect/>
          </a:stretch>
        </p:blipFill>
        <p:spPr>
          <a:xfrm>
            <a:off x="9222311" y="3927675"/>
            <a:ext cx="2880320" cy="293032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E417D-6AEF-45F3-99C0-70B19B8A1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AF328C7-F8D7-4F7F-ADC1-3057ED85AA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824192" y="1844824"/>
            <a:ext cx="3744416" cy="165618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Нарушения в развитии, спровоцированные чрезмерным увлечением гаджетами.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3548585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ременныйКлассическийБлок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282_TF89082059.potx" id="{67D49B47-FA17-4E5B-80EE-30F76FF2D07D}" vid="{0DD5EBB0-80F9-440D-B756-554016CC0CE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Современная классическая блочная презентация</Template>
  <TotalTime>2736</TotalTime>
  <Words>2101</Words>
  <Application>Microsoft Office PowerPoint</Application>
  <PresentationFormat>Широкоэкранный</PresentationFormat>
  <Paragraphs>203</Paragraphs>
  <Slides>26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Commissioner</vt:lpstr>
      <vt:lpstr>Corbel</vt:lpstr>
      <vt:lpstr>Roboto</vt:lpstr>
      <vt:lpstr>Times New Roman</vt:lpstr>
      <vt:lpstr>Tw Cen MT</vt:lpstr>
      <vt:lpstr>Wingdings</vt:lpstr>
      <vt:lpstr>Wingdings 3</vt:lpstr>
      <vt:lpstr>СовременныйКлассическийБлок-3</vt:lpstr>
      <vt:lpstr> Гаджетомания </vt:lpstr>
      <vt:lpstr>Презентация PowerPoint</vt:lpstr>
      <vt:lpstr>Чек-лист   «Тревожные звоночки»</vt:lpstr>
      <vt:lpstr>Почему запреты  не работают?  «Запретный плод  сладок»</vt:lpstr>
      <vt:lpstr>Запрет это не выход! Распределение времени </vt:lpstr>
      <vt:lpstr>Как выстроить правильные отношения ребенка с миром современных гаджетов? </vt:lpstr>
      <vt:lpstr>Когда может возникать зависимость? </vt:lpstr>
      <vt:lpstr>Чек-лист   «возраст»   Анализ социального, эмоционального, коммуникативного, познавательного и физического развития ребенка в соответствии с возрастом.    </vt:lpstr>
      <vt:lpstr>Проблемы физического развития  отставание в развитии моторных навыков. плохая осанка неусидчивость из-за слабости мышечного корсета. Ожирение.  Риск развития диабета второго типа.  Сердечно-сосудистые заболевания.  Раннее половое созревание.   Исследования показывают, что подавляющее большинство дошкольников – 84% играют в подвижные игры менее часа в день.   </vt:lpstr>
      <vt:lpstr>Снижение уровня освоения игровых, социальных и коммуникативных навыков. Социофобия.  Дети, увлеченные интернетом намного хуже считывают эмоции других людей. Они становятся невосприимчивы к эмоциям других и не знают, как выражать собственные. Это приводит к нарушению в сфере общения со сверстниками и взрослыми.  </vt:lpstr>
      <vt:lpstr>Снижение концентрации и устойчивости  внимания, невозможность сосредотачиваться длительное время на одном виде учебной деятельности.   Исследования показывают, что дошкольники, проводившие за экраном более 1 часа в день, испытывают проблемы с концентрацией в школе в 1,5-2 раза чаще. Они хуже себя контролируют и чаще действуют импульсивно.  </vt:lpstr>
      <vt:lpstr>Снижение мотивации к познавательной деятельности. Привычка к мгновенному получению подкрепления (бонусы, монетки, флажки).   Ребенок лишается терпения и привыкает к быстрому поощрению, но в реальной жизни приходится прилагать усилия и ждать.   Эксперимент с изменением успеваемости. До того, как дали гаджет и после 2 мес. Использования. Снижение мотивации в 2 раза! </vt:lpstr>
      <vt:lpstr> подозрительные контакты в социальных сетях интернет-груминг – процесс постепенного совращения ребенка через общение в сети-интернет.   Известны случаи, когда совращение начиналось в возрасте 6 лет.  Необходимо установить Запрет социальные сети в младшем возрасте.   </vt:lpstr>
      <vt:lpstr>Виртуальное насилие и страхи – которые становятся реальными.   Анализ 136 исследований  в которых принимали участие 130 000 испытуемых показал, что видеоигры это фактор риска в развитии агрессивного поведения.  На агрессивность влияет длительность сеанса видео игры, а не присутствие в ней насилия!  Игры из категории «Хоррор»  с наличием персонажей преследователей провоцируют проблемы со сном, рост тревоги и агрессивного поведения.   </vt:lpstr>
      <vt:lpstr>Анализ ситуации в семье и социуме. Поиск единомышленников</vt:lpstr>
      <vt:lpstr>Договоритесь с близкими о правилах  и ограничениях</vt:lpstr>
      <vt:lpstr>  Контроль гиперфокуса</vt:lpstr>
      <vt:lpstr>«На одной волне»</vt:lpstr>
      <vt:lpstr>Ограничения по времени через «блокировку устройства»</vt:lpstr>
      <vt:lpstr>Программы родительского контроля</vt:lpstr>
      <vt:lpstr>сила протеста зависит от степени формирования зависимости</vt:lpstr>
      <vt:lpstr>  Что делать, если ребенок нас не слышит и не хочет следовать правилам?   Я не хочу конфликтов. У нас и так очень плохие отношения, а ограничения только ухудшат ситуацию.</vt:lpstr>
      <vt:lpstr>Пошаговая инструкция для установки ограничений  в возрасте от 4 до 7 лет: </vt:lpstr>
      <vt:lpstr>Презентация PowerPoint</vt:lpstr>
      <vt:lpstr>Презентация PowerPoint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«План психологического сопровождения по проведению  ОГЭ и ЕГЭ»</dc:title>
  <dc:creator>nbarl</dc:creator>
  <cp:lastModifiedBy>nbarl</cp:lastModifiedBy>
  <cp:revision>57</cp:revision>
  <dcterms:created xsi:type="dcterms:W3CDTF">2022-01-20T10:39:23Z</dcterms:created>
  <dcterms:modified xsi:type="dcterms:W3CDTF">2022-11-05T13:37:31Z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