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65" r:id="rId4"/>
    <p:sldId id="264" r:id="rId5"/>
    <p:sldId id="263" r:id="rId6"/>
    <p:sldId id="262" r:id="rId7"/>
    <p:sldId id="261" r:id="rId8"/>
    <p:sldId id="260" r:id="rId9"/>
    <p:sldId id="259" r:id="rId10"/>
    <p:sldId id="277" r:id="rId11"/>
    <p:sldId id="276" r:id="rId12"/>
    <p:sldId id="275" r:id="rId13"/>
    <p:sldId id="274" r:id="rId14"/>
    <p:sldId id="273" r:id="rId15"/>
    <p:sldId id="272" r:id="rId16"/>
    <p:sldId id="271" r:id="rId17"/>
    <p:sldId id="270" r:id="rId18"/>
    <p:sldId id="269" r:id="rId19"/>
    <p:sldId id="268" r:id="rId20"/>
    <p:sldId id="278" r:id="rId21"/>
  </p:sldIdLst>
  <p:sldSz cx="6858000" cy="9144000" type="screen4x3"/>
  <p:notesSz cx="7100888" cy="102330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FF"/>
    <a:srgbClr val="66FF66"/>
    <a:srgbClr val="DEF7D7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1" d="100"/>
          <a:sy n="51" d="100"/>
        </p:scale>
        <p:origin x="-2478" y="-49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FAD54-0481-46BD-ADA3-020AB4026FC2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6616-6F61-4D69-8756-0A4113C9E7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FAD54-0481-46BD-ADA3-020AB4026FC2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6616-6F61-4D69-8756-0A4113C9E7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FAD54-0481-46BD-ADA3-020AB4026FC2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6616-6F61-4D69-8756-0A4113C9E7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FAD54-0481-46BD-ADA3-020AB4026FC2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6616-6F61-4D69-8756-0A4113C9E7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FAD54-0481-46BD-ADA3-020AB4026FC2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6616-6F61-4D69-8756-0A4113C9E7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FAD54-0481-46BD-ADA3-020AB4026FC2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6616-6F61-4D69-8756-0A4113C9E7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FAD54-0481-46BD-ADA3-020AB4026FC2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6616-6F61-4D69-8756-0A4113C9E7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FAD54-0481-46BD-ADA3-020AB4026FC2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6616-6F61-4D69-8756-0A4113C9E7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FAD54-0481-46BD-ADA3-020AB4026FC2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6616-6F61-4D69-8756-0A4113C9E7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FAD54-0481-46BD-ADA3-020AB4026FC2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6616-6F61-4D69-8756-0A4113C9E7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FAD54-0481-46BD-ADA3-020AB4026FC2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6616-6F61-4D69-8756-0A4113C9E7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FAD54-0481-46BD-ADA3-020AB4026FC2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36616-6F61-4D69-8756-0A4113C9E7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71480" y="428596"/>
            <a:ext cx="5929354" cy="84638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Тема </a:t>
            </a:r>
            <a:r>
              <a:rPr lang="ru-RU" sz="32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«Овощи</a:t>
            </a:r>
            <a:r>
              <a:rPr lang="ru-RU" sz="3200" b="1" i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»</a:t>
            </a:r>
          </a:p>
          <a:p>
            <a:pPr algn="ctr"/>
            <a:endParaRPr lang="ru-RU" sz="2000" b="1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У </a:t>
            </a:r>
            <a:r>
              <a:rPr lang="ru-RU" sz="2400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девчушки Зиночки </a:t>
            </a:r>
            <a:endParaRPr lang="ru-RU" sz="2400" b="1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овощи </a:t>
            </a:r>
            <a:r>
              <a:rPr lang="ru-RU" sz="2400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в корзиночке,</a:t>
            </a:r>
          </a:p>
          <a:p>
            <a:pPr algn="ctr"/>
            <a:r>
              <a:rPr lang="ru-RU" i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Дети делают ладошку </a:t>
            </a:r>
            <a:r>
              <a:rPr lang="ru-RU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«корзиночкой</a:t>
            </a:r>
            <a:r>
              <a:rPr lang="ru-RU" i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 и катают </a:t>
            </a:r>
            <a:r>
              <a:rPr lang="ru-RU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шарик.</a:t>
            </a:r>
            <a:endParaRPr lang="ru-RU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Вот пузатый кабачок положила </a:t>
            </a:r>
            <a:endParaRPr lang="ru-RU" sz="2400" b="1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на </a:t>
            </a:r>
            <a:r>
              <a:rPr lang="ru-RU" sz="2400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бочок,</a:t>
            </a:r>
          </a:p>
          <a:p>
            <a:pPr algn="ctr"/>
            <a:r>
              <a:rPr lang="ru-RU" sz="2400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Перец и морковку уложила ловко,</a:t>
            </a:r>
          </a:p>
          <a:p>
            <a:pPr algn="ctr"/>
            <a:r>
              <a:rPr lang="ru-RU" sz="2400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Помидор и огурец.</a:t>
            </a:r>
          </a:p>
          <a:p>
            <a:pPr algn="ctr"/>
            <a:r>
              <a:rPr lang="ru-RU" i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Дети </a:t>
            </a:r>
            <a:r>
              <a:rPr lang="ru-RU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надевают </a:t>
            </a:r>
            <a:r>
              <a:rPr lang="ru-RU" i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колечко на пальцы, начиная с большого.</a:t>
            </a:r>
            <a:endParaRPr lang="ru-RU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Наша Зина – молодец!</a:t>
            </a:r>
          </a:p>
          <a:p>
            <a:pPr algn="ctr"/>
            <a:r>
              <a:rPr lang="ru-RU" i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Показывают большой палец</a:t>
            </a:r>
            <a:r>
              <a:rPr lang="ru-RU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ctr"/>
            <a:endParaRPr lang="ru-RU" i="1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i="1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i="1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i="1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i="1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i="1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i="1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i="1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i="1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i="1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i="1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i="1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s://im0-tub-ru.yandex.net/i?id=b15e7288e4932be1e1bc54edd78d8a53&amp;n=33&amp;h=215&amp;w=3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338" y="5429256"/>
            <a:ext cx="3839794" cy="311150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604" y="357158"/>
            <a:ext cx="6000792" cy="8156079"/>
          </a:xfrm>
          <a:prstGeom prst="rect">
            <a:avLst/>
          </a:prstGeom>
          <a:solidFill>
            <a:srgbClr val="66FF66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endParaRPr lang="ru-RU" sz="32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Тема «Новый </a:t>
            </a:r>
            <a:r>
              <a:rPr lang="ru-RU" sz="32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год»</a:t>
            </a:r>
            <a:endParaRPr lang="ru-RU" sz="32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endParaRPr lang="ru-RU" sz="2400" b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r>
              <a:rPr lang="ru-RU" sz="28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Праздник </a:t>
            </a:r>
            <a:r>
              <a:rPr lang="ru-RU" sz="28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приближается, </a:t>
            </a:r>
            <a:endParaRPr lang="ru-RU" sz="2800" b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r>
              <a:rPr lang="ru-RU" sz="28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Ёлка </a:t>
            </a:r>
            <a:r>
              <a:rPr lang="ru-RU" sz="28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наряжается</a:t>
            </a:r>
            <a:r>
              <a:rPr lang="ru-RU" sz="24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pPr algn="ctr"/>
            <a:r>
              <a:rPr lang="ru-RU" sz="2000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Дети катают Су </a:t>
            </a:r>
            <a:r>
              <a:rPr lang="ru-RU" sz="2000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–</a:t>
            </a:r>
            <a:r>
              <a:rPr lang="ru-RU" sz="2000" i="1" dirty="0" err="1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Джок</a:t>
            </a:r>
            <a:endParaRPr lang="ru-RU" sz="2000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r>
              <a:rPr lang="ru-RU" sz="2000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000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между ладонями.</a:t>
            </a:r>
            <a:endParaRPr lang="ru-RU" sz="20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r>
              <a:rPr lang="ru-RU" sz="28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Мы </a:t>
            </a:r>
            <a:r>
              <a:rPr lang="ru-RU" sz="28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развесили игрушки, </a:t>
            </a:r>
          </a:p>
          <a:p>
            <a:pPr algn="ctr"/>
            <a:r>
              <a:rPr lang="ru-RU" sz="28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Бусы</a:t>
            </a:r>
            <a:r>
              <a:rPr lang="ru-RU" sz="28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, шарики, хлопушки.</a:t>
            </a:r>
          </a:p>
          <a:p>
            <a:pPr algn="ctr"/>
            <a:r>
              <a:rPr lang="ru-RU" sz="28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А здесь фонарики висят, </a:t>
            </a:r>
            <a:endParaRPr lang="ru-RU" sz="2800" b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r>
              <a:rPr lang="ru-RU" sz="28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Блеском </a:t>
            </a:r>
            <a:r>
              <a:rPr lang="ru-RU" sz="28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радуют ребят.</a:t>
            </a:r>
          </a:p>
          <a:p>
            <a:pPr algn="r"/>
            <a:endParaRPr lang="ru-RU" sz="2000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r>
              <a:rPr lang="ru-RU" sz="2000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Поочередно надевают </a:t>
            </a:r>
            <a:r>
              <a:rPr lang="ru-RU" sz="2000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колечко </a:t>
            </a:r>
            <a:endParaRPr lang="ru-RU" sz="2000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r>
              <a:rPr lang="ru-RU" sz="2000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на </a:t>
            </a:r>
            <a:r>
              <a:rPr lang="ru-RU" sz="2000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пальчики, </a:t>
            </a:r>
            <a:endParaRPr lang="ru-RU" sz="2000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r>
              <a:rPr lang="ru-RU" sz="2000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начиная </a:t>
            </a:r>
            <a:r>
              <a:rPr lang="ru-RU" sz="2000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с</a:t>
            </a:r>
            <a:endParaRPr lang="ru-RU" sz="20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r>
              <a:rPr lang="ru-RU" sz="2000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мизинца правой руки</a:t>
            </a:r>
            <a:r>
              <a:rPr lang="ru-RU" sz="2000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pPr algn="r"/>
            <a:endParaRPr lang="ru-RU" sz="2000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endParaRPr lang="ru-RU" sz="2000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endParaRPr lang="ru-RU" sz="2000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endParaRPr lang="ru-RU" sz="2000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endParaRPr lang="ru-RU" sz="16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3556" name="Picture 4" descr="http://blogpath.org.ru/hipshxo/skachat_zastavku_akvarium_na_rabochiy_stol_23519_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92387">
            <a:off x="3742211" y="422294"/>
            <a:ext cx="2949486" cy="1537143"/>
          </a:xfrm>
          <a:prstGeom prst="rect">
            <a:avLst/>
          </a:prstGeom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13314" name="Picture 2" descr="http://st.depositphotos.com/1967477/3713/v/450/depositphotos_37139493-stock-illustration-kids-decorating-a-christmas-tree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04" y="5460300"/>
            <a:ext cx="2928958" cy="32471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604" y="571472"/>
            <a:ext cx="5857916" cy="8032968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3500000" scaled="1"/>
            <a:tileRect/>
          </a:gra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Тема «Зимние </a:t>
            </a:r>
            <a:r>
              <a:rPr lang="ru-RU" sz="32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забавы»</a:t>
            </a:r>
            <a:endParaRPr lang="ru-RU" sz="3200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400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24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Что </a:t>
            </a:r>
            <a:r>
              <a:rPr lang="ru-RU" sz="240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зимой мы любим </a:t>
            </a:r>
            <a:r>
              <a:rPr lang="ru-RU" sz="24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делать?</a:t>
            </a:r>
            <a:endParaRPr lang="ru-RU" sz="2400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2000" i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Дети катают Су </a:t>
            </a:r>
            <a:r>
              <a:rPr lang="ru-RU" sz="2000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–</a:t>
            </a:r>
            <a:r>
              <a:rPr lang="ru-RU" sz="2000" i="1" dirty="0" err="1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Джок</a:t>
            </a:r>
            <a:r>
              <a:rPr lang="ru-RU" sz="2000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sz="2000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между </a:t>
            </a:r>
            <a:r>
              <a:rPr lang="ru-RU" sz="2000" i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ладонями.</a:t>
            </a:r>
            <a:endParaRPr lang="ru-RU" sz="2000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240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В снежки играть, </a:t>
            </a:r>
            <a:endParaRPr lang="ru-RU" sz="2400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24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На </a:t>
            </a:r>
            <a:r>
              <a:rPr lang="ru-RU" sz="240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лыжах </a:t>
            </a:r>
            <a:r>
              <a:rPr lang="ru-RU" sz="24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бегать</a:t>
            </a:r>
            <a:r>
              <a:rPr lang="ru-RU" sz="240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,</a:t>
            </a:r>
          </a:p>
          <a:p>
            <a:pPr algn="ctr"/>
            <a:r>
              <a:rPr lang="ru-RU" sz="240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На коньках по </a:t>
            </a:r>
            <a:r>
              <a:rPr lang="ru-RU" sz="24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льду</a:t>
            </a:r>
          </a:p>
          <a:p>
            <a:pPr algn="ctr"/>
            <a:r>
              <a:rPr lang="ru-RU" sz="24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кататься</a:t>
            </a:r>
            <a:r>
              <a:rPr lang="ru-RU" sz="24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,</a:t>
            </a:r>
          </a:p>
          <a:p>
            <a:pPr algn="ctr"/>
            <a:r>
              <a:rPr lang="ru-RU" sz="24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вниз с горы на санках </a:t>
            </a:r>
            <a:endParaRPr lang="ru-RU" sz="2400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24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мчаться</a:t>
            </a:r>
            <a:r>
              <a:rPr lang="ru-RU" sz="240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algn="ctr"/>
            <a:r>
              <a:rPr lang="ru-RU" sz="2000" i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Поочередно одевают </a:t>
            </a:r>
            <a:r>
              <a:rPr lang="ru-RU" sz="2000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колечко</a:t>
            </a:r>
          </a:p>
          <a:p>
            <a:pPr algn="ctr"/>
            <a:r>
              <a:rPr lang="ru-RU" sz="2000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i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на пальчики, начиная с</a:t>
            </a:r>
            <a:endParaRPr lang="ru-RU" sz="2000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2000" i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мизинца правой руки</a:t>
            </a:r>
            <a:r>
              <a:rPr lang="ru-RU" sz="2000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algn="ctr"/>
            <a:endParaRPr lang="ru-RU" sz="2000" i="1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000" i="1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000" i="1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000" i="1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000" i="1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000" i="1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000" i="1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000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4578" name="Picture 2" descr="http://img0.liveinternet.ru/images/attach/c/10/127/42/127042530_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0306" y="6215074"/>
            <a:ext cx="3643338" cy="264388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604" y="571472"/>
            <a:ext cx="5857916" cy="84638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Тема </a:t>
            </a:r>
            <a:r>
              <a:rPr lang="ru-RU" sz="3200" b="1" dirty="0">
                <a:solidFill>
                  <a:srgbClr val="7030A0"/>
                </a:solidFill>
              </a:rPr>
              <a:t>«Транспорт»</a:t>
            </a:r>
          </a:p>
          <a:p>
            <a:pPr algn="ctr"/>
            <a:r>
              <a:rPr lang="ru-RU" sz="2400" b="1" dirty="0">
                <a:solidFill>
                  <a:srgbClr val="7030A0"/>
                </a:solidFill>
              </a:rPr>
              <a:t>Будем мы с тобой играть,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Будем </a:t>
            </a:r>
            <a:r>
              <a:rPr lang="ru-RU" sz="2400" b="1" dirty="0">
                <a:solidFill>
                  <a:srgbClr val="7030A0"/>
                </a:solidFill>
              </a:rPr>
              <a:t>транспорт </a:t>
            </a:r>
            <a:r>
              <a:rPr lang="ru-RU" sz="2400" b="1" dirty="0" smtClean="0">
                <a:solidFill>
                  <a:srgbClr val="7030A0"/>
                </a:solidFill>
              </a:rPr>
              <a:t>называть.</a:t>
            </a:r>
          </a:p>
          <a:p>
            <a:pPr algn="ctr"/>
            <a:r>
              <a:rPr lang="ru-RU" sz="2400" i="1" dirty="0" smtClean="0">
                <a:solidFill>
                  <a:srgbClr val="7030A0"/>
                </a:solidFill>
              </a:rPr>
              <a:t>Дети </a:t>
            </a:r>
            <a:r>
              <a:rPr lang="ru-RU" sz="2400" i="1" dirty="0">
                <a:solidFill>
                  <a:srgbClr val="7030A0"/>
                </a:solidFill>
              </a:rPr>
              <a:t>катают </a:t>
            </a:r>
            <a:r>
              <a:rPr lang="ru-RU" sz="2400" i="1" dirty="0" smtClean="0">
                <a:solidFill>
                  <a:srgbClr val="7030A0"/>
                </a:solidFill>
              </a:rPr>
              <a:t>Су–</a:t>
            </a:r>
            <a:r>
              <a:rPr lang="ru-RU" sz="2400" i="1" dirty="0" err="1" smtClean="0">
                <a:solidFill>
                  <a:srgbClr val="7030A0"/>
                </a:solidFill>
              </a:rPr>
              <a:t>Джок</a:t>
            </a:r>
            <a:r>
              <a:rPr lang="ru-RU" sz="2400" i="1" dirty="0" smtClean="0">
                <a:solidFill>
                  <a:srgbClr val="7030A0"/>
                </a:solidFill>
              </a:rPr>
              <a:t> </a:t>
            </a:r>
            <a:r>
              <a:rPr lang="ru-RU" sz="2400" i="1" dirty="0">
                <a:solidFill>
                  <a:srgbClr val="7030A0"/>
                </a:solidFill>
              </a:rPr>
              <a:t>между ладонями.</a:t>
            </a:r>
            <a:endParaRPr lang="ru-RU" sz="2400" dirty="0">
              <a:solidFill>
                <a:srgbClr val="7030A0"/>
              </a:solidFill>
            </a:endParaRPr>
          </a:p>
          <a:p>
            <a:pPr algn="ctr"/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Автомобиль </a:t>
            </a:r>
            <a:r>
              <a:rPr lang="ru-RU" sz="2400" b="1" dirty="0">
                <a:solidFill>
                  <a:srgbClr val="7030A0"/>
                </a:solidFill>
              </a:rPr>
              <a:t>и вертолет,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Трамвай</a:t>
            </a:r>
            <a:r>
              <a:rPr lang="ru-RU" sz="2400" b="1" dirty="0">
                <a:solidFill>
                  <a:srgbClr val="7030A0"/>
                </a:solidFill>
              </a:rPr>
              <a:t>, метро и </a:t>
            </a:r>
            <a:r>
              <a:rPr lang="ru-RU" sz="2400" b="1" dirty="0" smtClean="0">
                <a:solidFill>
                  <a:srgbClr val="7030A0"/>
                </a:solidFill>
              </a:rPr>
              <a:t>самолет.</a:t>
            </a:r>
          </a:p>
          <a:p>
            <a:pPr algn="ctr"/>
            <a:r>
              <a:rPr lang="ru-RU" sz="2400" i="1" dirty="0" smtClean="0">
                <a:solidFill>
                  <a:srgbClr val="7030A0"/>
                </a:solidFill>
              </a:rPr>
              <a:t>Поочередно надевают </a:t>
            </a:r>
            <a:r>
              <a:rPr lang="ru-RU" sz="2400" i="1" dirty="0">
                <a:solidFill>
                  <a:srgbClr val="7030A0"/>
                </a:solidFill>
              </a:rPr>
              <a:t>колечко на пальчики, начиная </a:t>
            </a:r>
            <a:r>
              <a:rPr lang="ru-RU" sz="2400" i="1" dirty="0" smtClean="0">
                <a:solidFill>
                  <a:srgbClr val="7030A0"/>
                </a:solidFill>
              </a:rPr>
              <a:t>с мизинца </a:t>
            </a:r>
            <a:r>
              <a:rPr lang="ru-RU" sz="2400" i="1" dirty="0">
                <a:solidFill>
                  <a:srgbClr val="7030A0"/>
                </a:solidFill>
              </a:rPr>
              <a:t>правой руки.</a:t>
            </a:r>
            <a:endParaRPr lang="ru-RU" sz="2400" dirty="0">
              <a:solidFill>
                <a:srgbClr val="7030A0"/>
              </a:solidFill>
            </a:endParaRPr>
          </a:p>
          <a:p>
            <a:pPr algn="r"/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Пять </a:t>
            </a:r>
            <a:r>
              <a:rPr lang="ru-RU" sz="2400" b="1" dirty="0">
                <a:solidFill>
                  <a:srgbClr val="7030A0"/>
                </a:solidFill>
              </a:rPr>
              <a:t>пальцев мы </a:t>
            </a:r>
            <a:r>
              <a:rPr lang="ru-RU" sz="2400" b="1" dirty="0" smtClean="0">
                <a:solidFill>
                  <a:srgbClr val="7030A0"/>
                </a:solidFill>
              </a:rPr>
              <a:t>в </a:t>
            </a:r>
            <a:r>
              <a:rPr lang="ru-RU" sz="2400" b="1" dirty="0">
                <a:solidFill>
                  <a:srgbClr val="7030A0"/>
                </a:solidFill>
              </a:rPr>
              <a:t>кулак зажмем,</a:t>
            </a:r>
          </a:p>
          <a:p>
            <a:pPr algn="ctr"/>
            <a:r>
              <a:rPr lang="ru-RU" sz="2400" b="1" dirty="0">
                <a:solidFill>
                  <a:srgbClr val="7030A0"/>
                </a:solidFill>
              </a:rPr>
              <a:t>Пять видов </a:t>
            </a:r>
            <a:r>
              <a:rPr lang="ru-RU" sz="2400" b="1" dirty="0" smtClean="0">
                <a:solidFill>
                  <a:srgbClr val="7030A0"/>
                </a:solidFill>
              </a:rPr>
              <a:t>транспорта  </a:t>
            </a:r>
            <a:r>
              <a:rPr lang="ru-RU" sz="2400" b="1" dirty="0">
                <a:solidFill>
                  <a:srgbClr val="7030A0"/>
                </a:solidFill>
              </a:rPr>
              <a:t>мы назовем.</a:t>
            </a:r>
          </a:p>
          <a:p>
            <a:pPr algn="r"/>
            <a:endParaRPr lang="ru-RU" sz="2400" i="1" dirty="0" smtClean="0">
              <a:solidFill>
                <a:srgbClr val="7030A0"/>
              </a:solidFill>
            </a:endParaRPr>
          </a:p>
          <a:p>
            <a:pPr algn="r"/>
            <a:r>
              <a:rPr lang="ru-RU" sz="2400" i="1" dirty="0" smtClean="0">
                <a:solidFill>
                  <a:srgbClr val="7030A0"/>
                </a:solidFill>
              </a:rPr>
              <a:t>Дети </a:t>
            </a:r>
            <a:r>
              <a:rPr lang="ru-RU" sz="2400" i="1" dirty="0">
                <a:solidFill>
                  <a:srgbClr val="7030A0"/>
                </a:solidFill>
              </a:rPr>
              <a:t>сжимают </a:t>
            </a:r>
            <a:endParaRPr lang="ru-RU" sz="2400" i="1" dirty="0" smtClean="0">
              <a:solidFill>
                <a:srgbClr val="7030A0"/>
              </a:solidFill>
            </a:endParaRPr>
          </a:p>
          <a:p>
            <a:pPr algn="r"/>
            <a:r>
              <a:rPr lang="ru-RU" sz="2400" i="1" dirty="0" smtClean="0">
                <a:solidFill>
                  <a:srgbClr val="7030A0"/>
                </a:solidFill>
              </a:rPr>
              <a:t>пальцы </a:t>
            </a:r>
            <a:r>
              <a:rPr lang="ru-RU" sz="2400" i="1" dirty="0">
                <a:solidFill>
                  <a:srgbClr val="7030A0"/>
                </a:solidFill>
              </a:rPr>
              <a:t>в </a:t>
            </a:r>
            <a:r>
              <a:rPr lang="ru-RU" sz="2400" i="1" dirty="0" smtClean="0">
                <a:solidFill>
                  <a:srgbClr val="7030A0"/>
                </a:solidFill>
              </a:rPr>
              <a:t>кулачок.</a:t>
            </a:r>
          </a:p>
          <a:p>
            <a:pPr algn="r"/>
            <a:endParaRPr lang="ru-RU" sz="2400" i="1" dirty="0" smtClean="0">
              <a:solidFill>
                <a:srgbClr val="7030A0"/>
              </a:solidFill>
            </a:endParaRPr>
          </a:p>
          <a:p>
            <a:pPr algn="r"/>
            <a:endParaRPr lang="ru-RU" sz="2400" i="1" dirty="0" smtClean="0">
              <a:solidFill>
                <a:srgbClr val="7030A0"/>
              </a:solidFill>
            </a:endParaRPr>
          </a:p>
          <a:p>
            <a:pPr algn="r"/>
            <a:endParaRPr lang="ru-RU" sz="2400" i="1" dirty="0" smtClean="0">
              <a:solidFill>
                <a:srgbClr val="7030A0"/>
              </a:solidFill>
            </a:endParaRPr>
          </a:p>
          <a:p>
            <a:pPr algn="r"/>
            <a:endParaRPr lang="ru-RU" sz="2400" i="1" dirty="0" smtClean="0">
              <a:solidFill>
                <a:srgbClr val="7030A0"/>
              </a:solidFill>
            </a:endParaRPr>
          </a:p>
          <a:p>
            <a:pPr algn="r"/>
            <a:endParaRPr lang="ru-RU" sz="2400" i="1" dirty="0" smtClean="0">
              <a:solidFill>
                <a:srgbClr val="7030A0"/>
              </a:solidFill>
            </a:endParaRPr>
          </a:p>
          <a:p>
            <a:pPr algn="r"/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11266" name="AutoShape 2" descr="http://quumgimh.c4uhosting.com/whuytp-foto/397xccuya-247.jpg?i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http://quumgimh.c4uhosting.com/whuytp-foto/397xccuya-247.jpg?i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http://quumgimh.c4uhosting.com/whuytp-foto/397xccuya-247.jpg?i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42" y="6000760"/>
            <a:ext cx="3286148" cy="2643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00042" y="571472"/>
            <a:ext cx="5857916" cy="827919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Тема </a:t>
            </a:r>
            <a:endParaRPr lang="ru-RU" sz="3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«Животные 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жарких стран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»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За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мамой-слонихой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шагает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слонёнок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,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За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крокодилихой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–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</a:rPr>
              <a:t>крокодилёнок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,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За львицей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шагает 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маленький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львёнок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,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За верблюдицей бежит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верблюжонок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,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За зеброй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спешит 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полосатый  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</a:rPr>
              <a:t>зебрёнок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,</a:t>
            </a:r>
          </a:p>
          <a:p>
            <a:endParaRPr lang="ru-RU" sz="2400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</a:rPr>
              <a:t>Поочередно надевают </a:t>
            </a:r>
          </a:p>
          <a:p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</a:rPr>
              <a:t>колечко </a:t>
            </a:r>
            <a:r>
              <a:rPr lang="ru-RU" sz="2400" i="1" dirty="0">
                <a:solidFill>
                  <a:schemeClr val="accent6">
                    <a:lumMod val="75000"/>
                  </a:schemeClr>
                </a:solidFill>
              </a:rPr>
              <a:t>на пальчики, начиная с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400" i="1" dirty="0">
                <a:solidFill>
                  <a:schemeClr val="accent6">
                    <a:lumMod val="75000"/>
                  </a:schemeClr>
                </a:solidFill>
              </a:rPr>
              <a:t>мизинца правой руки.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За кем же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торопится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каждый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ребенок? 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sz="2400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</a:rPr>
              <a:t>Дети катают</a:t>
            </a:r>
          </a:p>
          <a:p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</a:rPr>
              <a:t> Су–</a:t>
            </a:r>
            <a:r>
              <a:rPr lang="ru-RU" sz="2400" i="1" dirty="0" err="1" smtClean="0">
                <a:solidFill>
                  <a:schemeClr val="accent6">
                    <a:lumMod val="75000"/>
                  </a:schemeClr>
                </a:solidFill>
              </a:rPr>
              <a:t>Джок</a:t>
            </a:r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</a:rPr>
              <a:t>между </a:t>
            </a:r>
            <a:r>
              <a:rPr lang="ru-RU" sz="2400" i="1" dirty="0">
                <a:solidFill>
                  <a:schemeClr val="accent6">
                    <a:lumMod val="75000"/>
                  </a:schemeClr>
                </a:solidFill>
              </a:rPr>
              <a:t>ладонями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endParaRPr lang="ru-RU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42" name="Picture 2" descr="https://librolife.ru/imgslovar/18216_1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4" y="4133852"/>
            <a:ext cx="3233734" cy="5010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71480" y="714348"/>
            <a:ext cx="5786478" cy="7048083"/>
          </a:xfrm>
          <a:prstGeom prst="rect">
            <a:avLst/>
          </a:prstGeom>
          <a:solidFill>
            <a:srgbClr val="FFFF66">
              <a:alpha val="30980"/>
            </a:srgbClr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Тема «Дикие 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животные весной»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Это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зайчонок, </a:t>
            </a:r>
            <a:endParaRPr lang="ru-RU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Это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бельчонок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,</a:t>
            </a:r>
          </a:p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Это лисёнок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endParaRPr lang="ru-RU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Это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волчонок,</a:t>
            </a:r>
          </a:p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А это спешит,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ковыляет                                                                                                                                                                                                                   спросонок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endParaRPr lang="ru-RU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Бурый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мохнатый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,</a:t>
            </a:r>
          </a:p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Смешной медвежонок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Поочередно </a:t>
            </a:r>
            <a:r>
              <a:rPr lang="ru-RU" sz="2400" i="1" dirty="0" smtClean="0">
                <a:solidFill>
                  <a:schemeClr val="accent3">
                    <a:lumMod val="50000"/>
                  </a:schemeClr>
                </a:solidFill>
              </a:rPr>
              <a:t>надевают 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колечко на пальчики, начиная </a:t>
            </a:r>
            <a:r>
              <a:rPr lang="ru-RU" sz="2400" i="1" dirty="0" smtClean="0">
                <a:solidFill>
                  <a:schemeClr val="accent3">
                    <a:lumMod val="50000"/>
                  </a:schemeClr>
                </a:solidFill>
              </a:rPr>
              <a:t>с мизинца 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правой руки.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 descr="http://cartoon-animals.disneyandcartoons.com/_/rsrc/1472859095095/brown-bears-eating-honey/cute-bear-resting-at-honey-jar-flowers.png?height=320&amp;width=3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96" y="1000100"/>
            <a:ext cx="3500438" cy="3429024"/>
          </a:xfrm>
          <a:prstGeom prst="rect">
            <a:avLst/>
          </a:prstGeom>
          <a:noFill/>
        </p:spPr>
      </p:pic>
      <p:pic>
        <p:nvPicPr>
          <p:cNvPr id="9222" name="Picture 6" descr="http://pixelbrush.ru/uploads/posts/2014-01/1389465807_dig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04" y="6500826"/>
            <a:ext cx="5929354" cy="2209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604" y="714348"/>
            <a:ext cx="6000792" cy="59400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Тема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«Домашние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птицы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»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24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Есть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у курицы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</a:rPr>
              <a:t>цыпёенок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У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гусыни есть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гусёнок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У индюшки – индюшонок,</a:t>
            </a:r>
          </a:p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А у утки есть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утёнок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Поочередно </a:t>
            </a:r>
            <a:r>
              <a:rPr lang="ru-RU" sz="2400" i="1" dirty="0" smtClean="0">
                <a:solidFill>
                  <a:schemeClr val="accent3">
                    <a:lumMod val="50000"/>
                  </a:schemeClr>
                </a:solidFill>
              </a:rPr>
              <a:t>надевают 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колечко </a:t>
            </a:r>
            <a:endParaRPr lang="ru-RU" sz="2400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400" i="1" dirty="0" smtClean="0">
                <a:solidFill>
                  <a:schemeClr val="accent3">
                    <a:lumMod val="50000"/>
                  </a:schemeClr>
                </a:solidFill>
              </a:rPr>
              <a:t>на 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пальчики, начиная </a:t>
            </a:r>
            <a:r>
              <a:rPr lang="ru-RU" sz="2400" i="1" dirty="0" smtClean="0">
                <a:solidFill>
                  <a:schemeClr val="accent3">
                    <a:lumMod val="50000"/>
                  </a:schemeClr>
                </a:solidFill>
              </a:rPr>
              <a:t>с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мизинца правой руки.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У каждой мамы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малыши.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Все красивы,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хороши!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endParaRPr lang="ru-RU" sz="2400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400" i="1" dirty="0" smtClean="0">
                <a:solidFill>
                  <a:schemeClr val="accent3">
                    <a:lumMod val="50000"/>
                  </a:schemeClr>
                </a:solidFill>
              </a:rPr>
              <a:t>Дети 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катают </a:t>
            </a:r>
            <a:r>
              <a:rPr lang="ru-RU" sz="2400" i="1" dirty="0" smtClean="0">
                <a:solidFill>
                  <a:schemeClr val="accent3">
                    <a:lumMod val="50000"/>
                  </a:schemeClr>
                </a:solidFill>
              </a:rPr>
              <a:t>Су–</a:t>
            </a:r>
            <a:r>
              <a:rPr lang="ru-RU" sz="2400" i="1" dirty="0" err="1" smtClean="0">
                <a:solidFill>
                  <a:schemeClr val="accent3">
                    <a:lumMod val="50000"/>
                  </a:schemeClr>
                </a:solidFill>
              </a:rPr>
              <a:t>Джок</a:t>
            </a:r>
            <a:r>
              <a:rPr lang="ru-RU" sz="2400" i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2400" i="1" dirty="0" smtClean="0">
                <a:solidFill>
                  <a:schemeClr val="accent3">
                    <a:lumMod val="50000"/>
                  </a:schemeClr>
                </a:solidFill>
              </a:rPr>
              <a:t>между 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ладонями</a:t>
            </a:r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4" name="Picture 2" descr="https://www.clipartsgram.com/small/215-200-image/1151162840-chicken-clipart-50c380148f8d9cc2009865d220bc783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24" y="6286512"/>
            <a:ext cx="2333627" cy="2262190"/>
          </a:xfrm>
          <a:prstGeom prst="rect">
            <a:avLst/>
          </a:prstGeom>
          <a:noFill/>
        </p:spPr>
      </p:pic>
      <p:pic>
        <p:nvPicPr>
          <p:cNvPr id="8196" name="Picture 4" descr="http://justclickit.ru/flash/bird/bird%20(96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8" y="6429388"/>
            <a:ext cx="2143140" cy="1857388"/>
          </a:xfrm>
          <a:prstGeom prst="rect">
            <a:avLst/>
          </a:prstGeom>
          <a:noFill/>
        </p:spPr>
      </p:pic>
      <p:pic>
        <p:nvPicPr>
          <p:cNvPr id="8198" name="Picture 6" descr="http://img1.picmix.com/output/stamp/normal/4/4/5/9/369544_42dd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571528" y="7286644"/>
            <a:ext cx="8072494" cy="1343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00042" y="571472"/>
            <a:ext cx="5857916" cy="82791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Тема </a:t>
            </a:r>
            <a:endParaRPr lang="ru-RU" sz="32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«Домашние животные»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Довольна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корова своими телятами,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Овечка довольна своими ягнятами,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Кошка довольна своими котятами,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Кем же довольна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свинья? Поросятами!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Довольна коза своими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козлятами.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i="1" dirty="0">
                <a:solidFill>
                  <a:schemeClr val="accent6">
                    <a:lumMod val="50000"/>
                  </a:schemeClr>
                </a:solidFill>
              </a:rPr>
              <a:t>Поочередно </a:t>
            </a: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надевают </a:t>
            </a:r>
            <a:r>
              <a:rPr lang="ru-RU" sz="2400" i="1" dirty="0">
                <a:solidFill>
                  <a:schemeClr val="accent6">
                    <a:lumMod val="50000"/>
                  </a:schemeClr>
                </a:solidFill>
              </a:rPr>
              <a:t>колечко на пальчики, начиная </a:t>
            </a: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с мизинца </a:t>
            </a:r>
            <a:r>
              <a:rPr lang="ru-RU" sz="2400" i="1" dirty="0">
                <a:solidFill>
                  <a:schemeClr val="accent6">
                    <a:lumMod val="50000"/>
                  </a:schemeClr>
                </a:solidFill>
              </a:rPr>
              <a:t>правой руки</a:t>
            </a: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 algn="ctr"/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А я довольна своими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ребятами!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i="1" dirty="0">
                <a:solidFill>
                  <a:schemeClr val="accent6">
                    <a:lumMod val="50000"/>
                  </a:schemeClr>
                </a:solidFill>
              </a:rPr>
              <a:t>Дети </a:t>
            </a: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катают</a:t>
            </a:r>
          </a:p>
          <a:p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 Су–</a:t>
            </a:r>
            <a:r>
              <a:rPr lang="ru-RU" sz="2400" i="1" dirty="0" err="1" smtClean="0">
                <a:solidFill>
                  <a:schemeClr val="accent6">
                    <a:lumMod val="50000"/>
                  </a:schemeClr>
                </a:solidFill>
              </a:rPr>
              <a:t>Джок</a:t>
            </a: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i="1" dirty="0">
                <a:solidFill>
                  <a:schemeClr val="accent6">
                    <a:lumMod val="50000"/>
                  </a:schemeClr>
                </a:solidFill>
              </a:rPr>
              <a:t>между ладонями</a:t>
            </a: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endParaRPr lang="ru-RU" sz="2400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 descr="http://img1.liveinternet.ru/images/attach/d/1/131/252/131252013_114924555____1s__2_.pn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4596" y="4643438"/>
            <a:ext cx="4143404" cy="4125647"/>
          </a:xfrm>
          <a:prstGeom prst="rect">
            <a:avLst/>
          </a:prstGeom>
          <a:noFill/>
        </p:spPr>
      </p:pic>
      <p:pic>
        <p:nvPicPr>
          <p:cNvPr id="7172" name="Picture 4" descr="http://img1.picmix.com/output/stamp/normal/4/4/5/9/369544_42dd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85776" y="7358082"/>
            <a:ext cx="7715304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57166" y="428596"/>
            <a:ext cx="6215106" cy="9079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Тема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«Перелетные </a:t>
            </a:r>
          </a:p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        птицы»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Тили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–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</a:rPr>
              <a:t>тели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Тили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–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</a:rPr>
              <a:t>тели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,</a:t>
            </a: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С юга птицы прилетели!</a:t>
            </a:r>
          </a:p>
          <a:p>
            <a:r>
              <a:rPr lang="ru-RU" sz="2000" i="1" dirty="0">
                <a:solidFill>
                  <a:schemeClr val="accent2">
                    <a:lumMod val="75000"/>
                  </a:schemeClr>
                </a:solidFill>
              </a:rPr>
              <a:t>Дети катают </a:t>
            </a:r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</a:rPr>
              <a:t>Су–</a:t>
            </a:r>
            <a:r>
              <a:rPr lang="ru-RU" sz="2000" i="1" dirty="0" err="1" smtClean="0">
                <a:solidFill>
                  <a:schemeClr val="accent2">
                    <a:lumMod val="75000"/>
                  </a:schemeClr>
                </a:solidFill>
              </a:rPr>
              <a:t>Джок</a:t>
            </a:r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</a:rPr>
              <a:t>между </a:t>
            </a:r>
            <a:r>
              <a:rPr lang="ru-RU" sz="2000" i="1" dirty="0">
                <a:solidFill>
                  <a:schemeClr val="accent2">
                    <a:lumMod val="75000"/>
                  </a:schemeClr>
                </a:solidFill>
              </a:rPr>
              <a:t>ладонями.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Прилетел к нам скворушка – 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Серенькое перышко.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Жаворонок,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соловей. 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Торопились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, кто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скорей!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Цапля, лебедь, утка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, стриж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Аист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ласточка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чиж.</a:t>
            </a:r>
          </a:p>
          <a:p>
            <a:pPr algn="r"/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</a:rPr>
              <a:t>Поочередно надевают</a:t>
            </a:r>
          </a:p>
          <a:p>
            <a:pPr algn="r"/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i="1" dirty="0">
                <a:solidFill>
                  <a:schemeClr val="accent2">
                    <a:lumMod val="75000"/>
                  </a:schemeClr>
                </a:solidFill>
              </a:rPr>
              <a:t>колечко на пальчики, </a:t>
            </a:r>
            <a:endParaRPr lang="ru-RU" sz="2000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r"/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</a:rPr>
              <a:t>начиная с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  <a:p>
            <a:pPr algn="r"/>
            <a:r>
              <a:rPr lang="ru-RU" sz="2000" i="1" dirty="0">
                <a:solidFill>
                  <a:schemeClr val="accent2">
                    <a:lumMod val="75000"/>
                  </a:schemeClr>
                </a:solidFill>
              </a:rPr>
              <a:t>мизинца правой руки.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  <a:p>
            <a:pPr algn="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Все вернулись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,</a:t>
            </a:r>
          </a:p>
          <a:p>
            <a:pPr algn="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прилетели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,</a:t>
            </a:r>
          </a:p>
          <a:p>
            <a:pPr algn="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Песни звонкие запели !</a:t>
            </a:r>
          </a:p>
          <a:p>
            <a:pPr algn="r"/>
            <a:r>
              <a:rPr lang="ru-RU" sz="2000" i="1" dirty="0">
                <a:solidFill>
                  <a:schemeClr val="accent2">
                    <a:lumMod val="75000"/>
                  </a:schemeClr>
                </a:solidFill>
              </a:rPr>
              <a:t>Дети катают </a:t>
            </a:r>
            <a:endParaRPr lang="ru-RU" sz="2000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r"/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</a:rPr>
              <a:t>Су -</a:t>
            </a:r>
            <a:r>
              <a:rPr lang="ru-RU" sz="2000" i="1" dirty="0" err="1" smtClean="0">
                <a:solidFill>
                  <a:schemeClr val="accent2">
                    <a:lumMod val="75000"/>
                  </a:schemeClr>
                </a:solidFill>
              </a:rPr>
              <a:t>Джок</a:t>
            </a:r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</a:rPr>
              <a:t> между</a:t>
            </a:r>
          </a:p>
          <a:p>
            <a:pPr algn="r"/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i="1" dirty="0">
                <a:solidFill>
                  <a:schemeClr val="accent2">
                    <a:lumMod val="75000"/>
                  </a:schemeClr>
                </a:solidFill>
              </a:rPr>
              <a:t>ладонями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6146" name="Picture 2" descr="http://www.playcast.ru/uploads/2016/09/05/19808630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4196" y="571472"/>
            <a:ext cx="3068075" cy="2286016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66" y="5286380"/>
            <a:ext cx="3286124" cy="3576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00042" y="500034"/>
            <a:ext cx="5929354" cy="86177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softEdge rad="635000"/>
          </a:effectLst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Тема 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«Подводный 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мир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»</a:t>
            </a: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Посмотри скорей 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вокруг!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Что ты видишь, милый 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друг?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sz="2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Дети катают </a:t>
            </a:r>
            <a:endParaRPr lang="ru-RU" sz="2400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sz="24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Су–</a:t>
            </a:r>
            <a:r>
              <a:rPr lang="ru-RU" sz="24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Джок</a:t>
            </a:r>
            <a:r>
              <a:rPr lang="ru-RU" sz="24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между ладонями.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Здесь прозрачная вода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</a:t>
            </a:r>
          </a:p>
          <a:p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Плывет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морской 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конёк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сюда,</a:t>
            </a:r>
          </a:p>
          <a:p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Вот медуза, вот кальмар, </a:t>
            </a:r>
            <a:endParaRPr lang="ru-RU" sz="24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А вот это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рыба шар.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А вот,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расправив восемь ног,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Гостей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встречает осьминог.</a:t>
            </a:r>
          </a:p>
          <a:p>
            <a:pPr algn="ctr"/>
            <a:r>
              <a:rPr lang="ru-RU" sz="2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Поочередно </a:t>
            </a:r>
            <a:r>
              <a:rPr lang="ru-RU" sz="24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надевают</a:t>
            </a:r>
          </a:p>
          <a:p>
            <a:pPr algn="ctr"/>
            <a:r>
              <a:rPr lang="ru-RU" sz="24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колечко на </a:t>
            </a:r>
            <a:r>
              <a:rPr lang="ru-RU" sz="2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пальчики, начиная с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/>
            <a:r>
              <a:rPr lang="ru-RU" sz="2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мизинца правой руки</a:t>
            </a:r>
            <a:r>
              <a:rPr lang="ru-RU" sz="24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  <a:p>
            <a:pPr algn="r"/>
            <a:endParaRPr lang="ru-RU" sz="2400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/>
            <a:endParaRPr lang="ru-RU" sz="2400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/>
            <a:endParaRPr lang="ru-RU" sz="2400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/>
            <a:endParaRPr lang="ru-RU" sz="2400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/>
            <a:endParaRPr lang="ru-RU" sz="2400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/>
            <a:endParaRPr lang="ru-RU" sz="2400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/>
            <a:endParaRPr lang="ru-RU" sz="2400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/>
            <a:endParaRPr lang="ru-RU" sz="2400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/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122" name="Picture 2" descr="http://www.playcast.ru/uploads/2015/06/12/1395295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66" y="3571868"/>
            <a:ext cx="6181725" cy="5572132"/>
          </a:xfrm>
          <a:prstGeom prst="rect">
            <a:avLst/>
          </a:prstGeom>
          <a:noFill/>
        </p:spPr>
      </p:pic>
      <p:sp>
        <p:nvSpPr>
          <p:cNvPr id="5124" name="AutoShape 4" descr="http://ru.stockfresh.com/thumbs/dagadu/1875026_%D1%81%D0%BC%D0%B5%D1%88%D0%BD%D1%8B%D0%B5-%D0%BE%D1%81%D1%8C%D0%BC%D0%B8%D0%BD%D0%BE%D0%B3%D0%B0-cartoon-%D0%B2%D0%B5%D0%BA%D1%82%D0%BE%D1%80%D0%B0-%D1%80%D1%83%D0%BA-%D1%80%D0%B5%D0%B1%D0%B5%D0%BD%D0%BA%D0%B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 descr="http://www.playcast.ru/uploads/2016/05/22/18740619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1942" y="357158"/>
            <a:ext cx="2509233" cy="2989339"/>
          </a:xfrm>
          <a:prstGeom prst="rect">
            <a:avLst/>
          </a:prstGeom>
          <a:noFill/>
        </p:spPr>
      </p:pic>
      <p:pic>
        <p:nvPicPr>
          <p:cNvPr id="5128" name="Picture 8" descr="https://im0-tub-ru.yandex.net/i?id=9f9f86c39aba31cc9f687ead34b12914&amp;n=33&amp;h=215&amp;w=224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0504" y="5786446"/>
            <a:ext cx="1785950" cy="1714194"/>
          </a:xfrm>
          <a:prstGeom prst="rect">
            <a:avLst/>
          </a:prstGeom>
          <a:noFill/>
        </p:spPr>
      </p:pic>
      <p:pic>
        <p:nvPicPr>
          <p:cNvPr id="5130" name="Picture 10" descr="http://missamyclaire.com/wordpress/6/seahorse-clipart-free-7717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8" y="6572264"/>
            <a:ext cx="1428760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604" y="357158"/>
            <a:ext cx="6000792" cy="85869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endParaRPr lang="ru-RU" sz="3200" b="1" dirty="0" smtClean="0"/>
          </a:p>
          <a:p>
            <a:pPr algn="ctr"/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rgbClr val="7030A0"/>
                </a:solidFill>
              </a:rPr>
              <a:t>Тема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 «Насекомые»</a:t>
            </a:r>
            <a:endParaRPr lang="ru-RU" sz="3200" dirty="0">
              <a:solidFill>
                <a:srgbClr val="7030A0"/>
              </a:solidFill>
            </a:endParaRPr>
          </a:p>
          <a:p>
            <a:pPr algn="ctr"/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                 Дружно </a:t>
            </a:r>
            <a:r>
              <a:rPr lang="ru-RU" sz="2400" b="1" dirty="0">
                <a:solidFill>
                  <a:srgbClr val="7030A0"/>
                </a:solidFill>
              </a:rPr>
              <a:t>пальчики считаем </a:t>
            </a:r>
            <a:r>
              <a:rPr lang="ru-RU" sz="2400" b="1" dirty="0" smtClean="0">
                <a:solidFill>
                  <a:srgbClr val="7030A0"/>
                </a:solidFill>
              </a:rPr>
              <a:t>–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             насекомых </a:t>
            </a:r>
            <a:r>
              <a:rPr lang="ru-RU" sz="2400" b="1" dirty="0">
                <a:solidFill>
                  <a:srgbClr val="7030A0"/>
                </a:solidFill>
              </a:rPr>
              <a:t>называем.</a:t>
            </a:r>
          </a:p>
          <a:p>
            <a:pPr algn="ctr"/>
            <a:r>
              <a:rPr lang="ru-RU" sz="2400" i="1" dirty="0" smtClean="0">
                <a:solidFill>
                  <a:srgbClr val="7030A0"/>
                </a:solidFill>
              </a:rPr>
              <a:t>      Дети катают</a:t>
            </a:r>
          </a:p>
          <a:p>
            <a:pPr algn="ctr"/>
            <a:r>
              <a:rPr lang="ru-RU" sz="2400" i="1" dirty="0" smtClean="0">
                <a:solidFill>
                  <a:srgbClr val="7030A0"/>
                </a:solidFill>
              </a:rPr>
              <a:t>          Су–</a:t>
            </a:r>
            <a:r>
              <a:rPr lang="ru-RU" sz="2400" i="1" dirty="0" err="1" smtClean="0">
                <a:solidFill>
                  <a:srgbClr val="7030A0"/>
                </a:solidFill>
              </a:rPr>
              <a:t>Джок</a:t>
            </a:r>
            <a:r>
              <a:rPr lang="ru-RU" sz="2400" i="1" dirty="0" smtClean="0">
                <a:solidFill>
                  <a:srgbClr val="7030A0"/>
                </a:solidFill>
              </a:rPr>
              <a:t> </a:t>
            </a:r>
            <a:r>
              <a:rPr lang="ru-RU" sz="2400" i="1" dirty="0">
                <a:solidFill>
                  <a:srgbClr val="7030A0"/>
                </a:solidFill>
              </a:rPr>
              <a:t>между ладонями.</a:t>
            </a:r>
            <a:endParaRPr lang="ru-RU" sz="2400" dirty="0">
              <a:solidFill>
                <a:srgbClr val="7030A0"/>
              </a:solidFill>
            </a:endParaRPr>
          </a:p>
          <a:p>
            <a:pPr algn="ctr"/>
            <a:r>
              <a:rPr lang="ru-RU" sz="2400" b="1" dirty="0">
                <a:solidFill>
                  <a:srgbClr val="7030A0"/>
                </a:solidFill>
              </a:rPr>
              <a:t>Бабочка, кузнечик, </a:t>
            </a:r>
            <a:r>
              <a:rPr lang="ru-RU" sz="2400" b="1" dirty="0" smtClean="0">
                <a:solidFill>
                  <a:srgbClr val="7030A0"/>
                </a:solidFill>
              </a:rPr>
              <a:t>муха</a:t>
            </a:r>
            <a:r>
              <a:rPr lang="ru-RU" sz="2400" b="1" dirty="0">
                <a:solidFill>
                  <a:srgbClr val="7030A0"/>
                </a:solidFill>
              </a:rPr>
              <a:t>,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Это </a:t>
            </a:r>
            <a:r>
              <a:rPr lang="ru-RU" sz="2400" b="1" dirty="0">
                <a:solidFill>
                  <a:srgbClr val="7030A0"/>
                </a:solidFill>
              </a:rPr>
              <a:t>жук </a:t>
            </a:r>
            <a:r>
              <a:rPr lang="ru-RU" sz="2400" b="1" dirty="0" smtClean="0">
                <a:solidFill>
                  <a:srgbClr val="7030A0"/>
                </a:solidFill>
              </a:rPr>
              <a:t>с </a:t>
            </a:r>
            <a:r>
              <a:rPr lang="ru-RU" sz="2400" b="1" dirty="0">
                <a:solidFill>
                  <a:srgbClr val="7030A0"/>
                </a:solidFill>
              </a:rPr>
              <a:t>зеленым брюхом.</a:t>
            </a:r>
          </a:p>
          <a:p>
            <a:pPr algn="ctr"/>
            <a:r>
              <a:rPr lang="ru-RU" sz="2400" b="1" dirty="0">
                <a:solidFill>
                  <a:srgbClr val="7030A0"/>
                </a:solidFill>
              </a:rPr>
              <a:t>Это кто же тут </a:t>
            </a:r>
            <a:r>
              <a:rPr lang="ru-RU" sz="2400" b="1" dirty="0" smtClean="0">
                <a:solidFill>
                  <a:srgbClr val="7030A0"/>
                </a:solidFill>
              </a:rPr>
              <a:t>звенит?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Ой! Сюда комар  </a:t>
            </a:r>
            <a:r>
              <a:rPr lang="ru-RU" sz="2400" b="1" dirty="0">
                <a:solidFill>
                  <a:srgbClr val="7030A0"/>
                </a:solidFill>
              </a:rPr>
              <a:t>летит </a:t>
            </a:r>
            <a:r>
              <a:rPr lang="ru-RU" sz="2400" b="1" dirty="0" smtClean="0">
                <a:solidFill>
                  <a:srgbClr val="7030A0"/>
                </a:solidFill>
              </a:rPr>
              <a:t>!</a:t>
            </a:r>
          </a:p>
          <a:p>
            <a:pPr algn="ctr"/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endParaRPr lang="ru-RU" sz="2400" b="1" dirty="0">
              <a:solidFill>
                <a:srgbClr val="7030A0"/>
              </a:solidFill>
            </a:endParaRPr>
          </a:p>
          <a:p>
            <a:pPr algn="ctr"/>
            <a:endParaRPr lang="ru-RU" sz="2400" dirty="0"/>
          </a:p>
        </p:txBody>
      </p:sp>
      <p:sp>
        <p:nvSpPr>
          <p:cNvPr id="4098" name="AutoShape 2" descr="http://www.xn--90ardkaxkc4e.xn--p1ai/upload/comments/0bafccc63dd7633532c66e3ca7e1406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http://www.playcast.ru/uploads/2016/09/20/1994911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9204">
            <a:off x="69387" y="5501646"/>
            <a:ext cx="6286520" cy="3143240"/>
          </a:xfrm>
          <a:prstGeom prst="rect">
            <a:avLst/>
          </a:prstGeom>
          <a:noFill/>
        </p:spPr>
      </p:pic>
      <p:pic>
        <p:nvPicPr>
          <p:cNvPr id="4102" name="Picture 6" descr="https://arhivurokov.ru/kopilka/uploads/user_file_56671d0b7d1d2/priezientatsiiadliaroditielieiiesliriebienoknieghovorit_10.pn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04" y="500034"/>
            <a:ext cx="1928826" cy="2928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5728" y="428596"/>
            <a:ext cx="6215106" cy="843307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0B050"/>
                </a:solidFill>
              </a:rPr>
              <a:t>Тема </a:t>
            </a:r>
            <a:r>
              <a:rPr lang="ru-RU" sz="3200" b="1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0B050"/>
                </a:solidFill>
              </a:rPr>
              <a:t>«Фрук</a:t>
            </a:r>
            <a:r>
              <a:rPr lang="ru-RU" sz="3200" b="1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FF00"/>
                </a:solidFill>
              </a:rPr>
              <a:t>ты</a:t>
            </a:r>
            <a:r>
              <a:rPr lang="ru-RU" sz="3200" b="1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0B050"/>
                </a:solidFill>
              </a:rPr>
              <a:t>»</a:t>
            </a:r>
            <a:endParaRPr lang="ru-RU" sz="3200" b="1" i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00B050"/>
              </a:solidFill>
            </a:endParaRPr>
          </a:p>
          <a:p>
            <a:pPr algn="ctr"/>
            <a:endParaRPr lang="ru-RU" dirty="0" smtClean="0">
              <a:ln>
                <a:solidFill>
                  <a:schemeClr val="accent3">
                    <a:lumMod val="50000"/>
                  </a:schemeClr>
                </a:solidFill>
              </a:ln>
            </a:endParaRPr>
          </a:p>
          <a:p>
            <a:pPr algn="ctr"/>
            <a:r>
              <a:rPr lang="ru-RU" sz="2400" b="1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Этот </a:t>
            </a:r>
            <a:r>
              <a:rPr lang="ru-RU" sz="2400" b="1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пальчик – апельсин</a:t>
            </a:r>
            <a:r>
              <a:rPr lang="ru-RU" sz="2400" b="1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2400" b="1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 Он</a:t>
            </a:r>
            <a:r>
              <a:rPr lang="ru-RU" sz="2400" b="1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, конечно, не один.</a:t>
            </a:r>
          </a:p>
          <a:p>
            <a:pPr algn="ctr"/>
            <a:r>
              <a:rPr lang="ru-RU" sz="2400" b="1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Этот пальчик – слива, </a:t>
            </a:r>
            <a:endParaRPr lang="ru-RU" sz="2400" b="1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400" b="1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Вкусная, </a:t>
            </a:r>
            <a:r>
              <a:rPr lang="ru-RU" sz="2400" b="1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красивая.</a:t>
            </a:r>
          </a:p>
          <a:p>
            <a:pPr algn="ctr"/>
            <a:r>
              <a:rPr lang="ru-RU" sz="2400" b="1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Этот пальчик – абрикос, </a:t>
            </a:r>
            <a:endParaRPr lang="ru-RU" sz="2400" b="1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400" b="1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Высоко </a:t>
            </a:r>
            <a:r>
              <a:rPr lang="ru-RU" sz="2400" b="1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на ветке рос.</a:t>
            </a:r>
          </a:p>
          <a:p>
            <a:pPr algn="ctr"/>
            <a:r>
              <a:rPr lang="ru-RU" sz="2400" b="1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Этот пальчик – груша, </a:t>
            </a:r>
            <a:endParaRPr lang="ru-RU" sz="2400" b="1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400" b="1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Просит: «Ну–</a:t>
            </a:r>
            <a:r>
              <a:rPr lang="ru-RU" sz="2400" b="1" i="1" dirty="0" err="1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ка</a:t>
            </a:r>
            <a:r>
              <a:rPr lang="ru-RU" sz="2400" b="1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, скушай!»</a:t>
            </a:r>
            <a:endParaRPr lang="ru-RU" sz="2400" b="1" i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400" b="1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Этот пальчик – ананас,</a:t>
            </a:r>
          </a:p>
          <a:p>
            <a:pPr algn="ctr"/>
            <a:r>
              <a:rPr lang="ru-RU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Дети поочередно разгибают пальчики из кулачка</a:t>
            </a:r>
            <a:r>
              <a:rPr lang="ru-RU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 надевая </a:t>
            </a:r>
            <a:r>
              <a:rPr lang="ru-RU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колечко.</a:t>
            </a:r>
          </a:p>
          <a:p>
            <a:pPr algn="ctr"/>
            <a:r>
              <a:rPr lang="ru-RU" sz="2400" b="1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Фрукт для вас и для нас.</a:t>
            </a:r>
          </a:p>
          <a:p>
            <a:pPr algn="ctr"/>
            <a:r>
              <a:rPr lang="ru-RU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Дети катают шарик по ладошке</a:t>
            </a:r>
            <a:r>
              <a:rPr lang="ru-RU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algn="ctr"/>
            <a:endParaRPr lang="ru-RU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endParaRPr lang="ru-RU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endParaRPr lang="ru-RU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endParaRPr lang="ru-RU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endParaRPr lang="ru-RU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endParaRPr lang="ru-RU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endParaRPr lang="ru-RU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endParaRPr lang="ru-RU" i="1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endParaRPr lang="ru-RU" i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</a:rPr>
            </a:br>
            <a:endParaRPr lang="ru-RU" dirty="0">
              <a:ln>
                <a:solidFill>
                  <a:schemeClr val="accent3">
                    <a:lumMod val="50000"/>
                  </a:schemeClr>
                </a:solidFill>
              </a:ln>
            </a:endParaRPr>
          </a:p>
        </p:txBody>
      </p:sp>
      <p:pic>
        <p:nvPicPr>
          <p:cNvPr id="9218" name="Picture 2" descr="http://oboinastol.net/katalog_kartinok/tom23/023/skachat_oboi_640x48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148509">
            <a:off x="602126" y="5564633"/>
            <a:ext cx="5414617" cy="33276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42918" y="714348"/>
            <a:ext cx="5715040" cy="2643206"/>
          </a:xfrm>
          <a:prstGeom prst="rect">
            <a:avLst/>
          </a:prstGeom>
          <a:solidFill>
            <a:srgbClr val="66FF66"/>
          </a:solidFill>
          <a:effectLst>
            <a:softEdge rad="635000"/>
          </a:effectLst>
        </p:spPr>
        <p:txBody>
          <a:bodyPr wrap="none" lIns="91440" tIns="45720" rIns="91440" bIns="45720">
            <a:prstTxWarp prst="textPlain">
              <a:avLst>
                <a:gd name="adj" fmla="val 51633"/>
              </a:avLst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Картотека упражнений </a:t>
            </a:r>
          </a:p>
          <a:p>
            <a:pPr algn="ctr"/>
            <a:r>
              <a:rPr lang="ru-RU" sz="5400" b="1" i="1" dirty="0" smtClean="0">
                <a:ln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с мячиками</a:t>
            </a:r>
          </a:p>
          <a:p>
            <a:pPr algn="ctr"/>
            <a:r>
              <a:rPr lang="ru-RU" sz="5400" b="1" i="1" dirty="0" smtClean="0">
                <a:ln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i="1" dirty="0" err="1" smtClean="0">
                <a:ln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су-джок</a:t>
            </a:r>
            <a:endParaRPr lang="ru-RU" sz="5400" b="1" i="1" dirty="0" smtClean="0">
              <a:ln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ru-RU" sz="5400" b="1" i="1" dirty="0" smtClean="0">
                <a:ln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i="1" dirty="0">
                <a:ln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по лексическим </a:t>
            </a:r>
            <a:r>
              <a:rPr lang="ru-RU" sz="5400" b="1" i="1" dirty="0" smtClean="0">
                <a:ln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темам</a:t>
            </a:r>
          </a:p>
          <a:p>
            <a:pPr algn="ctr"/>
            <a:endParaRPr lang="ru-RU" sz="5400" b="1" i="1" dirty="0">
              <a:ln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9" name="Рисунок 8" descr="http://itd3.mycdn.me/image?id=805290697943&amp;t=20&amp;plc=WEB&amp;tkn=*POD2huilFZpXKPRTkeoj-GtG2h0"/>
          <p:cNvPicPr/>
          <p:nvPr/>
        </p:nvPicPr>
        <p:blipFill>
          <a:blip r:embed="rId3" cstate="email">
            <a:clrChange>
              <a:clrFrom>
                <a:srgbClr val="F4F0F1"/>
              </a:clrFrom>
              <a:clrTo>
                <a:srgbClr val="F4F0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807748">
            <a:off x="2142165" y="4005908"/>
            <a:ext cx="2876502" cy="2826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357562" y="7715272"/>
            <a:ext cx="3000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solidFill>
            <a:srgbClr val="FFC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42918" y="0"/>
            <a:ext cx="5715040" cy="84638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softEdge rad="635000"/>
          </a:effectLst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  <a:p>
            <a:pPr algn="ctr"/>
            <a:r>
              <a:rPr lang="ru-RU" sz="32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Тема «Грибы</a:t>
            </a:r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»</a:t>
            </a:r>
            <a:endParaRPr lang="ru-RU" sz="3200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  <a:p>
            <a:pPr algn="ctr"/>
            <a:r>
              <a:rPr lang="ru-RU" sz="2400" b="1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Я корзинку в лес беру, </a:t>
            </a:r>
            <a:endParaRPr lang="ru-RU" sz="2400" b="1" i="1" dirty="0" smtClean="0">
              <a:ln>
                <a:solidFill>
                  <a:srgbClr val="C00000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b="1" i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Там </a:t>
            </a:r>
            <a:r>
              <a:rPr lang="ru-RU" sz="2400" b="1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грибы я соберу.</a:t>
            </a:r>
          </a:p>
          <a:p>
            <a:pPr algn="ctr"/>
            <a:r>
              <a:rPr lang="ru-RU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Дети делают ладошку </a:t>
            </a:r>
            <a:r>
              <a:rPr lang="ru-RU" i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«корзиночкой</a:t>
            </a:r>
            <a:r>
              <a:rPr lang="ru-RU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» и катают шарик.</a:t>
            </a:r>
          </a:p>
          <a:p>
            <a:pPr algn="ctr"/>
            <a:r>
              <a:rPr lang="ru-RU" sz="2400" b="1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Удивляется мой </a:t>
            </a:r>
            <a:r>
              <a:rPr lang="ru-RU" sz="2400" b="1" i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друг:  </a:t>
            </a:r>
          </a:p>
          <a:p>
            <a:pPr algn="ctr"/>
            <a:r>
              <a:rPr lang="ru-RU" sz="2400" b="1" i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«Сколько </a:t>
            </a:r>
            <a:r>
              <a:rPr lang="ru-RU" sz="2400" b="1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здесь грибов </a:t>
            </a:r>
            <a:r>
              <a:rPr lang="ru-RU" sz="2400" b="1" i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вокруг!"</a:t>
            </a:r>
            <a:endParaRPr lang="ru-RU" sz="2400" b="1" i="1" dirty="0">
              <a:ln>
                <a:solidFill>
                  <a:srgbClr val="C00000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Показывают удивление, разводят руки в </a:t>
            </a:r>
            <a:r>
              <a:rPr lang="ru-RU" i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стороны.</a:t>
            </a:r>
            <a:endParaRPr lang="ru-RU" i="1" dirty="0">
              <a:ln>
                <a:solidFill>
                  <a:srgbClr val="C00000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b="1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Подосиновик, масленок, </a:t>
            </a:r>
            <a:endParaRPr lang="ru-RU" sz="2400" b="1" i="1" dirty="0" smtClean="0">
              <a:ln>
                <a:solidFill>
                  <a:srgbClr val="C00000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b="1" i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Подберезовик</a:t>
            </a:r>
            <a:r>
              <a:rPr lang="ru-RU" sz="2400" b="1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400" b="1" i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опёнок</a:t>
            </a:r>
            <a:r>
              <a:rPr lang="ru-RU" sz="2400" b="1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2400" b="1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Боровик, лисичка, груздь – </a:t>
            </a:r>
            <a:endParaRPr lang="ru-RU" sz="2400" b="1" i="1" dirty="0" smtClean="0">
              <a:ln>
                <a:solidFill>
                  <a:srgbClr val="C00000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b="1" i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Не </a:t>
            </a:r>
            <a:r>
              <a:rPr lang="ru-RU" sz="2400" b="1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играют в прятки пусть !</a:t>
            </a:r>
          </a:p>
          <a:p>
            <a:pPr algn="ctr"/>
            <a:r>
              <a:rPr lang="ru-RU" sz="2400" b="1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Рыжики , волнушки  </a:t>
            </a:r>
            <a:endParaRPr lang="ru-RU" sz="2400" b="1" i="1" dirty="0" smtClean="0">
              <a:ln>
                <a:solidFill>
                  <a:srgbClr val="C00000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b="1" i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Найду </a:t>
            </a:r>
            <a:r>
              <a:rPr lang="ru-RU" sz="2400" b="1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я на опушке.</a:t>
            </a:r>
          </a:p>
          <a:p>
            <a:pPr algn="ctr"/>
            <a:r>
              <a:rPr lang="ru-RU" sz="2400" b="1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Возвращаюсь я домой, </a:t>
            </a:r>
            <a:endParaRPr lang="ru-RU" sz="2400" b="1" i="1" dirty="0" smtClean="0">
              <a:ln>
                <a:solidFill>
                  <a:srgbClr val="C00000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b="1" i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Все </a:t>
            </a:r>
            <a:r>
              <a:rPr lang="ru-RU" sz="2400" b="1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грибы несу с собой.</a:t>
            </a:r>
          </a:p>
          <a:p>
            <a:pPr algn="ctr"/>
            <a:r>
              <a:rPr lang="ru-RU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Поочередно </a:t>
            </a:r>
            <a:r>
              <a:rPr lang="ru-RU" i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надевают </a:t>
            </a:r>
            <a:r>
              <a:rPr lang="ru-RU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колечко на пальчики, начиная с</a:t>
            </a:r>
          </a:p>
          <a:p>
            <a:pPr algn="ctr"/>
            <a:r>
              <a:rPr lang="ru-RU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мизинца правой руки.</a:t>
            </a:r>
          </a:p>
          <a:p>
            <a:r>
              <a:rPr lang="ru-RU" sz="2400" b="1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А мухомор не понесу, </a:t>
            </a:r>
            <a:endParaRPr lang="ru-RU" sz="2400" b="1" i="1" dirty="0" smtClean="0">
              <a:ln>
                <a:solidFill>
                  <a:srgbClr val="C00000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i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Пусть </a:t>
            </a:r>
            <a:r>
              <a:rPr lang="ru-RU" sz="2400" b="1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останется в лесу !</a:t>
            </a:r>
          </a:p>
          <a:p>
            <a:r>
              <a:rPr lang="ru-RU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Большой палец левой руки </a:t>
            </a:r>
            <a:endParaRPr lang="ru-RU" i="1" dirty="0" smtClean="0">
              <a:ln>
                <a:solidFill>
                  <a:srgbClr val="C00000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i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отставляют</a:t>
            </a:r>
            <a:r>
              <a:rPr lang="ru-RU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, </a:t>
            </a:r>
            <a:endParaRPr lang="ru-RU" i="1" dirty="0" smtClean="0">
              <a:ln>
                <a:solidFill>
                  <a:srgbClr val="C00000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i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грозят </a:t>
            </a:r>
            <a:r>
              <a:rPr lang="ru-RU" i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ему .</a:t>
            </a:r>
            <a:endParaRPr lang="ru-RU" sz="1600" i="1" dirty="0">
              <a:ln>
                <a:solidFill>
                  <a:srgbClr val="C00000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482" name="Picture 2" descr="http://savepic.org/6072438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4818" y="7223649"/>
            <a:ext cx="1785950" cy="1920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357158"/>
            <a:ext cx="6572272" cy="667875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ln>
                <a:solidFill>
                  <a:schemeClr val="accent6">
                    <a:lumMod val="75000"/>
                  </a:schemeClr>
                </a:solidFill>
              </a:ln>
            </a:endParaRPr>
          </a:p>
          <a:p>
            <a:pPr algn="ctr"/>
            <a:r>
              <a:rPr lang="ru-RU" sz="28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C000"/>
                </a:solidFill>
              </a:rPr>
              <a:t>Тема </a:t>
            </a:r>
            <a:r>
              <a:rPr lang="ru-RU" sz="28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C000"/>
                </a:solidFill>
              </a:rPr>
              <a:t>«Поздняя  </a:t>
            </a:r>
            <a:endParaRPr lang="ru-RU" sz="2800" b="1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FFC000"/>
              </a:solidFill>
            </a:endParaRPr>
          </a:p>
          <a:p>
            <a:pPr algn="ctr"/>
            <a:r>
              <a:rPr lang="ru-RU" sz="28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C000"/>
                </a:solidFill>
              </a:rPr>
              <a:t>осень</a:t>
            </a:r>
            <a:r>
              <a:rPr lang="ru-RU" sz="28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C000"/>
                </a:solidFill>
              </a:rPr>
              <a:t>».</a:t>
            </a:r>
          </a:p>
          <a:p>
            <a:pPr algn="ctr"/>
            <a:endParaRPr lang="ru-RU" sz="2800" b="1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r>
              <a:rPr lang="ru-RU" sz="28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C00000"/>
                </a:solidFill>
              </a:rPr>
              <a:t>Солнышко </a:t>
            </a:r>
            <a:r>
              <a:rPr lang="ru-RU" sz="28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C00000"/>
                </a:solidFill>
              </a:rPr>
              <a:t>греет уже еле – </a:t>
            </a:r>
            <a:r>
              <a:rPr lang="ru-RU" sz="2800" b="1" dirty="0" err="1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C00000"/>
                </a:solidFill>
              </a:rPr>
              <a:t>еле</a:t>
            </a:r>
            <a:r>
              <a:rPr lang="ru-RU" sz="28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C00000"/>
                </a:solidFill>
              </a:rPr>
              <a:t>, </a:t>
            </a:r>
            <a:endParaRPr lang="ru-RU" sz="2800" b="1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ru-RU" dirty="0" smtClean="0">
              <a:ln>
                <a:solidFill>
                  <a:schemeClr val="accent6">
                    <a:lumMod val="75000"/>
                  </a:schemeClr>
                </a:solidFill>
              </a:ln>
            </a:endParaRPr>
          </a:p>
          <a:p>
            <a:pPr algn="ctr"/>
            <a:endParaRPr lang="ru-RU" sz="2400" b="1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Солнышко </a:t>
            </a:r>
            <a:r>
              <a:rPr lang="ru-RU" sz="24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греет уже </a:t>
            </a:r>
            <a:r>
              <a:rPr lang="ru-RU" sz="24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еле-еле</a:t>
            </a:r>
            <a:r>
              <a:rPr lang="ru-RU" sz="24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, </a:t>
            </a:r>
            <a:endParaRPr lang="ru-RU" sz="2400" b="1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Перелетные </a:t>
            </a:r>
            <a:r>
              <a:rPr lang="ru-RU" sz="24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птицы на юг улетели,</a:t>
            </a:r>
          </a:p>
          <a:p>
            <a:pPr algn="ctr"/>
            <a:r>
              <a:rPr lang="ru-RU" sz="24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Голы деревья, пустынны поля,</a:t>
            </a:r>
          </a:p>
          <a:p>
            <a:pPr algn="ctr"/>
            <a:r>
              <a:rPr lang="ru-RU" sz="24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Первым снежком принакрылась земля.</a:t>
            </a:r>
          </a:p>
          <a:p>
            <a:pPr algn="ctr"/>
            <a:r>
              <a:rPr lang="ru-RU" sz="24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Река покрывается льдом в ноябре –</a:t>
            </a:r>
          </a:p>
          <a:p>
            <a:pPr algn="ctr"/>
            <a:r>
              <a:rPr lang="ru-RU" sz="24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Поздняя осень стоит на дворе.</a:t>
            </a:r>
          </a:p>
          <a:p>
            <a:pPr algn="ctr"/>
            <a:r>
              <a:rPr lang="ru-RU" sz="2000" i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Дети катают Су – </a:t>
            </a:r>
            <a:r>
              <a:rPr lang="ru-RU" sz="2000" i="1" dirty="0" err="1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Джок</a:t>
            </a:r>
            <a:r>
              <a:rPr lang="ru-RU" sz="2000" i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2000" i="1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000" i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между </a:t>
            </a:r>
            <a:r>
              <a:rPr lang="ru-RU" sz="2000" i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ладонями.</a:t>
            </a:r>
            <a:endParaRPr lang="ru-RU" sz="20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</a:rPr>
              <a:t/>
            </a:r>
            <a:br>
              <a:rPr lang="ru-RU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</a:rPr>
            </a:br>
            <a:endParaRPr lang="ru-RU" dirty="0">
              <a:ln>
                <a:solidFill>
                  <a:schemeClr val="accent6">
                    <a:lumMod val="75000"/>
                  </a:schemeClr>
                </a:solidFill>
              </a:ln>
            </a:endParaRPr>
          </a:p>
        </p:txBody>
      </p:sp>
      <p:pic>
        <p:nvPicPr>
          <p:cNvPr id="3074" name="Picture 2" descr="http://photosflowery.ru/photo/25/2575dbcdde451af5ae36f7d2ad984a7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08"/>
          <a:stretch>
            <a:fillRect/>
          </a:stretch>
        </p:blipFill>
        <p:spPr bwMode="auto">
          <a:xfrm rot="21167090">
            <a:off x="144852" y="6297695"/>
            <a:ext cx="4369738" cy="2582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http://cityplace.softgears.ru/Files/Events/idmb5zc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66" y="857224"/>
            <a:ext cx="5929354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071678" y="428596"/>
            <a:ext cx="3000396" cy="14287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softEdge rad="317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Тема</a:t>
            </a:r>
            <a:endParaRPr lang="ru-RU" sz="3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71480" y="500034"/>
            <a:ext cx="5715040" cy="8217634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3600" b="1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ctr"/>
            <a: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Тема «Ягоды»</a:t>
            </a:r>
            <a:endParaRPr lang="ru-RU" sz="36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ctr"/>
            <a:endParaRPr lang="ru-RU" sz="2400" b="1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ctr"/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Я ягоды знаю: </a:t>
            </a: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крыжовник, </a:t>
            </a:r>
            <a:endParaRPr lang="ru-RU" sz="2400" b="1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ctr"/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Клюква</a:t>
            </a: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, </a:t>
            </a: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черника</a:t>
            </a: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, брусника,</a:t>
            </a:r>
          </a:p>
          <a:p>
            <a:pPr algn="ctr"/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Малина, клубника, шиповник, </a:t>
            </a: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Смородина </a:t>
            </a: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и </a:t>
            </a: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земляника.</a:t>
            </a:r>
            <a:endParaRPr lang="ru-RU" sz="24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ctr"/>
            <a:r>
              <a:rPr lang="ru-RU" sz="2000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Поочередно одевают колечко на пальчики, начиная с</a:t>
            </a:r>
            <a:endParaRPr lang="ru-RU" sz="20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ctr"/>
            <a:r>
              <a:rPr lang="ru-RU" sz="2000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мизинца правой руки.</a:t>
            </a:r>
            <a:endParaRPr lang="ru-RU" sz="20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Запомнил  ягоды я </a:t>
            </a: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наконец! </a:t>
            </a:r>
          </a:p>
          <a:p>
            <a:pPr algn="ctr"/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Что </a:t>
            </a: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это значит ?</a:t>
            </a:r>
          </a:p>
          <a:p>
            <a:pPr algn="ctr"/>
            <a:r>
              <a:rPr lang="ru-RU" sz="2000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Поднимают плечи, удивляются</a:t>
            </a:r>
            <a:r>
              <a:rPr lang="ru-RU" sz="24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.</a:t>
            </a:r>
            <a:endParaRPr lang="ru-RU" sz="24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Я – молодец </a:t>
            </a: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!</a:t>
            </a:r>
          </a:p>
          <a:p>
            <a:pPr algn="ctr"/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 </a:t>
            </a:r>
            <a:r>
              <a:rPr lang="ru-RU" sz="2000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Большой палец вытягивают вперед</a:t>
            </a:r>
            <a:r>
              <a:rPr lang="ru-RU" sz="2000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.</a:t>
            </a:r>
          </a:p>
          <a:p>
            <a:pPr algn="ctr"/>
            <a:endParaRPr lang="ru-RU" sz="2000" i="1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ctr"/>
            <a:endParaRPr lang="ru-RU" sz="2000" i="1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ctr"/>
            <a:endParaRPr lang="ru-RU" sz="2000" i="1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ctr"/>
            <a:endParaRPr lang="ru-RU" sz="2000" i="1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ctr"/>
            <a:endParaRPr lang="ru-RU" sz="2000" i="1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ctr"/>
            <a:endParaRPr lang="ru-RU" sz="20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r>
              <a:rPr lang="ru-RU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/>
            </a:r>
            <a:br>
              <a:rPr lang="ru-RU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</a:br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4098" name="Picture 2" descr="http://www.topoboi.com/mini/201308/79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91254"/>
            <a:ext cx="3643338" cy="28527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http://www.medcentre.com.ua/i/avatar/Malina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7694" y="0"/>
            <a:ext cx="2500306" cy="17859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604" y="285720"/>
            <a:ext cx="5929354" cy="8525411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800" b="1" dirty="0" smtClean="0">
              <a:ln>
                <a:solidFill>
                  <a:srgbClr val="002060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ru-RU" sz="800" b="1" dirty="0" smtClean="0">
              <a:ln>
                <a:solidFill>
                  <a:srgbClr val="002060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ru-RU" sz="3600" b="1" dirty="0" smtClean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Тема «Мебель»</a:t>
            </a:r>
            <a:endParaRPr lang="ru-RU" sz="3600" dirty="0">
              <a:ln>
                <a:solidFill>
                  <a:srgbClr val="002060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ru-RU" sz="1200" b="1" dirty="0" smtClean="0">
              <a:ln>
                <a:solidFill>
                  <a:srgbClr val="002060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Мебель </a:t>
            </a:r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я начну 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считать:</a:t>
            </a:r>
          </a:p>
          <a:p>
            <a:pPr algn="ctr"/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Кресло</a:t>
            </a:r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, стол, диван, кровать,</a:t>
            </a:r>
          </a:p>
          <a:p>
            <a:pPr algn="ct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Полка, тумбочка, буфет, </a:t>
            </a:r>
            <a:endParaRPr lang="ru-RU" sz="2800" b="1" dirty="0" smtClean="0">
              <a:ln>
                <a:solidFill>
                  <a:srgbClr val="002060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Шкаф</a:t>
            </a:r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, комод и табурет.</a:t>
            </a:r>
          </a:p>
          <a:p>
            <a:pPr algn="ctr"/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Поочередно </a:t>
            </a:r>
            <a:r>
              <a:rPr lang="ru-RU" sz="2400" i="1" dirty="0" smtClean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надевают колечко</a:t>
            </a:r>
          </a:p>
          <a:p>
            <a:pPr algn="ctr"/>
            <a:r>
              <a:rPr lang="ru-RU" sz="2400" i="1" dirty="0" smtClean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на пальчики, начиная с</a:t>
            </a:r>
            <a:endParaRPr lang="ru-RU" sz="2400" dirty="0">
              <a:ln>
                <a:solidFill>
                  <a:srgbClr val="002060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мизинца правой руки.</a:t>
            </a:r>
            <a:endParaRPr lang="ru-RU" sz="2400" dirty="0">
              <a:ln>
                <a:solidFill>
                  <a:srgbClr val="002060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Вот сколько мебели назвал.</a:t>
            </a:r>
          </a:p>
          <a:p>
            <a:pPr algn="ctr"/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Дети катают Су –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Джок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ru-RU" sz="2400" i="1" dirty="0" smtClean="0">
              <a:ln>
                <a:solidFill>
                  <a:srgbClr val="002060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ru-RU" sz="2400" i="1" dirty="0" smtClean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между 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ладонями</a:t>
            </a:r>
            <a:r>
              <a:rPr lang="ru-RU" sz="2400" i="1" dirty="0" smtClean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Десять пальчиков зажал!</a:t>
            </a:r>
          </a:p>
          <a:p>
            <a:pPr algn="ctr"/>
            <a:endParaRPr lang="ru-RU" sz="2800" b="1" dirty="0" smtClean="0">
              <a:ln>
                <a:solidFill>
                  <a:srgbClr val="002060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ru-RU" sz="2800" b="1" dirty="0" smtClean="0">
              <a:ln>
                <a:solidFill>
                  <a:srgbClr val="002060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ru-RU" sz="2800" b="1" dirty="0" smtClean="0">
              <a:ln>
                <a:solidFill>
                  <a:srgbClr val="002060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ru-RU" sz="2800" b="1" dirty="0" smtClean="0">
              <a:ln>
                <a:solidFill>
                  <a:srgbClr val="002060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ru-RU" sz="2800" b="1" dirty="0" smtClean="0">
              <a:ln>
                <a:solidFill>
                  <a:srgbClr val="002060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ru-RU" sz="2800" b="1" dirty="0" smtClean="0">
              <a:ln>
                <a:solidFill>
                  <a:srgbClr val="002060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ru-RU" sz="2800" b="1" dirty="0">
              <a:ln>
                <a:solidFill>
                  <a:srgbClr val="002060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Рисунок 3" descr="http://astrazodiak.ru/gallery/didakticheskie-kartochki-na-temu-mebel-dlya-detey-skachat-8383-large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603960">
            <a:off x="642918" y="5857884"/>
            <a:ext cx="2071702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astrazodiak.ru/gallery/didakticheskie-kartochki-na-temu-mebel-dlya-detey-skachat-8383-large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886790">
            <a:off x="4307467" y="5815706"/>
            <a:ext cx="1857388" cy="1786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astrazodiak.ru/gallery/didakticheskie-kartochki-na-temu-mebel-dlya-detey-skachat-8383-large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39684">
            <a:off x="2584364" y="7190971"/>
            <a:ext cx="1928826" cy="1324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604" y="428596"/>
            <a:ext cx="6143668" cy="8094524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3200" b="1" dirty="0" smtClean="0">
              <a:ln>
                <a:solidFill>
                  <a:srgbClr val="7030A0"/>
                </a:solidFill>
              </a:ln>
              <a:solidFill>
                <a:srgbClr val="7030A0"/>
              </a:solidFill>
            </a:endParaRPr>
          </a:p>
          <a:p>
            <a:pPr algn="ctr"/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Тема «Одежда»</a:t>
            </a:r>
            <a:endParaRPr lang="ru-RU" sz="3200" dirty="0">
              <a:ln>
                <a:solidFill>
                  <a:srgbClr val="7030A0"/>
                </a:solidFill>
              </a:ln>
            </a:endParaRPr>
          </a:p>
          <a:p>
            <a:pPr algn="ctr"/>
            <a:endParaRPr lang="ru-RU" sz="2400" b="1" dirty="0" smtClean="0">
              <a:ln>
                <a:solidFill>
                  <a:srgbClr val="7030A0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Постираю </a:t>
            </a:r>
            <a:r>
              <a:rPr lang="ru-RU" sz="2800" b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чисто, с </a:t>
            </a: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толком</a:t>
            </a:r>
            <a:endParaRPr lang="ru-RU" sz="2800" b="1" dirty="0">
              <a:ln>
                <a:solidFill>
                  <a:srgbClr val="7030A0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r>
              <a:rPr lang="ru-RU" sz="2000" i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Дети делают </a:t>
            </a:r>
            <a:r>
              <a:rPr lang="ru-RU" sz="2000" i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движения</a:t>
            </a:r>
          </a:p>
          <a:p>
            <a:pPr algn="ctr"/>
            <a:r>
              <a:rPr lang="ru-RU" sz="2000" i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000" i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кулачками, </a:t>
            </a:r>
            <a:r>
              <a:rPr lang="ru-RU" sz="2000" i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имитирующие</a:t>
            </a:r>
          </a:p>
          <a:p>
            <a:pPr algn="ctr"/>
            <a:r>
              <a:rPr lang="ru-RU" sz="2000" i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000" i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стирку.</a:t>
            </a:r>
            <a:endParaRPr lang="ru-RU" sz="2000" dirty="0">
              <a:ln>
                <a:solidFill>
                  <a:srgbClr val="7030A0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Юбку, блузку и футболку,</a:t>
            </a:r>
          </a:p>
          <a:p>
            <a:pPr algn="ctr"/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Рубашку</a:t>
            </a:r>
            <a:r>
              <a:rPr lang="ru-RU" sz="2800" b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, кофту, платье, </a:t>
            </a: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Сарафан </a:t>
            </a:r>
            <a:r>
              <a:rPr lang="ru-RU" sz="2800" b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и майку,</a:t>
            </a:r>
          </a:p>
          <a:p>
            <a:pPr algn="ctr"/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Джинсы</a:t>
            </a:r>
            <a:r>
              <a:rPr lang="ru-RU" sz="2800" b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свитер, </a:t>
            </a:r>
            <a:r>
              <a:rPr lang="ru-RU" sz="2800" b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брюки.</a:t>
            </a:r>
          </a:p>
          <a:p>
            <a:pPr algn="ctr"/>
            <a:r>
              <a:rPr lang="ru-RU" sz="2000" i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Поочередно </a:t>
            </a:r>
            <a:r>
              <a:rPr lang="ru-RU" sz="2000" i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надевают </a:t>
            </a:r>
            <a:r>
              <a:rPr lang="ru-RU" sz="2000" i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колечко </a:t>
            </a:r>
            <a:endParaRPr lang="ru-RU" sz="2000" i="1" dirty="0" smtClean="0">
              <a:ln>
                <a:solidFill>
                  <a:srgbClr val="7030A0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r>
              <a:rPr lang="ru-RU" sz="2000" i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на </a:t>
            </a:r>
            <a:r>
              <a:rPr lang="ru-RU" sz="2000" i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пальчики, начиная с</a:t>
            </a:r>
            <a:endParaRPr lang="ru-RU" sz="2000" dirty="0">
              <a:ln>
                <a:solidFill>
                  <a:srgbClr val="7030A0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r>
              <a:rPr lang="ru-RU" sz="2000" i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мизинца правой руки.</a:t>
            </a:r>
            <a:endParaRPr lang="ru-RU" sz="2000" dirty="0">
              <a:ln>
                <a:solidFill>
                  <a:srgbClr val="7030A0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Всё! Устали руки </a:t>
            </a:r>
            <a:r>
              <a:rPr lang="ru-RU" sz="2800" b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!</a:t>
            </a:r>
          </a:p>
          <a:p>
            <a:pPr algn="r"/>
            <a:r>
              <a:rPr lang="ru-RU" sz="2400" i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Встряхивают обе руки</a:t>
            </a:r>
            <a:r>
              <a:rPr lang="ru-RU" sz="2400" i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pPr algn="r"/>
            <a:endParaRPr lang="ru-RU" sz="2400" i="1" dirty="0" smtClean="0">
              <a:ln>
                <a:solidFill>
                  <a:srgbClr val="7030A0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endParaRPr lang="ru-RU" sz="2400" i="1" dirty="0" smtClean="0">
              <a:ln>
                <a:solidFill>
                  <a:srgbClr val="7030A0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endParaRPr lang="ru-RU" sz="2400" i="1" dirty="0" smtClean="0">
              <a:ln>
                <a:solidFill>
                  <a:srgbClr val="7030A0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endParaRPr lang="ru-RU" sz="2400" i="1" dirty="0" smtClean="0">
              <a:ln>
                <a:solidFill>
                  <a:srgbClr val="7030A0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endParaRPr lang="ru-RU" sz="2400" dirty="0">
              <a:ln>
                <a:solidFill>
                  <a:srgbClr val="7030A0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146" name="Picture 2" descr="http://2.bp.blogspot.com/-BevsxpTMAnI/UzcGxDIZlZI/AAAAAAAAVPw/_rYuMdaCyB0/s1600/DRESS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90" y="5572132"/>
            <a:ext cx="3214710" cy="35718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http://www.4shopping.ru/media/coll/2012/03/4240/sela-4240-spring-summer-2012-0051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BFB9BB"/>
              </a:clrFrom>
              <a:clrTo>
                <a:srgbClr val="BFB9B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744314">
            <a:off x="4714860" y="500034"/>
            <a:ext cx="2143140" cy="16808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71480" y="428596"/>
            <a:ext cx="5786478" cy="83407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2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   </a:t>
            </a:r>
          </a:p>
          <a:p>
            <a:r>
              <a:rPr lang="ru-RU" sz="32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 Тема </a:t>
            </a:r>
            <a:r>
              <a:rPr lang="ru-RU" sz="32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«Посуда</a:t>
            </a:r>
            <a:r>
              <a:rPr lang="ru-RU" sz="32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»</a:t>
            </a:r>
            <a:endParaRPr lang="ru-RU" sz="32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400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28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Девочка </a:t>
            </a:r>
            <a:r>
              <a:rPr lang="ru-RU" sz="28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Иринка</a:t>
            </a:r>
            <a:r>
              <a:rPr lang="ru-RU" sz="28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порядок наводила.</a:t>
            </a:r>
          </a:p>
          <a:p>
            <a:pPr algn="ctr"/>
            <a:r>
              <a:rPr lang="ru-RU" sz="20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Дети катают Су </a:t>
            </a:r>
            <a:r>
              <a:rPr lang="ru-RU" sz="20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–</a:t>
            </a:r>
            <a:r>
              <a:rPr lang="ru-RU" sz="2000" i="1" dirty="0" err="1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Джок</a:t>
            </a:r>
            <a:r>
              <a:rPr lang="ru-RU" sz="20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0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между ладонями.</a:t>
            </a:r>
            <a:endParaRPr lang="ru-RU" sz="20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28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Девочка </a:t>
            </a:r>
            <a:r>
              <a:rPr lang="ru-RU" sz="28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Иринка</a:t>
            </a:r>
            <a:r>
              <a:rPr lang="ru-RU" sz="28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кукле </a:t>
            </a:r>
            <a:r>
              <a:rPr lang="ru-RU" sz="28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говорила:</a:t>
            </a:r>
            <a:endParaRPr lang="ru-RU" sz="28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28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«Салфетки </a:t>
            </a:r>
            <a:r>
              <a:rPr lang="ru-RU" sz="28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должны </a:t>
            </a:r>
            <a:r>
              <a:rPr lang="ru-RU" sz="28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быть </a:t>
            </a:r>
            <a:r>
              <a:rPr lang="ru-RU" sz="28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в </a:t>
            </a:r>
            <a:r>
              <a:rPr lang="ru-RU" sz="28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салфетнице</a:t>
            </a:r>
            <a:r>
              <a:rPr lang="ru-RU" sz="28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,</a:t>
            </a:r>
          </a:p>
          <a:p>
            <a:pPr algn="ctr"/>
            <a:r>
              <a:rPr lang="ru-RU" sz="28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Масло должно быть в </a:t>
            </a:r>
            <a:r>
              <a:rPr lang="ru-RU" sz="28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маслёнке,</a:t>
            </a:r>
          </a:p>
          <a:p>
            <a:pPr algn="ctr"/>
            <a:r>
              <a:rPr lang="ru-RU" sz="28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Хлебушек </a:t>
            </a:r>
            <a:r>
              <a:rPr lang="ru-RU" sz="28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должен быть в хлебнице,</a:t>
            </a:r>
          </a:p>
          <a:p>
            <a:pPr algn="ctr"/>
            <a:r>
              <a:rPr lang="ru-RU" sz="28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А </a:t>
            </a:r>
            <a:r>
              <a:rPr lang="ru-RU" sz="28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соль, </a:t>
            </a:r>
            <a:r>
              <a:rPr lang="ru-RU" sz="28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конечно, в </a:t>
            </a:r>
            <a:r>
              <a:rPr lang="ru-RU" sz="28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солонке!»</a:t>
            </a:r>
            <a:endParaRPr lang="ru-RU" sz="28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20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Поочередно </a:t>
            </a:r>
            <a:r>
              <a:rPr lang="ru-RU" sz="20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надевают </a:t>
            </a:r>
            <a:r>
              <a:rPr lang="ru-RU" sz="20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колечко </a:t>
            </a:r>
            <a:endParaRPr lang="ru-RU" sz="2000" i="1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20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на </a:t>
            </a:r>
            <a:r>
              <a:rPr lang="ru-RU" sz="20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пальчики, начиная с</a:t>
            </a:r>
            <a:endParaRPr lang="ru-RU" sz="20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20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мизинца правой руки</a:t>
            </a:r>
            <a:r>
              <a:rPr lang="ru-RU" sz="20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  <a:p>
            <a:pPr algn="ctr"/>
            <a:endParaRPr lang="ru-RU" sz="2000" i="1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endParaRPr lang="ru-RU" sz="2000" i="1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endParaRPr lang="ru-RU" sz="2000" i="1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endParaRPr lang="ru-RU" sz="2000" i="1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endParaRPr lang="ru-RU" sz="2000" i="1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endParaRPr lang="ru-RU" sz="2000" i="1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endParaRPr lang="ru-RU" sz="20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Рисунок 3" descr="http://flagmand.ru/photos/kartochki-s-izobrajeniem-posudy-dlya-detey-23839-large.jpg"/>
          <p:cNvPicPr/>
          <p:nvPr/>
        </p:nvPicPr>
        <p:blipFill>
          <a:blip r:embed="rId3" cstate="email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56" y="6215074"/>
            <a:ext cx="278608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" name="Рисунок 4" descr="http://flagmand.ru/photos/kartochki-s-izobrajeniem-posudy-dlya-detey-23839-large.jpg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0504" y="357158"/>
            <a:ext cx="239853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1349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604" y="500034"/>
            <a:ext cx="5929354" cy="8417689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800" b="1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a:endParaRPr>
          </a:p>
          <a:p>
            <a:pPr algn="ctr"/>
            <a:endParaRPr lang="ru-RU" sz="800" b="1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a:endParaRPr>
          </a:p>
          <a:p>
            <a:pPr algn="ctr"/>
            <a:endParaRPr lang="ru-RU" sz="800" b="1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a:endParaRPr>
          </a:p>
          <a:p>
            <a:pPr algn="ctr"/>
            <a:r>
              <a:rPr lang="ru-RU" sz="32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Тема </a:t>
            </a:r>
            <a:r>
              <a:rPr lang="ru-RU" sz="3200" b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« Дикие  </a:t>
            </a:r>
            <a:r>
              <a:rPr lang="ru-RU" sz="32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звери</a:t>
            </a:r>
          </a:p>
          <a:p>
            <a:pPr algn="ctr"/>
            <a:r>
              <a:rPr lang="ru-RU" sz="32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 </a:t>
            </a:r>
            <a:r>
              <a:rPr lang="ru-RU" sz="3200" b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зимой»</a:t>
            </a:r>
            <a:endParaRPr lang="ru-RU" sz="32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a:endParaRPr>
          </a:p>
          <a:p>
            <a:pPr algn="ctr"/>
            <a:endParaRPr lang="ru-RU" sz="900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a:endParaRPr>
          </a:p>
          <a:p>
            <a:pPr algn="ctr"/>
            <a:r>
              <a:rPr lang="ru-RU" sz="28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Медведь </a:t>
            </a:r>
            <a:r>
              <a:rPr lang="ru-RU" sz="2800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в берлоге крепко спит, всю зиму до весны проспит,</a:t>
            </a:r>
          </a:p>
          <a:p>
            <a:pPr algn="ctr"/>
            <a:r>
              <a:rPr lang="ru-RU" sz="2800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Спят зимою бурундук, колючий ёжик и барсук.</a:t>
            </a:r>
          </a:p>
          <a:p>
            <a:pPr algn="ctr"/>
            <a:r>
              <a:rPr lang="ru-RU" sz="2800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Только заиньке не спится – убегает от лисицы.</a:t>
            </a:r>
          </a:p>
          <a:p>
            <a:pPr algn="ctr"/>
            <a:r>
              <a:rPr lang="ru-RU" sz="2000" i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Поочередно одевают </a:t>
            </a:r>
            <a:r>
              <a:rPr lang="ru-RU" sz="2000" i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колечко</a:t>
            </a:r>
          </a:p>
          <a:p>
            <a:pPr algn="ctr"/>
            <a:r>
              <a:rPr lang="ru-RU" sz="2000" i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 </a:t>
            </a:r>
            <a:r>
              <a:rPr lang="ru-RU" sz="2000" i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на пальчики, начиная с</a:t>
            </a:r>
            <a:endParaRPr lang="ru-RU" sz="20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a:endParaRPr>
          </a:p>
          <a:p>
            <a:pPr algn="ctr"/>
            <a:r>
              <a:rPr lang="ru-RU" sz="2000" i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мизинца правой руки</a:t>
            </a:r>
            <a:r>
              <a:rPr lang="ru-RU" sz="2000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.</a:t>
            </a:r>
          </a:p>
          <a:p>
            <a:pPr algn="ctr"/>
            <a:r>
              <a:rPr lang="ru-RU" sz="2800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Мелькает он среди кустов, </a:t>
            </a:r>
            <a:r>
              <a:rPr lang="ru-RU" sz="2800" dirty="0" err="1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напетлял</a:t>
            </a:r>
            <a:r>
              <a:rPr lang="ru-RU" sz="2800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 и был таков</a:t>
            </a:r>
            <a:r>
              <a:rPr lang="ru-RU" sz="2400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.</a:t>
            </a:r>
          </a:p>
          <a:p>
            <a:pPr algn="ctr"/>
            <a:r>
              <a:rPr lang="ru-RU" sz="2000" i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Дети катают Су – </a:t>
            </a:r>
            <a:r>
              <a:rPr lang="ru-RU" sz="2000" i="1" dirty="0" err="1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Джок</a:t>
            </a:r>
            <a:r>
              <a:rPr lang="ru-RU" sz="2000" i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 </a:t>
            </a:r>
            <a:endParaRPr lang="ru-RU" sz="2000" i="1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a:endParaRPr>
          </a:p>
          <a:p>
            <a:pPr algn="ctr"/>
            <a:r>
              <a:rPr lang="ru-RU" sz="2000" i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между </a:t>
            </a:r>
            <a:r>
              <a:rPr lang="ru-RU" sz="2000" i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ладонями</a:t>
            </a:r>
            <a:r>
              <a:rPr lang="ru-RU" sz="2000" i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.</a:t>
            </a:r>
          </a:p>
          <a:p>
            <a:pPr algn="ctr"/>
            <a:endParaRPr lang="ru-RU" sz="2000" i="1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a:endParaRPr>
          </a:p>
          <a:p>
            <a:pPr algn="ctr"/>
            <a:endParaRPr lang="ru-RU" sz="2000" i="1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a:endParaRPr>
          </a:p>
          <a:p>
            <a:pPr algn="ctr"/>
            <a:endParaRPr lang="ru-RU" sz="2000" i="1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a:endParaRPr>
          </a:p>
          <a:p>
            <a:pPr algn="ctr"/>
            <a:endParaRPr lang="ru-RU" sz="2000" i="1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a:endParaRPr>
          </a:p>
          <a:p>
            <a:pPr algn="ctr"/>
            <a:endParaRPr lang="ru-RU" sz="2000" i="1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a:endParaRPr>
          </a:p>
          <a:p>
            <a:pPr algn="ctr"/>
            <a:endParaRPr lang="ru-RU" sz="20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a:endParaRPr>
          </a:p>
        </p:txBody>
      </p:sp>
      <p:pic>
        <p:nvPicPr>
          <p:cNvPr id="4" name="Рисунок 3" descr="http://igrushki-market.ru/upload/resizer2/18/62a/62ae15ac2afe3600c12d7a3cf27fbdfe.jpg"/>
          <p:cNvPicPr/>
          <p:nvPr/>
        </p:nvPicPr>
        <p:blipFill>
          <a:blip r:embed="rId3" cstate="email">
            <a:clrChange>
              <a:clrFrom>
                <a:srgbClr val="F6E5D1"/>
              </a:clrFrom>
              <a:clrTo>
                <a:srgbClr val="F6E5D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8" y="6357950"/>
            <a:ext cx="2643206" cy="2280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" name="Рисунок 4" descr="http://igrushki-market.ru/upload/resizer2/18/62a/62ae15ac2afe3600c12d7a3cf27fbdfe.jpg"/>
          <p:cNvPicPr/>
          <p:nvPr/>
        </p:nvPicPr>
        <p:blipFill>
          <a:blip r:embed="rId4" cstate="email">
            <a:clrChange>
              <a:clrFrom>
                <a:srgbClr val="FBECCB"/>
              </a:clrFrom>
              <a:clrTo>
                <a:srgbClr val="FBEC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7604" y="6072198"/>
            <a:ext cx="300039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890</TotalTime>
  <Words>978</Words>
  <Application>Microsoft Office PowerPoint</Application>
  <PresentationFormat>Экран (4:3)</PresentationFormat>
  <Paragraphs>383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Evgeny</cp:lastModifiedBy>
  <cp:revision>91</cp:revision>
  <dcterms:created xsi:type="dcterms:W3CDTF">2017-05-09T07:43:28Z</dcterms:created>
  <dcterms:modified xsi:type="dcterms:W3CDTF">2018-04-01T04:29:03Z</dcterms:modified>
</cp:coreProperties>
</file>