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59" r:id="rId3"/>
    <p:sldId id="260" r:id="rId4"/>
    <p:sldId id="262" r:id="rId5"/>
    <p:sldId id="263" r:id="rId6"/>
    <p:sldId id="264" r:id="rId7"/>
    <p:sldId id="266" r:id="rId8"/>
    <p:sldId id="265" r:id="rId9"/>
    <p:sldId id="267" r:id="rId10"/>
    <p:sldId id="268" r:id="rId11"/>
    <p:sldId id="271" r:id="rId12"/>
    <p:sldId id="269" r:id="rId13"/>
    <p:sldId id="270" r:id="rId14"/>
    <p:sldId id="272" r:id="rId15"/>
    <p:sldId id="273" r:id="rId16"/>
    <p:sldId id="274" r:id="rId17"/>
    <p:sldId id="275" r:id="rId18"/>
    <p:sldId id="276" r:id="rId19"/>
    <p:sldId id="277" r:id="rId20"/>
    <p:sldId id="281" r:id="rId21"/>
    <p:sldId id="282" r:id="rId22"/>
    <p:sldId id="278" r:id="rId23"/>
    <p:sldId id="283" r:id="rId24"/>
    <p:sldId id="279" r:id="rId25"/>
    <p:sldId id="284" r:id="rId26"/>
    <p:sldId id="285" r:id="rId27"/>
    <p:sldId id="286" r:id="rId28"/>
    <p:sldId id="287" r:id="rId29"/>
    <p:sldId id="288" r:id="rId30"/>
    <p:sldId id="289" r:id="rId31"/>
  </p:sldIdLst>
  <p:sldSz cx="9144000" cy="6858000" type="screen4x3"/>
  <p:notesSz cx="6858000" cy="9144000"/>
  <p:custDataLst>
    <p:tags r:id="rId33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97D371F7-C1E2-4770-9BA5-9688DC77102B}">
          <p14:sldIdLst>
            <p14:sldId id="256"/>
            <p14:sldId id="259"/>
            <p14:sldId id="260"/>
            <p14:sldId id="262"/>
            <p14:sldId id="263"/>
            <p14:sldId id="264"/>
            <p14:sldId id="266"/>
            <p14:sldId id="265"/>
            <p14:sldId id="267"/>
            <p14:sldId id="268"/>
            <p14:sldId id="271"/>
            <p14:sldId id="269"/>
            <p14:sldId id="270"/>
            <p14:sldId id="272"/>
            <p14:sldId id="273"/>
            <p14:sldId id="274"/>
            <p14:sldId id="275"/>
            <p14:sldId id="276"/>
            <p14:sldId id="277"/>
            <p14:sldId id="281"/>
            <p14:sldId id="282"/>
            <p14:sldId id="278"/>
            <p14:sldId id="283"/>
            <p14:sldId id="279"/>
            <p14:sldId id="284"/>
            <p14:sldId id="285"/>
            <p14:sldId id="286"/>
            <p14:sldId id="287"/>
            <p14:sldId id="288"/>
            <p14:sldId id="28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CC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9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6355971128608974E-2"/>
          <c:y val="0.16154157474566325"/>
          <c:w val="0.71989402887139131"/>
          <c:h val="0.4239058471961165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низкий</c:v>
                </c:pt>
              </c:strCache>
            </c:strRef>
          </c:tx>
          <c:spPr>
            <a:ln>
              <a:noFill/>
            </a:ln>
          </c:spPr>
          <c:invertIfNegative val="0"/>
          <c:cat>
            <c:strRef>
              <c:f>Лист1!$A$2:$A$5</c:f>
              <c:strCache>
                <c:ptCount val="3"/>
                <c:pt idx="0">
                  <c:v>входная</c:v>
                </c:pt>
                <c:pt idx="2">
                  <c:v>итоговая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17</c:v>
                </c:pt>
                <c:pt idx="2">
                  <c:v>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входная</c:v>
                </c:pt>
                <c:pt idx="2">
                  <c:v>итоговая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68</c:v>
                </c:pt>
                <c:pt idx="2">
                  <c:v>45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высокий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входная</c:v>
                </c:pt>
                <c:pt idx="2">
                  <c:v>итоговая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15</c:v>
                </c:pt>
                <c:pt idx="2">
                  <c:v>52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5439744"/>
        <c:axId val="35441280"/>
        <c:axId val="0"/>
      </c:bar3DChart>
      <c:catAx>
        <c:axId val="35439744"/>
        <c:scaling>
          <c:orientation val="minMax"/>
        </c:scaling>
        <c:delete val="0"/>
        <c:axPos val="b"/>
        <c:majorTickMark val="in"/>
        <c:minorTickMark val="none"/>
        <c:tickLblPos val="nextTo"/>
        <c:crossAx val="35441280"/>
        <c:crosses val="autoZero"/>
        <c:auto val="1"/>
        <c:lblAlgn val="ctr"/>
        <c:lblOffset val="100"/>
        <c:noMultiLvlLbl val="0"/>
      </c:catAx>
      <c:valAx>
        <c:axId val="35441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543974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9653892623041891"/>
          <c:y val="0.67023386290412201"/>
          <c:w val="0.61133120078740155"/>
          <c:h val="0.31800810548236974"/>
        </c:manualLayout>
      </c:layout>
      <c:overlay val="0"/>
    </c:legend>
    <c:plotVisOnly val="1"/>
    <c:dispBlanksAs val="gap"/>
    <c:showDLblsOverMax val="0"/>
  </c:chart>
  <c:spPr>
    <a:solidFill>
      <a:schemeClr val="accent2">
        <a:lumMod val="60000"/>
        <a:lumOff val="40000"/>
      </a:schemeClr>
    </a:solidFill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DC6F96-8BE2-40C8-A475-C8DC3FE844A3}" type="datetimeFigureOut">
              <a:rPr lang="ru-RU" smtClean="0"/>
              <a:pPr/>
              <a:t>12.04.2018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2A5C9A-9CEC-49E5-8865-1D351EB871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680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2A5C9A-9CEC-49E5-8865-1D351EB8710C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37386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2A5C9A-9CEC-49E5-8865-1D351EB8710C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28604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2A5C9A-9CEC-49E5-8865-1D351EB8710C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41194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2A5C9A-9CEC-49E5-8865-1D351EB8710C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08723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2A5C9A-9CEC-49E5-8865-1D351EB8710C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9634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0425E-765C-4679-9C37-0D4F02984107}" type="datetimeFigureOut">
              <a:rPr lang="ru-RU" smtClean="0"/>
              <a:pPr/>
              <a:t>12.04.2018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1E512-A176-4BF0-B126-07E899AE23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0425E-765C-4679-9C37-0D4F02984107}" type="datetimeFigureOut">
              <a:rPr lang="ru-RU" smtClean="0"/>
              <a:pPr/>
              <a:t>12.04.2018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1E512-A176-4BF0-B126-07E899AE23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0425E-765C-4679-9C37-0D4F02984107}" type="datetimeFigureOut">
              <a:rPr lang="ru-RU" smtClean="0"/>
              <a:pPr/>
              <a:t>12.04.2018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1E512-A176-4BF0-B126-07E899AE23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0425E-765C-4679-9C37-0D4F02984107}" type="datetimeFigureOut">
              <a:rPr lang="ru-RU" smtClean="0"/>
              <a:pPr/>
              <a:t>12.04.2018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1E512-A176-4BF0-B126-07E899AE23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0425E-765C-4679-9C37-0D4F02984107}" type="datetimeFigureOut">
              <a:rPr lang="ru-RU" smtClean="0"/>
              <a:pPr/>
              <a:t>12.04.2018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1E512-A176-4BF0-B126-07E899AE23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0425E-765C-4679-9C37-0D4F02984107}" type="datetimeFigureOut">
              <a:rPr lang="ru-RU" smtClean="0"/>
              <a:pPr/>
              <a:t>12.04.2018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1E512-A176-4BF0-B126-07E899AE23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0425E-765C-4679-9C37-0D4F02984107}" type="datetimeFigureOut">
              <a:rPr lang="ru-RU" smtClean="0"/>
              <a:pPr/>
              <a:t>12.04.2018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1E512-A176-4BF0-B126-07E899AE23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0425E-765C-4679-9C37-0D4F02984107}" type="datetimeFigureOut">
              <a:rPr lang="ru-RU" smtClean="0"/>
              <a:pPr/>
              <a:t>12.04.2018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1E512-A176-4BF0-B126-07E899AE23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0425E-765C-4679-9C37-0D4F02984107}" type="datetimeFigureOut">
              <a:rPr lang="ru-RU" smtClean="0"/>
              <a:pPr/>
              <a:t>12.04.2018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1E512-A176-4BF0-B126-07E899AE23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0425E-765C-4679-9C37-0D4F02984107}" type="datetimeFigureOut">
              <a:rPr lang="ru-RU" smtClean="0"/>
              <a:pPr/>
              <a:t>12.04.2018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1E512-A176-4BF0-B126-07E899AE23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0425E-765C-4679-9C37-0D4F02984107}" type="datetimeFigureOut">
              <a:rPr lang="ru-RU" smtClean="0"/>
              <a:pPr/>
              <a:t>12.04.2018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1E512-A176-4BF0-B126-07E899AE23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F0425E-765C-4679-9C37-0D4F02984107}" type="datetimeFigureOut">
              <a:rPr lang="ru-RU" smtClean="0"/>
              <a:pPr/>
              <a:t>12.04.2018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51E512-A176-4BF0-B126-07E899AE23C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.jpe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1.jpe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45.jpeg"/><Relationship Id="rId7" Type="http://schemas.openxmlformats.org/officeDocument/2006/relationships/image" Target="../media/image4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Relationship Id="rId9" Type="http://schemas.openxmlformats.org/officeDocument/2006/relationships/image" Target="../media/image5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5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504055"/>
          </a:xfrm>
        </p:spPr>
        <p:txBody>
          <a:bodyPr>
            <a:noAutofit/>
          </a:bodyPr>
          <a:lstStyle/>
          <a:p>
            <a:r>
              <a:rPr lang="ru-RU" sz="1600" dirty="0" smtClean="0"/>
              <a:t>МУНИЦИПАЛЬНОЕ ДОШКОЛЬНОЕ ОБРАЗОВАТЕЛЬНОЕ УЧРЕЖДЕНИЕ ДЕТСКИЙ САД КОМБИНИРОВАННОГО ТИПА «РЯБИНУШКА» ПГТ. СЕЛЕНГИНСК.</a:t>
            </a:r>
            <a:endParaRPr lang="ru-RU" sz="1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1700808"/>
            <a:ext cx="6400800" cy="1872207"/>
          </a:xfrm>
          <a:noFill/>
          <a:effectLst>
            <a:glow rad="139700">
              <a:schemeClr val="accent5">
                <a:satMod val="175000"/>
                <a:alpha val="40000"/>
              </a:schemeClr>
            </a:glow>
            <a:reflection blurRad="6350" stA="50000" endA="300" endPos="55500" dist="50800" dir="5400000" sy="-100000" algn="bl" rotWithShape="0"/>
          </a:effectLst>
        </p:spPr>
        <p:txBody>
          <a:bodyPr>
            <a:normAutofit fontScale="62500" lnSpcReduction="20000"/>
          </a:bodyPr>
          <a:lstStyle/>
          <a:p>
            <a:r>
              <a:rPr lang="ru-RU" sz="3800" dirty="0" smtClean="0">
                <a:solidFill>
                  <a:srgbClr val="FF0000"/>
                </a:solidFill>
              </a:rPr>
              <a:t>Педагогическая деятельность</a:t>
            </a:r>
          </a:p>
          <a:p>
            <a:r>
              <a:rPr lang="ru-RU" sz="3800" dirty="0" smtClean="0">
                <a:solidFill>
                  <a:srgbClr val="FF0000"/>
                </a:solidFill>
              </a:rPr>
              <a:t>учителя - логопеда</a:t>
            </a:r>
          </a:p>
          <a:p>
            <a:endParaRPr lang="ru-RU" sz="4700" dirty="0" smtClean="0">
              <a:solidFill>
                <a:srgbClr val="0070C0"/>
              </a:solidFill>
            </a:endParaRPr>
          </a:p>
          <a:p>
            <a:r>
              <a:rPr lang="ru-RU" sz="5100" dirty="0" smtClean="0">
                <a:solidFill>
                  <a:srgbClr val="0070C0"/>
                </a:solidFill>
              </a:rPr>
              <a:t>Комаровой Светланы Анатольевны</a:t>
            </a:r>
          </a:p>
          <a:p>
            <a:endParaRPr lang="ru-RU" sz="16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Пользователь\Desktop\диагностика\image (3)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356"/>
          <a:stretch/>
        </p:blipFill>
        <p:spPr bwMode="auto">
          <a:xfrm>
            <a:off x="1205712" y="657225"/>
            <a:ext cx="6966687" cy="4384113"/>
          </a:xfrm>
          <a:prstGeom prst="rect">
            <a:avLst/>
          </a:prstGeom>
          <a:noFill/>
          <a:effectLst>
            <a:glow rad="1371600">
              <a:schemeClr val="accent3">
                <a:lumMod val="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082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sz="1400" b="1" dirty="0">
                <a:solidFill>
                  <a:srgbClr val="1F497D">
                    <a:lumMod val="75000"/>
                  </a:srgbClr>
                </a:solidFill>
                <a:ea typeface="+mn-ea"/>
                <a:cs typeface="+mn-cs"/>
              </a:rPr>
              <a:t>ПАРЦИАЛЬНАЯ ПРОГРАММА « НАЦИОНАЛЬНО-РЕГИОНАЛЬНЫЙ КОМПОНЕНТ В РАБОТЕ ЛОГОПЕДА»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259632" y="1124745"/>
            <a:ext cx="6912768" cy="3312368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b="1" i="1" dirty="0">
                <a:solidFill>
                  <a:schemeClr val="tx2">
                    <a:lumMod val="75000"/>
                  </a:schemeClr>
                </a:solidFill>
              </a:rPr>
              <a:t>Цели внедрения регионального 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компонента: </a:t>
            </a:r>
          </a:p>
          <a:p>
            <a:pPr>
              <a:buFont typeface="Wingdings" pitchFamily="2" charset="2"/>
              <a:buChar char="Ø"/>
            </a:pP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Освоение </a:t>
            </a:r>
            <a:r>
              <a:rPr lang="ru-RU" i="1" dirty="0">
                <a:solidFill>
                  <a:schemeClr val="tx2">
                    <a:lumMod val="75000"/>
                  </a:schemeClr>
                </a:solidFill>
              </a:rPr>
              <a:t>знаний о многообразии объектов и явлений природы как ценности. </a:t>
            </a:r>
            <a:endParaRPr lang="ru-RU" i="1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Обогащение </a:t>
            </a:r>
            <a:r>
              <a:rPr lang="ru-RU" i="1" dirty="0">
                <a:solidFill>
                  <a:schemeClr val="tx2">
                    <a:lumMod val="75000"/>
                  </a:schemeClr>
                </a:solidFill>
              </a:rPr>
              <a:t>воспитанников новыми сведениями о родном крае, расширение кругозора, с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пособствование </a:t>
            </a:r>
            <a:r>
              <a:rPr lang="ru-RU" i="1" dirty="0">
                <a:solidFill>
                  <a:schemeClr val="tx2">
                    <a:lumMod val="75000"/>
                  </a:schemeClr>
                </a:solidFill>
              </a:rPr>
              <a:t>формированию высоконравственной личности. </a:t>
            </a:r>
            <a:endParaRPr lang="ru-RU" i="1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Развитие </a:t>
            </a:r>
            <a:r>
              <a:rPr lang="ru-RU" i="1" dirty="0">
                <a:solidFill>
                  <a:schemeClr val="tx2">
                    <a:lumMod val="75000"/>
                  </a:schemeClr>
                </a:solidFill>
              </a:rPr>
              <a:t>познавательного интереса к изучению родного края, воспитание положительного эмоционально-ценностного отношения к себе, жителям своего края и окружающей среде региона. </a:t>
            </a:r>
            <a:endParaRPr lang="ru-RU" i="1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Применение </a:t>
            </a:r>
            <a:r>
              <a:rPr lang="ru-RU" i="1" dirty="0">
                <a:solidFill>
                  <a:schemeClr val="tx2">
                    <a:lumMod val="75000"/>
                  </a:schemeClr>
                </a:solidFill>
              </a:rPr>
              <a:t>знаний, умений в повседневной жизни.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 descr="E:\SAM_2583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711" r="-454"/>
          <a:stretch/>
        </p:blipFill>
        <p:spPr bwMode="auto">
          <a:xfrm>
            <a:off x="4283968" y="4182866"/>
            <a:ext cx="4361607" cy="240810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239382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ПАРЦИАЛЬНАЯ ПРОГРАММА « НАЦИОНАЛЬНО-РЕГИОНАЛЬНЫЙ КОМПОНЕНТ В РАБОТЕ ЛОГОПЕДА»</a:t>
            </a:r>
            <a:endParaRPr lang="ru-RU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endParaRPr lang="ru-RU" sz="24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0820276"/>
              </p:ext>
            </p:extLst>
          </p:nvPr>
        </p:nvGraphicFramePr>
        <p:xfrm>
          <a:off x="1297305" y="1970373"/>
          <a:ext cx="6549390" cy="37856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69893"/>
                <a:gridCol w="4679497"/>
              </a:tblGrid>
              <a:tr h="1739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Образовательная область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Задачи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477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Социально-коммуникативное развитие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Воспитывать у детей старшего дошкольного возраста чувство любви к малой родине, родному дому, проявлением на этой основе ценностных идеалов, гуманных чувств, нравственных отношений к окружающему миру</a:t>
                      </a:r>
                      <a:r>
                        <a:rPr lang="ru-RU" sz="1200" dirty="0" smtClean="0">
                          <a:effectLst/>
                        </a:rPr>
                        <a:t>. Вызывать </a:t>
                      </a:r>
                      <a:r>
                        <a:rPr lang="ru-RU" sz="1200" dirty="0">
                          <a:effectLst/>
                        </a:rPr>
                        <a:t>интерес и уважительное отношение к культуре и традициям  города, малой родины,  стремление сохранять национально-региональные ценности.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7625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Познавательное развитие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Приобщать  детей к истории родного края.  Формировать представления о традиционной культуре родного края через ознакомление с природой,  объектами социальной жизни и т. п.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972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Речевое развитие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Развивать  речь, мышление, восприятие диалектной речи через знакомство с культурой родного края,  </a:t>
                      </a:r>
                      <a:r>
                        <a:rPr lang="ru-RU" sz="1200" dirty="0" smtClean="0">
                          <a:effectLst/>
                        </a:rPr>
                        <a:t>поселка.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589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Художественно-эстетическое</a:t>
                      </a:r>
                      <a:endParaRPr lang="ru-RU" sz="110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развитие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Приобщать  детей дошкольного возраста к музыкальному творчеству; воспитывать  любовь в родной земле через слушание музыки народов </a:t>
                      </a:r>
                      <a:r>
                        <a:rPr lang="ru-RU" sz="1200" dirty="0" smtClean="0">
                          <a:effectLst/>
                        </a:rPr>
                        <a:t>Бурятии, </a:t>
                      </a:r>
                      <a:r>
                        <a:rPr lang="ru-RU" sz="1200" dirty="0">
                          <a:effectLst/>
                        </a:rPr>
                        <a:t>к народному декоративно-прикладному творчеству родного края.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572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Физическое развитие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Развивать эмоциональную свободу, физическую  выносливость, смекалку, ловкость через забавы и народные </a:t>
                      </a:r>
                      <a:r>
                        <a:rPr lang="ru-RU" sz="1200" dirty="0" smtClean="0">
                          <a:effectLst/>
                        </a:rPr>
                        <a:t>игры.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4694295"/>
              </p:ext>
            </p:extLst>
          </p:nvPr>
        </p:nvGraphicFramePr>
        <p:xfrm>
          <a:off x="1297305" y="1970373"/>
          <a:ext cx="6549390" cy="37856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69893"/>
                <a:gridCol w="4679497"/>
              </a:tblGrid>
              <a:tr h="1739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Образовательная область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Задачи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Социально-коммуникативное развитие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Воспитывать у детей старшего дошкольного возраста чувство любви к малой родине, родному дому, проявлением на этой основе ценностных идеалов, гуманных чувств, нравственных отношений к окружающему миру. Вызывать интерес и уважительное отношение к культуре и традициям  города, малой родины,  стремление сохранять национально-региональные ценности.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Познавательное развитие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Приобщать  детей к истории родного края.  Формировать представления о традиционной культуре родного края через ознакомление с природой,  объектами социальной жизни и т. п.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29972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Речевое развитие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Развивать  речь, мышление, восприятие диалектной речи через знакомство с культурой родного края,  </a:t>
                      </a:r>
                      <a:r>
                        <a:rPr lang="ru-RU" sz="1200" dirty="0" smtClean="0">
                          <a:effectLst/>
                        </a:rPr>
                        <a:t>поселка.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17589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Художественно-эстетическое</a:t>
                      </a:r>
                      <a:endParaRPr lang="ru-RU" sz="11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развитие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Приобщать  детей дошкольного возраста к музыкальному творчеству; воспитывать  любовь в родной земле через слушание музыки народов </a:t>
                      </a:r>
                      <a:r>
                        <a:rPr lang="ru-RU" sz="1200" dirty="0" smtClean="0">
                          <a:effectLst/>
                        </a:rPr>
                        <a:t>Бурятии, к народному </a:t>
                      </a:r>
                      <a:r>
                        <a:rPr lang="ru-RU" sz="1200" dirty="0">
                          <a:effectLst/>
                        </a:rPr>
                        <a:t>декоративно-прикладному творчеству родного края.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8572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Физическое развитие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Развивать эмоциональную свободу, физическую  выносливость, смекалку, ловкость через забавы и народные игры </a:t>
                      </a:r>
                      <a:r>
                        <a:rPr lang="ru-RU" sz="1200" dirty="0" smtClean="0">
                          <a:effectLst/>
                        </a:rPr>
                        <a:t>народов</a:t>
                      </a:r>
                      <a:r>
                        <a:rPr lang="ru-RU" sz="1200" baseline="0" dirty="0" smtClean="0">
                          <a:effectLst/>
                        </a:rPr>
                        <a:t> Бурятии.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9109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Проект «Азбука Байкала»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n w="19050">
                  <a:solidFill>
                    <a:schemeClr val="tx1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Цель: </a:t>
            </a:r>
            <a:r>
              <a:rPr lang="ru-RU" sz="2400" i="1" dirty="0">
                <a:ln w="19050">
                  <a:solidFill>
                    <a:schemeClr val="tx1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реализация национально-регионального компонента в коррекционно-образовательную деятельность дошкольников через построение социально-культурной образовательной среды и развития зрительного </a:t>
            </a:r>
            <a:r>
              <a:rPr lang="ru-RU" sz="2400" i="1" dirty="0" smtClean="0">
                <a:ln w="19050">
                  <a:solidFill>
                    <a:schemeClr val="tx1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восприятия </a:t>
            </a:r>
            <a:r>
              <a:rPr lang="ru-RU" sz="2400" i="1" dirty="0">
                <a:ln w="19050">
                  <a:solidFill>
                    <a:schemeClr val="tx1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образа буквы</a:t>
            </a:r>
            <a:r>
              <a:rPr lang="ru-RU" sz="2400" i="1" dirty="0" smtClean="0">
                <a:ln w="19050">
                  <a:solidFill>
                    <a:schemeClr val="tx1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.</a:t>
            </a:r>
          </a:p>
          <a:p>
            <a:pPr marL="0" indent="0">
              <a:buNone/>
            </a:pPr>
            <a:r>
              <a:rPr lang="ru-RU" sz="2400" i="1" dirty="0" smtClean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 </a:t>
            </a:r>
            <a:endParaRPr lang="ru-RU" sz="2400" i="0" dirty="0">
              <a:ln w="19050">
                <a:solidFill>
                  <a:schemeClr val="tx1"/>
                </a:solidFill>
              </a:ln>
              <a:solidFill>
                <a:srgbClr val="3333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Neue"/>
            </a:endParaRPr>
          </a:p>
        </p:txBody>
      </p:sp>
      <p:pic>
        <p:nvPicPr>
          <p:cNvPr id="1026" name="Picture 2" descr="C:\Users\Пользователь\Desktop\без речи\IMG_20160511_102757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79712" y="3284984"/>
            <a:ext cx="4712401" cy="252028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149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b="1" i="1" dirty="0">
                <a:solidFill>
                  <a:srgbClr val="1F497D">
                    <a:lumMod val="60000"/>
                    <a:lumOff val="40000"/>
                  </a:srgbClr>
                </a:solidFill>
              </a:rPr>
              <a:t>Проект «Азбука Байкала»</a:t>
            </a:r>
            <a:endParaRPr lang="ru-RU" sz="1800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Тип проекта: социально-коммуникативный, познавательный, речевой, художественно-эстетический.</a:t>
            </a:r>
          </a:p>
          <a:p>
            <a:pPr marL="0" lvl="0" indent="0">
              <a:lnSpc>
                <a:spcPct val="115000"/>
              </a:lnSpc>
              <a:spcAft>
                <a:spcPts val="1000"/>
              </a:spcAft>
              <a:buClr>
                <a:srgbClr val="31B6FD"/>
              </a:buClr>
              <a:buSzPct val="100000"/>
              <a:buNone/>
            </a:pPr>
            <a:r>
              <a:rPr lang="ru-RU" sz="24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По характеру контактов: дети, воспитатели, родители МАДОУ № 9 «Рябинушка», педагоги МАДОУ. </a:t>
            </a:r>
            <a:endParaRPr lang="ru-RU" sz="2400" b="1" i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ea typeface="Times New Roman"/>
              <a:cs typeface="Times New Roman"/>
            </a:endParaRPr>
          </a:p>
          <a:p>
            <a:pPr marL="0" lvl="0" indent="0">
              <a:lnSpc>
                <a:spcPct val="115000"/>
              </a:lnSpc>
              <a:spcAft>
                <a:spcPts val="1000"/>
              </a:spcAft>
              <a:buClr>
                <a:srgbClr val="31B6FD"/>
              </a:buClr>
              <a:buSzPct val="100000"/>
              <a:buNone/>
            </a:pPr>
            <a:r>
              <a:rPr lang="ru-RU" sz="2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  <a:ea typeface="Times New Roman"/>
              </a:rPr>
              <a:t>По </a:t>
            </a:r>
            <a:r>
              <a:rPr lang="ru-RU" sz="24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  <a:ea typeface="Times New Roman"/>
              </a:rPr>
              <a:t>количеству участников: </a:t>
            </a:r>
            <a:r>
              <a:rPr lang="ru-RU" sz="2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  <a:ea typeface="Times New Roman"/>
              </a:rPr>
              <a:t>групповой;</a:t>
            </a:r>
          </a:p>
          <a:p>
            <a:pPr marL="0" lvl="0" indent="0">
              <a:lnSpc>
                <a:spcPct val="115000"/>
              </a:lnSpc>
              <a:spcAft>
                <a:spcPts val="1000"/>
              </a:spcAft>
              <a:buClr>
                <a:srgbClr val="31B6FD"/>
              </a:buClr>
              <a:buSzPct val="100000"/>
              <a:buNone/>
            </a:pPr>
            <a:r>
              <a:rPr lang="ru-RU" sz="2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  <a:ea typeface="Times New Roman"/>
              </a:rPr>
              <a:t>По </a:t>
            </a:r>
            <a:r>
              <a:rPr lang="ru-RU" sz="24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  <a:ea typeface="Times New Roman"/>
              </a:rPr>
              <a:t>продолжительности: </a:t>
            </a:r>
            <a:r>
              <a:rPr lang="ru-RU" sz="2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  <a:ea typeface="Times New Roman"/>
              </a:rPr>
              <a:t>долгосрочный;</a:t>
            </a:r>
          </a:p>
          <a:p>
            <a:pPr marL="0" lvl="0" indent="0">
              <a:lnSpc>
                <a:spcPct val="115000"/>
              </a:lnSpc>
              <a:spcAft>
                <a:spcPts val="1000"/>
              </a:spcAft>
              <a:buClr>
                <a:srgbClr val="31B6FD"/>
              </a:buClr>
              <a:buSzPct val="100000"/>
              <a:buNone/>
            </a:pPr>
            <a:r>
              <a:rPr lang="ru-RU" sz="2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  <a:ea typeface="Times New Roman"/>
              </a:rPr>
              <a:t>Предмет </a:t>
            </a:r>
            <a:r>
              <a:rPr lang="ru-RU" sz="24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  <a:ea typeface="Times New Roman"/>
              </a:rPr>
              <a:t>изучения </a:t>
            </a:r>
            <a:r>
              <a:rPr lang="ru-RU" sz="2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  <a:ea typeface="Times New Roman"/>
              </a:rPr>
              <a:t>: </a:t>
            </a:r>
            <a:r>
              <a:rPr lang="ru-RU" sz="24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  <a:ea typeface="Times New Roman"/>
              </a:rPr>
              <a:t>элементы этнической культуры народов Республики Бурятия, животный и растительный мир Республики Бурятия.</a:t>
            </a:r>
            <a:endParaRPr lang="ru-RU" sz="2400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419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l"/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</a:rPr>
              <a:t>Проект «Азбука Байкала»</a:t>
            </a:r>
            <a:b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</a:rPr>
              <a:t>Задачи:</a:t>
            </a:r>
            <a:endParaRPr lang="ru-RU" sz="20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pPr marL="0" lvl="0" indent="0">
              <a:buClr>
                <a:srgbClr val="31B6FD"/>
              </a:buClr>
              <a:buSzPct val="100000"/>
              <a:buNone/>
            </a:pPr>
            <a:r>
              <a:rPr lang="ru-RU" sz="1600" b="1" i="1" dirty="0">
                <a:solidFill>
                  <a:prstClr val="black"/>
                </a:solidFill>
                <a:latin typeface="Candara"/>
                <a:cs typeface="Microsoft New Tai Lue" pitchFamily="34" charset="0"/>
              </a:rPr>
              <a:t>Образовательные:</a:t>
            </a:r>
          </a:p>
          <a:p>
            <a:pPr marL="0" lvl="0" indent="0">
              <a:buClr>
                <a:srgbClr val="31B6FD"/>
              </a:buClr>
              <a:buSzPct val="100000"/>
              <a:buNone/>
            </a:pPr>
            <a:r>
              <a:rPr lang="ru-RU" sz="1600" i="1" dirty="0">
                <a:solidFill>
                  <a:prstClr val="black"/>
                </a:solidFill>
                <a:latin typeface="Candara"/>
                <a:cs typeface="Microsoft New Tai Lue" pitchFamily="34" charset="0"/>
              </a:rPr>
              <a:t> – расширить сферу использования регионального материала в работе учителя – логопеда; </a:t>
            </a:r>
            <a:br>
              <a:rPr lang="ru-RU" sz="1600" i="1" dirty="0">
                <a:solidFill>
                  <a:prstClr val="black"/>
                </a:solidFill>
                <a:latin typeface="Candara"/>
                <a:cs typeface="Microsoft New Tai Lue" pitchFamily="34" charset="0"/>
              </a:rPr>
            </a:br>
            <a:r>
              <a:rPr lang="ru-RU" sz="1600" i="1" dirty="0">
                <a:solidFill>
                  <a:prstClr val="black"/>
                </a:solidFill>
                <a:latin typeface="Candara"/>
                <a:cs typeface="Microsoft New Tai Lue" pitchFamily="34" charset="0"/>
              </a:rPr>
              <a:t> – привлечь родителей к активному сотрудничеству, совместной деятельности с детьми и педагогом; </a:t>
            </a:r>
            <a:br>
              <a:rPr lang="ru-RU" sz="1600" i="1" dirty="0">
                <a:solidFill>
                  <a:prstClr val="black"/>
                </a:solidFill>
                <a:latin typeface="Candara"/>
                <a:cs typeface="Microsoft New Tai Lue" pitchFamily="34" charset="0"/>
              </a:rPr>
            </a:br>
            <a:r>
              <a:rPr lang="ru-RU" sz="1600" i="1" dirty="0">
                <a:solidFill>
                  <a:prstClr val="black"/>
                </a:solidFill>
                <a:latin typeface="Candara"/>
                <a:cs typeface="Microsoft New Tai Lue" pitchFamily="34" charset="0"/>
              </a:rPr>
              <a:t> - дать представления о природе Байкала, о традициях и быте бурятского и русского народов;</a:t>
            </a:r>
          </a:p>
          <a:p>
            <a:pPr marL="0" lvl="0" indent="0">
              <a:buClr>
                <a:srgbClr val="31B6FD"/>
              </a:buClr>
              <a:buSzPct val="100000"/>
              <a:buNone/>
            </a:pPr>
            <a:r>
              <a:rPr lang="ru-RU" sz="1600" i="1" dirty="0">
                <a:solidFill>
                  <a:prstClr val="black"/>
                </a:solidFill>
                <a:latin typeface="Candara"/>
                <a:cs typeface="Microsoft New Tai Lue" pitchFamily="34" charset="0"/>
              </a:rPr>
              <a:t>-  поддерживать естественный интерес ребенка к родному краю;</a:t>
            </a:r>
            <a:br>
              <a:rPr lang="ru-RU" sz="1600" i="1" dirty="0">
                <a:solidFill>
                  <a:prstClr val="black"/>
                </a:solidFill>
                <a:latin typeface="Candara"/>
                <a:cs typeface="Microsoft New Tai Lue" pitchFamily="34" charset="0"/>
              </a:rPr>
            </a:br>
            <a:r>
              <a:rPr lang="ru-RU" sz="1600" b="1" i="1" dirty="0">
                <a:solidFill>
                  <a:prstClr val="black"/>
                </a:solidFill>
                <a:latin typeface="Candara"/>
                <a:cs typeface="Microsoft New Tai Lue" pitchFamily="34" charset="0"/>
              </a:rPr>
              <a:t>Развивающие:</a:t>
            </a:r>
            <a:r>
              <a:rPr lang="ru-RU" sz="1600" i="1" dirty="0">
                <a:solidFill>
                  <a:prstClr val="black"/>
                </a:solidFill>
                <a:latin typeface="Candara"/>
                <a:cs typeface="Microsoft New Tai Lue" pitchFamily="34" charset="0"/>
              </a:rPr>
              <a:t> </a:t>
            </a:r>
          </a:p>
          <a:p>
            <a:pPr marL="0" lvl="0" indent="0">
              <a:buClr>
                <a:srgbClr val="31B6FD"/>
              </a:buClr>
              <a:buSzPct val="100000"/>
              <a:buNone/>
            </a:pPr>
            <a:r>
              <a:rPr lang="ru-RU" sz="1600" i="1" dirty="0">
                <a:solidFill>
                  <a:prstClr val="black"/>
                </a:solidFill>
                <a:latin typeface="Candara"/>
                <a:cs typeface="Microsoft New Tai Lue" pitchFamily="34" charset="0"/>
              </a:rPr>
              <a:t>– развивать связную речь ребят, способность планировать речевое высказывание, овладевать средствами общения со взрослым и сверстниками; </a:t>
            </a:r>
            <a:br>
              <a:rPr lang="ru-RU" sz="1600" i="1" dirty="0">
                <a:solidFill>
                  <a:prstClr val="black"/>
                </a:solidFill>
                <a:latin typeface="Candara"/>
                <a:cs typeface="Microsoft New Tai Lue" pitchFamily="34" charset="0"/>
              </a:rPr>
            </a:br>
            <a:r>
              <a:rPr lang="ru-RU" sz="1600" i="1" dirty="0">
                <a:solidFill>
                  <a:prstClr val="black"/>
                </a:solidFill>
                <a:latin typeface="Candara"/>
                <a:cs typeface="Microsoft New Tai Lue" pitchFamily="34" charset="0"/>
              </a:rPr>
              <a:t>– развивать мелкую моторику рук; </a:t>
            </a:r>
            <a:br>
              <a:rPr lang="ru-RU" sz="1600" i="1" dirty="0">
                <a:solidFill>
                  <a:prstClr val="black"/>
                </a:solidFill>
                <a:latin typeface="Candara"/>
                <a:cs typeface="Microsoft New Tai Lue" pitchFamily="34" charset="0"/>
              </a:rPr>
            </a:br>
            <a:r>
              <a:rPr lang="ru-RU" sz="1600" i="1" dirty="0">
                <a:solidFill>
                  <a:prstClr val="black"/>
                </a:solidFill>
                <a:latin typeface="Candara"/>
                <a:cs typeface="Microsoft New Tai Lue" pitchFamily="34" charset="0"/>
              </a:rPr>
              <a:t>– расширять и обогащать словарь детей  понятиями и представлениями о богатстве и разнообразии животного и растительного мира родного края, о традициях и быте бурятского и русского народов.</a:t>
            </a:r>
          </a:p>
          <a:p>
            <a:pPr marL="0" lvl="0" indent="0">
              <a:buClr>
                <a:srgbClr val="31B6FD"/>
              </a:buClr>
              <a:buSzPct val="100000"/>
              <a:buNone/>
            </a:pPr>
            <a:r>
              <a:rPr lang="ru-RU" sz="1600" i="1" dirty="0">
                <a:solidFill>
                  <a:prstClr val="black"/>
                </a:solidFill>
                <a:latin typeface="Candara"/>
                <a:cs typeface="Microsoft New Tai Lue" pitchFamily="34" charset="0"/>
              </a:rPr>
              <a:t>- коррекция и развитие лексико-грамматической и фонематической стороны речи;</a:t>
            </a:r>
            <a:br>
              <a:rPr lang="ru-RU" sz="1600" i="1" dirty="0">
                <a:solidFill>
                  <a:prstClr val="black"/>
                </a:solidFill>
                <a:latin typeface="Candara"/>
                <a:cs typeface="Microsoft New Tai Lue" pitchFamily="34" charset="0"/>
              </a:rPr>
            </a:br>
            <a:r>
              <a:rPr lang="ru-RU" sz="1600" i="1" dirty="0">
                <a:solidFill>
                  <a:prstClr val="black"/>
                </a:solidFill>
                <a:latin typeface="Candara"/>
                <a:cs typeface="Microsoft New Tai Lue" pitchFamily="34" charset="0"/>
              </a:rPr>
              <a:t>- развивать познавательную активность, самостоятельность, творчество;</a:t>
            </a:r>
          </a:p>
          <a:p>
            <a:pPr marL="0" lvl="0" indent="0">
              <a:buClr>
                <a:srgbClr val="31B6FD"/>
              </a:buClr>
              <a:buSzPct val="100000"/>
              <a:buNone/>
            </a:pPr>
            <a:r>
              <a:rPr lang="ru-RU" sz="1600" i="1" dirty="0">
                <a:solidFill>
                  <a:prstClr val="black"/>
                </a:solidFill>
                <a:latin typeface="Candara"/>
                <a:cs typeface="Microsoft New Tai Lue" pitchFamily="34" charset="0"/>
              </a:rPr>
              <a:t> - развивать мотивацию на сохранение культурного наследия родного края;</a:t>
            </a:r>
          </a:p>
          <a:p>
            <a:pPr marL="0" lvl="0" indent="0">
              <a:buClr>
                <a:srgbClr val="31B6FD"/>
              </a:buClr>
              <a:buSzPct val="100000"/>
              <a:buNone/>
            </a:pPr>
            <a:r>
              <a:rPr lang="ru-RU" sz="1600" b="1" i="1" dirty="0">
                <a:solidFill>
                  <a:prstClr val="black"/>
                </a:solidFill>
                <a:latin typeface="Candara"/>
                <a:cs typeface="Microsoft New Tai Lue" pitchFamily="34" charset="0"/>
              </a:rPr>
              <a:t>Воспитательные: </a:t>
            </a:r>
          </a:p>
          <a:p>
            <a:pPr marL="0" lvl="0" indent="0">
              <a:buClr>
                <a:srgbClr val="31B6FD"/>
              </a:buClr>
              <a:buSzPct val="100000"/>
              <a:buNone/>
            </a:pPr>
            <a:r>
              <a:rPr lang="ru-RU" sz="1600" i="1" dirty="0">
                <a:solidFill>
                  <a:prstClr val="black"/>
                </a:solidFill>
                <a:latin typeface="Candara"/>
                <a:cs typeface="Microsoft New Tai Lue" pitchFamily="34" charset="0"/>
              </a:rPr>
              <a:t>– воспитывать любовь детей к родному краю, бережное отношение к природе, к традициям народов Бурятии, эмоциональную отзывчивость;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2354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ользователь\Desktop\без речи\IMG_20160511_102835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7544" y="476672"/>
            <a:ext cx="3960440" cy="309634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Пользователь\Desktop\без речи\IMG_20160511_102852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04049" y="476672"/>
            <a:ext cx="3456384" cy="309634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Пользователь\Desktop\без речи\IMG_20160511_102917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1393447">
            <a:off x="462394" y="3411961"/>
            <a:ext cx="3965590" cy="295232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Пользователь\Desktop\без речи\IMG_20160511_102946.jpg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433036">
            <a:off x="4575859" y="3288015"/>
            <a:ext cx="3991452" cy="320512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949280"/>
            <a:ext cx="5486400" cy="62145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b="1" i="1" u="sng" dirty="0" smtClean="0">
                <a:solidFill>
                  <a:srgbClr val="FF0000"/>
                </a:solidFill>
              </a:rPr>
              <a:t>АЗБУКА БАЙКАЛА СОЗДАННАЯ ДЕТЬМИ СТАРШЕГО ДОШКОЛЬНОГО ВОЗРАСТА.</a:t>
            </a:r>
            <a:endParaRPr lang="ru-RU" b="1" i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956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79042" y="476672"/>
            <a:ext cx="5958408" cy="304698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rgbClr val="31B6FD"/>
              </a:buClr>
              <a:buSzPct val="100000"/>
            </a:pPr>
            <a:r>
              <a:rPr lang="ru-RU" sz="2400" b="1" i="1" dirty="0">
                <a:solidFill>
                  <a:prstClr val="black"/>
                </a:solidFill>
                <a:latin typeface="Candara"/>
              </a:rPr>
              <a:t>Ожидаемые результаты:</a:t>
            </a:r>
            <a:br>
              <a:rPr lang="ru-RU" sz="2400" b="1" i="1" dirty="0">
                <a:solidFill>
                  <a:prstClr val="black"/>
                </a:solidFill>
                <a:latin typeface="Candara"/>
              </a:rPr>
            </a:br>
            <a:r>
              <a:rPr lang="ru-RU" sz="2400" i="1" dirty="0">
                <a:solidFill>
                  <a:prstClr val="black"/>
                </a:solidFill>
                <a:latin typeface="Candara"/>
              </a:rPr>
              <a:t>- участие детей во всех видах деятельности, приобщение родителей к жизни детского сада;</a:t>
            </a:r>
            <a:br>
              <a:rPr lang="ru-RU" sz="2400" i="1" dirty="0">
                <a:solidFill>
                  <a:prstClr val="black"/>
                </a:solidFill>
                <a:latin typeface="Candara"/>
              </a:rPr>
            </a:br>
            <a:r>
              <a:rPr lang="ru-RU" sz="2400" i="1" dirty="0">
                <a:solidFill>
                  <a:prstClr val="black"/>
                </a:solidFill>
                <a:latin typeface="Candara"/>
              </a:rPr>
              <a:t>- формирование эколого-краеведческого мышления;</a:t>
            </a:r>
            <a:br>
              <a:rPr lang="ru-RU" sz="2400" i="1" dirty="0">
                <a:solidFill>
                  <a:prstClr val="black"/>
                </a:solidFill>
                <a:latin typeface="Candara"/>
              </a:rPr>
            </a:br>
            <a:r>
              <a:rPr lang="ru-RU" sz="2400" i="1" dirty="0">
                <a:solidFill>
                  <a:prstClr val="black"/>
                </a:solidFill>
                <a:latin typeface="Candara"/>
              </a:rPr>
              <a:t>- приобщение  к проблемам своего родного края;</a:t>
            </a:r>
          </a:p>
        </p:txBody>
      </p:sp>
      <p:pic>
        <p:nvPicPr>
          <p:cNvPr id="3074" name="Picture 2" descr="C:\Users\Пользователь\Desktop\Светы\Фото Азбука байкала\SAM_258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7824" y="3356992"/>
            <a:ext cx="4680520" cy="295232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5795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800" i="1" dirty="0" smtClean="0">
                <a:solidFill>
                  <a:schemeClr val="tx2">
                    <a:lumMod val="75000"/>
                  </a:schemeClr>
                </a:solidFill>
              </a:rPr>
              <a:t>Проект: «Творчество С.Я. Маршака»</a:t>
            </a:r>
            <a:endParaRPr lang="ru-RU" sz="2800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marL="0" indent="0">
              <a:buNone/>
            </a:pP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</a:rPr>
              <a:t>Цель: сформировать полноценную фонетическую систему языка, автоматизировать слухопроизносительные умения и навыки в различных ситуациях. Развивать интерес к художественной литературе и </a:t>
            </a: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</a:rPr>
              <a:t>чтению.</a:t>
            </a:r>
          </a:p>
          <a:p>
            <a:pPr marL="0" indent="0">
              <a:buNone/>
            </a:pP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</a:rPr>
              <a:t>Задачи</a:t>
            </a: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</a:rPr>
              <a:t>:</a:t>
            </a:r>
          </a:p>
          <a:p>
            <a:pPr marL="0" indent="0">
              <a:buNone/>
            </a:pP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</a:rPr>
              <a:t>1.Формировать </a:t>
            </a: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</a:rPr>
              <a:t>артикуляционные навыки звукопроизношения, развивать слуховое восприятие, память и речь;</a:t>
            </a:r>
          </a:p>
          <a:p>
            <a:pPr marL="0" indent="0">
              <a:buNone/>
            </a:pP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</a:rPr>
              <a:t>2.Воспитывать грамматически правильную связную речь;</a:t>
            </a:r>
          </a:p>
          <a:p>
            <a:pPr marL="0" indent="0">
              <a:buNone/>
            </a:pP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</a:rPr>
              <a:t>3.Закреплять знания детей о творчестве С.Я. Маршака.</a:t>
            </a:r>
          </a:p>
          <a:p>
            <a:pPr marL="0" indent="0">
              <a:buNone/>
            </a:pP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</a:rPr>
              <a:t>4.Осуществлять преемственность в работе с родителями воспитанников и сотрудниками МАДОУ.</a:t>
            </a:r>
          </a:p>
        </p:txBody>
      </p:sp>
    </p:spTree>
    <p:extLst>
      <p:ext uri="{BB962C8B-B14F-4D97-AF65-F5344CB8AC3E}">
        <p14:creationId xmlns:p14="http://schemas.microsoft.com/office/powerpoint/2010/main" val="2304301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Комарова С.А\фотогр логопед\DSC0279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48991" y="1268761"/>
            <a:ext cx="3967226" cy="28803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8" name="Picture 4" descr="E:\Комарова С.А\фотогр логопед\DSC02848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044" y="284541"/>
            <a:ext cx="3030754" cy="21363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9" name="Picture 5" descr="E:\Комарова С.А\фотогр логопед\DSC02861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284541"/>
            <a:ext cx="3185912" cy="21107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3573016"/>
            <a:ext cx="3086100" cy="24069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1" name="Picture 7" descr="E:\Комарова С.А\С.Я.Маршак\фотогр логопед\DSC02844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21664" y="3603361"/>
            <a:ext cx="3038768" cy="2304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1792288" y="5589240"/>
            <a:ext cx="5486400" cy="58296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sz="1600" dirty="0" smtClean="0">
                <a:solidFill>
                  <a:srgbClr val="FF0000"/>
                </a:solidFill>
              </a:rPr>
              <a:t>Литературная викторина по произведениям С.Я. Маршака</a:t>
            </a:r>
            <a:endParaRPr lang="ru-RU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47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l">
              <a:spcAft>
                <a:spcPts val="0"/>
              </a:spcAft>
            </a:pPr>
            <a:r>
              <a:rPr lang="ru-RU" sz="1200" b="1" i="1" dirty="0" smtClean="0">
                <a:solidFill>
                  <a:srgbClr val="7030A0"/>
                </a:solidFill>
                <a:latin typeface="Arial" pitchFamily="34" charset="0"/>
                <a:ea typeface="Times New Roman"/>
                <a:cs typeface="Arial" pitchFamily="34" charset="0"/>
              </a:rPr>
              <a:t>Перелистав </a:t>
            </a:r>
            <a:r>
              <a:rPr lang="ru-RU" sz="1200" b="1" i="1" dirty="0">
                <a:solidFill>
                  <a:srgbClr val="7030A0"/>
                </a:solidFill>
                <a:latin typeface="Arial" pitchFamily="34" charset="0"/>
                <a:ea typeface="Times New Roman"/>
                <a:cs typeface="Arial" pitchFamily="34" charset="0"/>
              </a:rPr>
              <a:t>известные тома,</a:t>
            </a:r>
            <a:r>
              <a:rPr lang="ru-RU" sz="1200" b="1" i="1" dirty="0">
                <a:solidFill>
                  <a:srgbClr val="7030A0"/>
                </a:solidFill>
                <a:latin typeface="Arial" pitchFamily="34" charset="0"/>
                <a:ea typeface="Calibri"/>
                <a:cs typeface="Arial" pitchFamily="34" charset="0"/>
              </a:rPr>
              <a:t/>
            </a:r>
            <a:br>
              <a:rPr lang="ru-RU" sz="1200" b="1" i="1" dirty="0">
                <a:solidFill>
                  <a:srgbClr val="7030A0"/>
                </a:solidFill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sz="1200" b="1" i="1" dirty="0" smtClean="0">
                <a:solidFill>
                  <a:srgbClr val="7030A0"/>
                </a:solidFill>
                <a:latin typeface="Arial" pitchFamily="34" charset="0"/>
                <a:ea typeface="Times New Roman"/>
                <a:cs typeface="Arial" pitchFamily="34" charset="0"/>
              </a:rPr>
              <a:t>Мы </a:t>
            </a:r>
            <a:r>
              <a:rPr lang="ru-RU" sz="1200" b="1" i="1" dirty="0">
                <a:solidFill>
                  <a:srgbClr val="7030A0"/>
                </a:solidFill>
                <a:latin typeface="Arial" pitchFamily="34" charset="0"/>
                <a:ea typeface="Times New Roman"/>
                <a:cs typeface="Arial" pitchFamily="34" charset="0"/>
              </a:rPr>
              <a:t>учим жить словами и </a:t>
            </a:r>
            <a:r>
              <a:rPr lang="ru-RU" sz="1200" b="1" i="1" dirty="0" smtClean="0">
                <a:solidFill>
                  <a:srgbClr val="7030A0"/>
                </a:solidFill>
                <a:latin typeface="Arial" pitchFamily="34" charset="0"/>
                <a:ea typeface="Times New Roman"/>
                <a:cs typeface="Arial" pitchFamily="34" charset="0"/>
              </a:rPr>
              <a:t>сердцами</a:t>
            </a:r>
            <a:br>
              <a:rPr lang="ru-RU" sz="1200" b="1" i="1" dirty="0" smtClean="0">
                <a:solidFill>
                  <a:srgbClr val="7030A0"/>
                </a:solidFill>
                <a:latin typeface="Arial" pitchFamily="34" charset="0"/>
                <a:ea typeface="Times New Roman"/>
                <a:cs typeface="Arial" pitchFamily="34" charset="0"/>
              </a:rPr>
            </a:br>
            <a:r>
              <a:rPr lang="ru-RU" sz="1200" b="1" i="1" dirty="0" smtClean="0">
                <a:solidFill>
                  <a:srgbClr val="7030A0"/>
                </a:solidFill>
                <a:latin typeface="Arial" pitchFamily="34" charset="0"/>
                <a:ea typeface="Times New Roman"/>
                <a:cs typeface="Arial" pitchFamily="34" charset="0"/>
              </a:rPr>
              <a:t>Добру</a:t>
            </a:r>
            <a:r>
              <a:rPr lang="ru-RU" sz="1200" b="1" i="1" dirty="0">
                <a:solidFill>
                  <a:srgbClr val="7030A0"/>
                </a:solidFill>
                <a:latin typeface="Arial" pitchFamily="34" charset="0"/>
                <a:ea typeface="Times New Roman"/>
                <a:cs typeface="Arial" pitchFamily="34" charset="0"/>
              </a:rPr>
              <a:t>, терпению, красоте ума</a:t>
            </a:r>
            <a:r>
              <a:rPr lang="ru-RU" sz="1200" b="1" i="1" dirty="0">
                <a:solidFill>
                  <a:srgbClr val="7030A0"/>
                </a:solidFill>
                <a:latin typeface="Arial" pitchFamily="34" charset="0"/>
                <a:ea typeface="Calibri"/>
                <a:cs typeface="Arial" pitchFamily="34" charset="0"/>
              </a:rPr>
              <a:t/>
            </a:r>
            <a:br>
              <a:rPr lang="ru-RU" sz="1200" b="1" i="1" dirty="0">
                <a:solidFill>
                  <a:srgbClr val="7030A0"/>
                </a:solidFill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sz="1200" b="1" i="1" dirty="0" smtClean="0">
                <a:solidFill>
                  <a:srgbClr val="7030A0"/>
                </a:solidFill>
                <a:latin typeface="Arial" pitchFamily="34" charset="0"/>
                <a:ea typeface="Times New Roman"/>
                <a:cs typeface="Arial" pitchFamily="34" charset="0"/>
              </a:rPr>
              <a:t>Детишек </a:t>
            </a:r>
            <a:r>
              <a:rPr lang="ru-RU" sz="1200" b="1" i="1" dirty="0">
                <a:solidFill>
                  <a:srgbClr val="7030A0"/>
                </a:solidFill>
                <a:latin typeface="Arial" pitchFamily="34" charset="0"/>
                <a:ea typeface="Times New Roman"/>
                <a:cs typeface="Arial" pitchFamily="34" charset="0"/>
              </a:rPr>
              <a:t>с любопытными </a:t>
            </a:r>
            <a:r>
              <a:rPr lang="ru-RU" sz="1200" b="1" i="1" dirty="0" smtClean="0">
                <a:solidFill>
                  <a:srgbClr val="7030A0"/>
                </a:solidFill>
                <a:latin typeface="Arial" pitchFamily="34" charset="0"/>
                <a:ea typeface="Times New Roman"/>
                <a:cs typeface="Arial" pitchFamily="34" charset="0"/>
              </a:rPr>
              <a:t>глазами…</a:t>
            </a:r>
            <a:endParaRPr lang="ru-RU" sz="1200" b="1" i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6036270"/>
          </a:xfr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1400" b="1" i="1" dirty="0">
                <a:solidFill>
                  <a:srgbClr val="C00000"/>
                </a:solidFill>
              </a:rPr>
              <a:t> </a:t>
            </a:r>
            <a:r>
              <a:rPr lang="ru-RU" sz="1400" b="1" i="1" dirty="0" smtClean="0">
                <a:solidFill>
                  <a:srgbClr val="C00000"/>
                </a:solidFill>
              </a:rPr>
              <a:t>            Общие сведения о педагоге</a:t>
            </a:r>
          </a:p>
          <a:p>
            <a:pPr marL="0" indent="0">
              <a:buNone/>
            </a:pPr>
            <a:r>
              <a:rPr lang="ru-RU" sz="1400" i="1" dirty="0" smtClean="0">
                <a:solidFill>
                  <a:srgbClr val="0070C0"/>
                </a:solidFill>
              </a:rPr>
              <a:t>Год рождения: 1971</a:t>
            </a:r>
          </a:p>
          <a:p>
            <a:pPr marL="0" indent="0">
              <a:buNone/>
            </a:pPr>
            <a:r>
              <a:rPr lang="ru-RU" sz="1400" i="1" dirty="0" smtClean="0">
                <a:solidFill>
                  <a:srgbClr val="0070C0"/>
                </a:solidFill>
              </a:rPr>
              <a:t>Общий трудовой стаж: 29 лет</a:t>
            </a:r>
          </a:p>
          <a:p>
            <a:pPr marL="0" indent="0">
              <a:buNone/>
            </a:pPr>
            <a:r>
              <a:rPr lang="ru-RU" sz="1400" i="1" dirty="0" smtClean="0">
                <a:solidFill>
                  <a:srgbClr val="0070C0"/>
                </a:solidFill>
              </a:rPr>
              <a:t>Педагогический стаж: 24 года</a:t>
            </a:r>
          </a:p>
          <a:p>
            <a:pPr marL="0" indent="0">
              <a:buNone/>
            </a:pPr>
            <a:r>
              <a:rPr lang="ru-RU" sz="1400" i="1" dirty="0" smtClean="0">
                <a:solidFill>
                  <a:srgbClr val="0070C0"/>
                </a:solidFill>
              </a:rPr>
              <a:t>В данном учреждении: 17 года</a:t>
            </a:r>
          </a:p>
          <a:p>
            <a:pPr marL="0" indent="0">
              <a:buNone/>
            </a:pPr>
            <a:r>
              <a:rPr lang="ru-RU" sz="1400" i="1" dirty="0" smtClean="0">
                <a:solidFill>
                  <a:srgbClr val="0070C0"/>
                </a:solidFill>
              </a:rPr>
              <a:t>В данной должности: 15 лет.</a:t>
            </a:r>
          </a:p>
          <a:p>
            <a:pPr marL="0" indent="0">
              <a:buNone/>
            </a:pPr>
            <a:r>
              <a:rPr lang="ru-RU" sz="1400" b="1" i="1" dirty="0">
                <a:solidFill>
                  <a:srgbClr val="C00000"/>
                </a:solidFill>
              </a:rPr>
              <a:t> </a:t>
            </a:r>
            <a:r>
              <a:rPr lang="ru-RU" sz="1400" b="1" i="1" dirty="0" smtClean="0">
                <a:solidFill>
                  <a:srgbClr val="0070C0"/>
                </a:solidFill>
              </a:rPr>
              <a:t>    </a:t>
            </a:r>
            <a:r>
              <a:rPr lang="ru-RU" sz="1400" b="1" i="1" dirty="0" smtClean="0">
                <a:solidFill>
                  <a:srgbClr val="C00000"/>
                </a:solidFill>
              </a:rPr>
              <a:t>Базовое профессиональное образование</a:t>
            </a:r>
          </a:p>
          <a:p>
            <a:pPr marL="0" indent="0">
              <a:buNone/>
            </a:pPr>
            <a:r>
              <a:rPr lang="ru-RU" sz="1400" i="1" dirty="0" smtClean="0">
                <a:solidFill>
                  <a:srgbClr val="0070C0"/>
                </a:solidFill>
              </a:rPr>
              <a:t>Улан-Удэнское педагогическое училище №2 </a:t>
            </a:r>
          </a:p>
          <a:p>
            <a:pPr marL="0" indent="0">
              <a:buNone/>
            </a:pPr>
            <a:r>
              <a:rPr lang="ru-RU" sz="1400" i="1" dirty="0" smtClean="0">
                <a:solidFill>
                  <a:srgbClr val="0070C0"/>
                </a:solidFill>
              </a:rPr>
              <a:t>дата окончания: 21.04.1990г.</a:t>
            </a:r>
          </a:p>
          <a:p>
            <a:pPr marL="0" indent="0">
              <a:buNone/>
            </a:pPr>
            <a:r>
              <a:rPr lang="ru-RU" sz="1400" i="1" dirty="0" smtClean="0">
                <a:solidFill>
                  <a:srgbClr val="0070C0"/>
                </a:solidFill>
              </a:rPr>
              <a:t>Специальность: дошкольное воспитание.</a:t>
            </a:r>
          </a:p>
          <a:p>
            <a:pPr marL="0" indent="0">
              <a:buNone/>
            </a:pPr>
            <a:r>
              <a:rPr lang="ru-RU" sz="1400" i="1" dirty="0" smtClean="0">
                <a:solidFill>
                  <a:srgbClr val="0070C0"/>
                </a:solidFill>
              </a:rPr>
              <a:t>Квалификация: воспитатель в дошкольном учреждении.</a:t>
            </a:r>
          </a:p>
          <a:p>
            <a:pPr marL="0" indent="0">
              <a:buNone/>
            </a:pPr>
            <a:r>
              <a:rPr lang="ru-RU" sz="1400" i="1" dirty="0" smtClean="0">
                <a:solidFill>
                  <a:srgbClr val="0070C0"/>
                </a:solidFill>
              </a:rPr>
              <a:t>Наименование учреждения: Бурятский государственный университет.</a:t>
            </a:r>
          </a:p>
          <a:p>
            <a:pPr marL="0" indent="0">
              <a:buNone/>
            </a:pPr>
            <a:r>
              <a:rPr lang="ru-RU" sz="1400" i="1" dirty="0" smtClean="0">
                <a:solidFill>
                  <a:srgbClr val="0070C0"/>
                </a:solidFill>
              </a:rPr>
              <a:t>Дата окончания: 07.12.2005</a:t>
            </a:r>
          </a:p>
          <a:p>
            <a:pPr marL="0" indent="0">
              <a:buNone/>
            </a:pPr>
            <a:r>
              <a:rPr lang="ru-RU" sz="1400" i="1" dirty="0" smtClean="0">
                <a:solidFill>
                  <a:srgbClr val="0070C0"/>
                </a:solidFill>
              </a:rPr>
              <a:t>Квалификация: преподаватель дошкольной педагогике и психологии.</a:t>
            </a:r>
          </a:p>
          <a:p>
            <a:pPr marL="0" indent="0">
              <a:buNone/>
            </a:pPr>
            <a:r>
              <a:rPr lang="ru-RU" sz="1400" i="1" dirty="0" smtClean="0">
                <a:solidFill>
                  <a:srgbClr val="0070C0"/>
                </a:solidFill>
              </a:rPr>
              <a:t>Специализация: логопедия.</a:t>
            </a:r>
          </a:p>
          <a:p>
            <a:pPr marL="0" indent="0">
              <a:buNone/>
            </a:pPr>
            <a:r>
              <a:rPr lang="ru-RU" sz="1400" b="1" i="1" dirty="0" smtClean="0">
                <a:solidFill>
                  <a:srgbClr val="C00000"/>
                </a:solidFill>
              </a:rPr>
              <a:t>Сведения о присвоении квалификационной категории:</a:t>
            </a:r>
          </a:p>
          <a:p>
            <a:pPr marL="0" indent="0">
              <a:buNone/>
            </a:pPr>
            <a:r>
              <a:rPr lang="ru-RU" sz="1400" i="1" dirty="0" smtClean="0">
                <a:solidFill>
                  <a:srgbClr val="0070C0"/>
                </a:solidFill>
              </a:rPr>
              <a:t>Высшая квалификационная категория </a:t>
            </a:r>
          </a:p>
          <a:p>
            <a:pPr marL="0" indent="0">
              <a:buNone/>
            </a:pPr>
            <a:r>
              <a:rPr lang="ru-RU" sz="1400" i="1" dirty="0" smtClean="0">
                <a:solidFill>
                  <a:srgbClr val="0070C0"/>
                </a:solidFill>
              </a:rPr>
              <a:t>Дата присвоения: 26.01.2017.</a:t>
            </a:r>
          </a:p>
          <a:p>
            <a:pPr marL="0" indent="0">
              <a:buNone/>
            </a:pPr>
            <a:r>
              <a:rPr lang="ru-RU" sz="1400" b="1" i="1" dirty="0" smtClean="0">
                <a:solidFill>
                  <a:srgbClr val="C00000"/>
                </a:solidFill>
              </a:rPr>
              <a:t>Прохождение курсов повышения квалификации:</a:t>
            </a:r>
          </a:p>
          <a:p>
            <a:pPr marL="0" indent="0">
              <a:buNone/>
            </a:pPr>
            <a:r>
              <a:rPr lang="ru-RU" sz="1400" i="1" dirty="0" smtClean="0">
                <a:solidFill>
                  <a:srgbClr val="0070C0"/>
                </a:solidFill>
              </a:rPr>
              <a:t>Фонд «Здоровье Бурятии» -2012, 18часов</a:t>
            </a:r>
          </a:p>
          <a:p>
            <a:pPr marL="0" indent="0">
              <a:buNone/>
            </a:pPr>
            <a:r>
              <a:rPr lang="ru-RU" sz="1400" i="1" dirty="0" smtClean="0">
                <a:solidFill>
                  <a:srgbClr val="0070C0"/>
                </a:solidFill>
              </a:rPr>
              <a:t>АОУ ДПО РБ «БРИОП»- 2014, 72ч; октябрь – декабрь 2016, 24ч, 48ч.</a:t>
            </a:r>
          </a:p>
          <a:p>
            <a:pPr marL="0" indent="0">
              <a:buNone/>
            </a:pPr>
            <a:r>
              <a:rPr lang="ru-RU" sz="1400" i="1" dirty="0" smtClean="0">
                <a:solidFill>
                  <a:srgbClr val="0070C0"/>
                </a:solidFill>
              </a:rPr>
              <a:t>АНО «ЛОГОПЕД ПЛЮС» Учебный центр «Логопед-Мастер» автор Томилина Светлана Михайловна – март-апрель 2015, 212часов.</a:t>
            </a:r>
          </a:p>
          <a:p>
            <a:pPr marL="0" indent="0">
              <a:buNone/>
            </a:pPr>
            <a:endParaRPr lang="ru-RU" sz="1400" i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ru-RU" sz="1400" i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ru-RU" sz="1600" b="1" i="1" dirty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9552" y="1490800"/>
            <a:ext cx="2736304" cy="3810408"/>
          </a:xfrm>
          <a:prstGeom prst="rect">
            <a:avLst/>
          </a:prstGeom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ПРОЕКТ «ХОЧУ </a:t>
            </a:r>
            <a:r>
              <a:rPr lang="ru-RU" b="1" i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БЫТЬ ЗДОРОВЫМ И </a:t>
            </a:r>
            <a:r>
              <a:rPr lang="ru-RU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УСПЕШНЫМ»</a:t>
            </a:r>
            <a:endParaRPr lang="ru-RU" b="1" i="1" spc="300" dirty="0">
              <a:solidFill>
                <a:srgbClr val="FFFF0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altLang="ru-RU" sz="2200" b="1" i="1" u="sng" dirty="0">
                <a:solidFill>
                  <a:schemeClr val="accent2">
                    <a:lumMod val="75000"/>
                  </a:schemeClr>
                </a:solidFill>
              </a:rPr>
              <a:t>Применение Су-Джок терапии при </a:t>
            </a:r>
            <a:r>
              <a:rPr lang="ru-RU" altLang="ru-RU" sz="2200" b="1" i="1" u="sng" dirty="0">
                <a:solidFill>
                  <a:schemeClr val="accent2">
                    <a:lumMod val="75000"/>
                  </a:schemeClr>
                </a:solidFill>
                <a:cs typeface="Arabic Typesetting" pitchFamily="66" charset="-78"/>
              </a:rPr>
              <a:t>коррекции</a:t>
            </a:r>
            <a:r>
              <a:rPr lang="ru-RU" altLang="ru-RU" sz="2200" b="1" i="1" u="sng" dirty="0">
                <a:solidFill>
                  <a:schemeClr val="accent2">
                    <a:lumMod val="75000"/>
                  </a:schemeClr>
                </a:solidFill>
              </a:rPr>
              <a:t> речевых нарушений у детей дошкольного возраста </a:t>
            </a:r>
            <a:endParaRPr lang="ru-RU" altLang="ru-RU" sz="2200" b="1" i="1" u="sng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sz="2000" b="1" dirty="0" smtClean="0"/>
              <a:t>ЦЕЛЕВЫЕ </a:t>
            </a:r>
            <a:r>
              <a:rPr lang="ru-RU" sz="2000" b="1" dirty="0"/>
              <a:t>ОРИЕНТИРЫ</a:t>
            </a:r>
            <a:br>
              <a:rPr lang="ru-RU" sz="2000" b="1" dirty="0"/>
            </a:br>
            <a:r>
              <a:rPr lang="ru-RU" sz="2000" b="1" dirty="0" smtClean="0"/>
              <a:t>Для </a:t>
            </a:r>
            <a:r>
              <a:rPr lang="ru-RU" sz="2000" b="1" dirty="0"/>
              <a:t>детей: </a:t>
            </a:r>
          </a:p>
          <a:p>
            <a:pPr lvl="0" fontAlgn="base">
              <a:spcAft>
                <a:spcPct val="0"/>
              </a:spcAft>
              <a:buFont typeface="Arial" charset="0"/>
              <a:buChar char="•"/>
            </a:pPr>
            <a:r>
              <a:rPr lang="ru-RU" sz="1900" b="1" i="1" dirty="0"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Развитие общей и мелкой моторики</a:t>
            </a:r>
            <a:r>
              <a:rPr lang="ru-RU" sz="1900" b="1" i="1" dirty="0" smtClean="0"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pPr lvl="0" fontAlgn="base">
              <a:spcAft>
                <a:spcPct val="0"/>
              </a:spcAft>
              <a:buFont typeface="Arial" charset="0"/>
              <a:buChar char="•"/>
            </a:pP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Развитие фонематического слуха и восприятия; </a:t>
            </a:r>
            <a:endParaRPr lang="ru-RU" sz="2000" b="1" i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Развитие </a:t>
            </a: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психических процессов</a:t>
            </a:r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Активизация словаря и совершенствование лексико-грамматических категорий;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ru-RU" sz="2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sz="1800" b="1" dirty="0" smtClean="0">
                <a:solidFill>
                  <a:prstClr val="black"/>
                </a:solidFill>
              </a:rPr>
              <a:t>Для </a:t>
            </a:r>
            <a:r>
              <a:rPr lang="ru-RU" sz="1800" b="1" dirty="0">
                <a:solidFill>
                  <a:prstClr val="black"/>
                </a:solidFill>
              </a:rPr>
              <a:t>родителей: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1800" i="1" dirty="0" smtClean="0">
                <a:solidFill>
                  <a:prstClr val="black"/>
                </a:solidFill>
              </a:rPr>
              <a:t>повышение </a:t>
            </a:r>
            <a:r>
              <a:rPr lang="ru-RU" sz="1800" i="1" dirty="0">
                <a:solidFill>
                  <a:prstClr val="black"/>
                </a:solidFill>
              </a:rPr>
              <a:t>компетентности родителей в вопросах </a:t>
            </a:r>
            <a:r>
              <a:rPr lang="ru-RU" sz="1800" i="1" dirty="0" smtClean="0">
                <a:solidFill>
                  <a:prstClr val="black"/>
                </a:solidFill>
              </a:rPr>
              <a:t>СУ-ДЖОК терапии;</a:t>
            </a:r>
            <a:endParaRPr lang="ru-RU" sz="1800" i="1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ru-RU" sz="1800" i="1" dirty="0">
                <a:solidFill>
                  <a:prstClr val="black"/>
                </a:solidFill>
              </a:rPr>
              <a:t>активное участие родителей в жизнедеятельности </a:t>
            </a:r>
            <a:r>
              <a:rPr lang="ru-RU" sz="1800" i="1" dirty="0" smtClean="0">
                <a:solidFill>
                  <a:prstClr val="black"/>
                </a:solidFill>
              </a:rPr>
              <a:t>МАДОУ.</a:t>
            </a:r>
          </a:p>
          <a:p>
            <a:pPr marL="609600" lvl="0" indent="-609600">
              <a:spcBef>
                <a:spcPts val="0"/>
              </a:spcBef>
              <a:buNone/>
            </a:pPr>
            <a:r>
              <a:rPr lang="ru-RU" sz="1800" b="1" dirty="0"/>
              <a:t>Для педагогов:</a:t>
            </a:r>
          </a:p>
          <a:p>
            <a:pPr marL="609600" lvl="0" indent="-609600">
              <a:spcBef>
                <a:spcPts val="0"/>
              </a:spcBef>
              <a:buNone/>
            </a:pPr>
            <a:r>
              <a:rPr lang="ru-RU" sz="1800" i="1" dirty="0">
                <a:solidFill>
                  <a:prstClr val="black"/>
                </a:solidFill>
              </a:rPr>
              <a:t>Качественное освоение педагогами инновационных </a:t>
            </a:r>
            <a:r>
              <a:rPr lang="ru-RU" sz="1800" i="1" dirty="0" smtClean="0">
                <a:solidFill>
                  <a:prstClr val="black"/>
                </a:solidFill>
              </a:rPr>
              <a:t>здоровьесберегающих технологий;</a:t>
            </a:r>
            <a:endParaRPr lang="ru-RU" sz="1800" i="1" dirty="0">
              <a:solidFill>
                <a:prstClr val="black"/>
              </a:solidFill>
            </a:endParaRPr>
          </a:p>
          <a:p>
            <a:pPr marL="609600" lvl="0" indent="-609600">
              <a:spcBef>
                <a:spcPts val="0"/>
              </a:spcBef>
              <a:buNone/>
            </a:pPr>
            <a:r>
              <a:rPr lang="ru-RU" sz="1800" i="1" dirty="0">
                <a:solidFill>
                  <a:prstClr val="black"/>
                </a:solidFill>
              </a:rPr>
              <a:t>Повышение профессионального уровня педагогов;</a:t>
            </a:r>
          </a:p>
          <a:p>
            <a:pPr marL="609600" lvl="0" indent="-609600">
              <a:spcBef>
                <a:spcPts val="0"/>
              </a:spcBef>
              <a:buNone/>
            </a:pPr>
            <a:r>
              <a:rPr lang="ru-RU" sz="1800" i="1" dirty="0">
                <a:solidFill>
                  <a:prstClr val="black"/>
                </a:solidFill>
              </a:rPr>
              <a:t>Улучшение качества работы по </a:t>
            </a:r>
            <a:r>
              <a:rPr lang="ru-RU" sz="1800" i="1" dirty="0" smtClean="0">
                <a:solidFill>
                  <a:prstClr val="black"/>
                </a:solidFill>
              </a:rPr>
              <a:t>здоровьесбережению детей</a:t>
            </a:r>
            <a:r>
              <a:rPr lang="ru-RU" sz="1800" i="1" dirty="0">
                <a:solidFill>
                  <a:prstClr val="black"/>
                </a:solidFill>
              </a:rPr>
              <a:t>;</a:t>
            </a:r>
          </a:p>
          <a:p>
            <a:pPr marL="609600" lvl="0" indent="-609600">
              <a:spcBef>
                <a:spcPts val="0"/>
              </a:spcBef>
              <a:buNone/>
            </a:pPr>
            <a:r>
              <a:rPr lang="ru-RU" sz="1800" i="1" dirty="0">
                <a:solidFill>
                  <a:prstClr val="black"/>
                </a:solidFill>
              </a:rPr>
              <a:t>Личностный и профессиональный рост, самореализация, моральное удовлетворение.</a:t>
            </a:r>
          </a:p>
          <a:p>
            <a:pPr marL="0" lvl="0" indent="0">
              <a:spcBef>
                <a:spcPts val="0"/>
              </a:spcBef>
              <a:buNone/>
            </a:pPr>
            <a:endParaRPr lang="ru-RU" i="1" dirty="0" smtClean="0"/>
          </a:p>
        </p:txBody>
      </p:sp>
    </p:spTree>
    <p:extLst>
      <p:ext uri="{BB962C8B-B14F-4D97-AF65-F5344CB8AC3E}">
        <p14:creationId xmlns:p14="http://schemas.microsoft.com/office/powerpoint/2010/main" val="2014192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4000" b="1" i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ea typeface="+mn-ea"/>
                <a:cs typeface="+mn-cs"/>
              </a:rPr>
              <a:t>ПРОЕКТ «ХОЧУ БЫТЬ ЗДОРОВЫМ И УСПЕШНЫМ»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5" name="Picture 2" descr="C:\Users\Пользователь\Desktop\январь\DSC0034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1412776"/>
            <a:ext cx="3024336" cy="144016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pic>
      <p:pic>
        <p:nvPicPr>
          <p:cNvPr id="6" name="Picture 3" descr="C:\Users\Пользователь\Desktop\январь\DSC0034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412776"/>
            <a:ext cx="3168352" cy="151216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3808" y="1919064"/>
            <a:ext cx="3773487" cy="3163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 descr="C:\Users\Пользователь\Desktop\январь\DSC00345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3933056"/>
            <a:ext cx="3024335" cy="244827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pic>
      <p:pic>
        <p:nvPicPr>
          <p:cNvPr id="9" name="Picture 2" descr="C:\Users\Пользователь\Desktop\0_11ac6a_55901ac5_orig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85804" y="3933056"/>
            <a:ext cx="2962660" cy="244827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1393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384229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3200" b="1" i="1" dirty="0" smtClean="0">
                <a:solidFill>
                  <a:srgbClr val="002060"/>
                </a:solidFill>
              </a:rPr>
              <a:t/>
            </a:r>
            <a:br>
              <a:rPr lang="ru-RU" sz="3200" b="1" i="1" dirty="0" smtClean="0">
                <a:solidFill>
                  <a:srgbClr val="002060"/>
                </a:solidFill>
              </a:rPr>
            </a:br>
            <a:r>
              <a:rPr lang="ru-RU" sz="3200" b="1" i="1" dirty="0">
                <a:solidFill>
                  <a:srgbClr val="002060"/>
                </a:solidFill>
              </a:rPr>
              <a:t/>
            </a:r>
            <a:br>
              <a:rPr lang="ru-RU" sz="3200" b="1" i="1" dirty="0">
                <a:solidFill>
                  <a:srgbClr val="002060"/>
                </a:solidFill>
              </a:rPr>
            </a:br>
            <a:r>
              <a:rPr lang="ru-RU" sz="3200" b="1" i="1" dirty="0" smtClean="0">
                <a:solidFill>
                  <a:srgbClr val="002060"/>
                </a:solidFill>
              </a:rPr>
              <a:t>ПРЕДМЕТНО-РАЗВИВАЮЩАЯ СРЕДА</a:t>
            </a:r>
            <a:br>
              <a:rPr lang="ru-RU" sz="3200" b="1" i="1" dirty="0" smtClean="0">
                <a:solidFill>
                  <a:srgbClr val="002060"/>
                </a:solidFill>
              </a:rPr>
            </a:br>
            <a:r>
              <a:rPr lang="ru-RU" sz="3200" b="1" i="1" dirty="0">
                <a:solidFill>
                  <a:srgbClr val="002060"/>
                </a:solidFill>
              </a:rPr>
              <a:t>ЛОГОПЕДИЧЕСКОГО КАБИНЕТА</a:t>
            </a:r>
            <a:br>
              <a:rPr lang="ru-RU" sz="3200" b="1" i="1" dirty="0">
                <a:solidFill>
                  <a:srgbClr val="002060"/>
                </a:solidFill>
              </a:rPr>
            </a:br>
            <a:r>
              <a:rPr lang="ru-RU" sz="3200" b="1" i="1" dirty="0" smtClean="0">
                <a:solidFill>
                  <a:srgbClr val="002060"/>
                </a:solidFill>
              </a:rPr>
              <a:t/>
            </a:r>
            <a:br>
              <a:rPr lang="ru-RU" sz="3200" b="1" i="1" dirty="0" smtClean="0">
                <a:solidFill>
                  <a:srgbClr val="002060"/>
                </a:solidFill>
              </a:rPr>
            </a:br>
            <a:r>
              <a:rPr lang="ru-RU" sz="2700" b="1" i="1" dirty="0" smtClean="0">
                <a:solidFill>
                  <a:srgbClr val="002060"/>
                </a:solidFill>
              </a:rPr>
              <a:t>Зона </a:t>
            </a:r>
            <a:r>
              <a:rPr lang="ru-RU" sz="2700" b="1" i="1" dirty="0">
                <a:solidFill>
                  <a:srgbClr val="002060"/>
                </a:solidFill>
              </a:rPr>
              <a:t>речевого и креативного развития.</a:t>
            </a:r>
            <a:r>
              <a:rPr lang="ru-RU" sz="3200" b="1" i="1" dirty="0" smtClean="0">
                <a:solidFill>
                  <a:srgbClr val="002060"/>
                </a:solidFill>
              </a:rPr>
              <a:t/>
            </a:r>
            <a:br>
              <a:rPr lang="ru-RU" sz="3200" b="1" i="1" dirty="0" smtClean="0">
                <a:solidFill>
                  <a:srgbClr val="002060"/>
                </a:solidFill>
              </a:rPr>
            </a:br>
            <a:endParaRPr lang="ru-RU" sz="3200" b="1" i="1" dirty="0">
              <a:solidFill>
                <a:srgbClr val="002060"/>
              </a:solidFill>
            </a:endParaRPr>
          </a:p>
        </p:txBody>
      </p:sp>
      <p:pic>
        <p:nvPicPr>
          <p:cNvPr id="7" name="Picture 4" descr="E:\DSC0036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2276871"/>
            <a:ext cx="3312368" cy="18581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" name="Picture 3" descr="E:\DSC0036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3706" y="2298138"/>
            <a:ext cx="3131618" cy="18449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9" name="Picture 6" descr="E:\DSC0036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3807" y="4207858"/>
            <a:ext cx="3228129" cy="21929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536418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DSC0036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260648"/>
            <a:ext cx="3888432" cy="28871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3728" y="2043075"/>
            <a:ext cx="3925862" cy="267136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4" descr="E:\DSC00357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94854" y="3717032"/>
            <a:ext cx="3954693" cy="273199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Пользователь\Desktop\1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260648"/>
            <a:ext cx="3334030" cy="31181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Пользователь\Desktop\126632522.450607221.jpe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323528" y="3861048"/>
            <a:ext cx="1958426" cy="21874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335012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3600" b="1" i="1" dirty="0">
                <a:ln w="635">
                  <a:noFill/>
                </a:ln>
                <a:solidFill>
                  <a:schemeClr val="accent1">
                    <a:lumMod val="50000"/>
                  </a:schemeClr>
                </a:solidFill>
                <a:latin typeface="Gabriola" pitchFamily="82" charset="0"/>
              </a:rPr>
              <a:t>Зона  моторного и конструктивного развития.  </a:t>
            </a:r>
            <a:r>
              <a:rPr lang="ru-RU" sz="3600" b="1" dirty="0">
                <a:ln w="635">
                  <a:noFill/>
                </a:ln>
                <a:solidFill>
                  <a:srgbClr val="84AA33">
                    <a:tint val="90000"/>
                    <a:satMod val="125000"/>
                  </a:srgbClr>
                </a:solidFill>
                <a:latin typeface="Gabriola" pitchFamily="82" charset="0"/>
              </a:rPr>
              <a:t/>
            </a:r>
            <a:br>
              <a:rPr lang="ru-RU" sz="3600" b="1" dirty="0">
                <a:ln w="635">
                  <a:noFill/>
                </a:ln>
                <a:solidFill>
                  <a:srgbClr val="84AA33">
                    <a:tint val="90000"/>
                    <a:satMod val="125000"/>
                  </a:srgbClr>
                </a:solidFill>
                <a:latin typeface="Gabriola" pitchFamily="82" charset="0"/>
              </a:rPr>
            </a:br>
            <a:r>
              <a:rPr lang="ru-RU" sz="4000" b="1" dirty="0">
                <a:ln w="635">
                  <a:noFill/>
                </a:ln>
                <a:solidFill>
                  <a:srgbClr val="84AA33">
                    <a:tint val="90000"/>
                    <a:satMod val="125000"/>
                  </a:srgbClr>
                </a:solidFill>
                <a:latin typeface="Gabriola" pitchFamily="82" charset="0"/>
              </a:rPr>
              <a:t> </a:t>
            </a:r>
            <a:endParaRPr lang="ru-RU" dirty="0"/>
          </a:p>
        </p:txBody>
      </p:sp>
      <p:pic>
        <p:nvPicPr>
          <p:cNvPr id="7" name="Picture 3" descr="E:\DSC0036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9" y="1341804"/>
            <a:ext cx="3168352" cy="208112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E:\DSC0035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1340768"/>
            <a:ext cx="3456384" cy="21468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E:\DSC0037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1760" y="3429000"/>
            <a:ext cx="4176464" cy="288031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5793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i="1" dirty="0">
                <a:solidFill>
                  <a:schemeClr val="accent1">
                    <a:lumMod val="75000"/>
                  </a:schemeClr>
                </a:solidFill>
                <a:latin typeface="Gabriola" pitchFamily="82" charset="0"/>
              </a:rPr>
              <a:t>Зона сенсорного </a:t>
            </a: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Gabriola" pitchFamily="82" charset="0"/>
              </a:rPr>
              <a:t>развития</a:t>
            </a:r>
            <a:b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Gabriola" pitchFamily="82" charset="0"/>
              </a:rPr>
            </a:b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Gabriola" pitchFamily="82" charset="0"/>
              </a:rPr>
              <a:t>и  « Уголок Настроения»</a:t>
            </a:r>
            <a:endParaRPr lang="ru-RU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2" descr="E:\DSC0036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1412775"/>
            <a:ext cx="2880320" cy="22322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E:\DSC0035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412775"/>
            <a:ext cx="3096344" cy="22322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G:\DCIM\Camera\IMG_20161219_120458.jpg"/>
          <p:cNvPicPr preferRelativeResize="0">
            <a:picLocks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347864" y="2780928"/>
            <a:ext cx="2955833" cy="27055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E:\DSC00356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156417">
            <a:off x="557683" y="3655372"/>
            <a:ext cx="3482315" cy="274199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E:\DSC00368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92369">
            <a:off x="5430060" y="3665692"/>
            <a:ext cx="3341706" cy="251988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4369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2008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Информационно - </a:t>
            </a: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методическая деятельность    </a:t>
            </a:r>
            <a:endParaRPr lang="ru-RU" sz="20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2120761"/>
              </p:ext>
            </p:extLst>
          </p:nvPr>
        </p:nvGraphicFramePr>
        <p:xfrm>
          <a:off x="395536" y="680560"/>
          <a:ext cx="8351956" cy="57827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7989"/>
                <a:gridCol w="2087989"/>
                <a:gridCol w="2087989"/>
                <a:gridCol w="2087989"/>
              </a:tblGrid>
              <a:tr h="442462">
                <a:tc>
                  <a:txBody>
                    <a:bodyPr/>
                    <a:lstStyle/>
                    <a:p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Форма представленного опыта работы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Уровень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Тема представленного опыта работы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Дата представления</a:t>
                      </a:r>
                      <a:endParaRPr lang="ru-RU" dirty="0"/>
                    </a:p>
                  </a:txBody>
                  <a:tcPr/>
                </a:tc>
              </a:tr>
              <a:tr h="478904">
                <a:tc>
                  <a:txBody>
                    <a:bodyPr/>
                    <a:lstStyle/>
                    <a:p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Открытый показ коррекционно-образовательной работы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ДОУ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Литературная викторина по произведениям С.Я. Маршака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05. 2012</a:t>
                      </a:r>
                      <a:endParaRPr lang="ru-RU" sz="1000" dirty="0"/>
                    </a:p>
                  </a:txBody>
                  <a:tcPr/>
                </a:tc>
              </a:tr>
              <a:tr h="4648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Выступление с докладом </a:t>
                      </a:r>
                      <a:r>
                        <a:rPr lang="ru-RU" sz="10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и презентацией</a:t>
                      </a:r>
                      <a:endParaRPr lang="ru-RU" sz="10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Августовская конференция педагогических работников МО «Кабанский район»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«Сотрудничество логопеда с родителями»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08. 2012</a:t>
                      </a:r>
                      <a:endParaRPr lang="ru-RU" sz="1000" dirty="0"/>
                    </a:p>
                  </a:txBody>
                  <a:tcPr/>
                </a:tc>
              </a:tr>
              <a:tr h="442312">
                <a:tc>
                  <a:txBody>
                    <a:bodyPr/>
                    <a:lstStyle/>
                    <a:p>
                      <a:pPr lvl="0"/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Открытый показ интегрированного НОД в старшей группе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Районное кустовое методическое объединение</a:t>
                      </a:r>
                      <a:r>
                        <a:rPr lang="ru-RU" sz="10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воспитателей Кабанского района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«Подводное царство»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04.2013г</a:t>
                      </a:r>
                      <a:endParaRPr lang="ru-RU" dirty="0"/>
                    </a:p>
                  </a:txBody>
                  <a:tcPr/>
                </a:tc>
              </a:tr>
              <a:tr h="4697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" pitchFamily="18" charset="0"/>
                          <a:ea typeface="Calibri"/>
                          <a:cs typeface="Times New Roman"/>
                        </a:rPr>
                        <a:t>Педагогический совет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" pitchFamily="18" charset="0"/>
                          <a:ea typeface="Calibri"/>
                          <a:cs typeface="Times New Roman"/>
                        </a:rPr>
                        <a:t>С</a:t>
                      </a:r>
                      <a:r>
                        <a:rPr kumimoji="0" lang="ru-RU" sz="1000" b="0" i="0" u="none" strike="noStrike" kern="18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" pitchFamily="18" charset="0"/>
                          <a:ea typeface="Calibri"/>
                          <a:cs typeface="Times New Roman"/>
                        </a:rPr>
                        <a:t>еминар практикум для воспитателей</a:t>
                      </a:r>
                      <a:endParaRPr lang="ru-RU" sz="100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ДОУ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«Здоровьесберегающие технологии в работе логопеда»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10.2013г</a:t>
                      </a:r>
                      <a:endParaRPr lang="ru-RU" dirty="0"/>
                    </a:p>
                  </a:txBody>
                  <a:tcPr/>
                </a:tc>
              </a:tr>
              <a:tr h="4697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" pitchFamily="18" charset="0"/>
                          <a:ea typeface="Calibri"/>
                          <a:cs typeface="Times New Roman"/>
                        </a:rPr>
                        <a:t>Педагогический совет  (доклад и презентация)</a:t>
                      </a:r>
                      <a:endParaRPr lang="ru-RU" sz="100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ДОУ</a:t>
                      </a:r>
                    </a:p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«Дидактическая игра как средство развития речи»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03. 2014 г.</a:t>
                      </a:r>
                      <a:endParaRPr lang="ru-RU" dirty="0"/>
                    </a:p>
                  </a:txBody>
                  <a:tcPr/>
                </a:tc>
              </a:tr>
              <a:tr h="42515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Calibri"/>
                          <a:cs typeface="Times New Roman"/>
                        </a:rPr>
                        <a:t>Родительская конференция</a:t>
                      </a:r>
                      <a:endParaRPr lang="ru-RU" sz="100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Calibri"/>
                          <a:cs typeface="Times New Roman"/>
                        </a:rPr>
                        <a:t>(презентация)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ДОУ</a:t>
                      </a:r>
                      <a:endParaRPr kumimoji="0" lang="ru-RU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«Учимся, играя» о сотрудничестве логопеда с родителями.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10.2014г</a:t>
                      </a:r>
                      <a:endParaRPr lang="ru-RU" sz="1000" dirty="0"/>
                    </a:p>
                  </a:txBody>
                  <a:tcPr/>
                </a:tc>
              </a:tr>
              <a:tr h="483056">
                <a:tc>
                  <a:txBody>
                    <a:bodyPr/>
                    <a:lstStyle/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Выступление с докладом </a:t>
                      </a:r>
                      <a:r>
                        <a:rPr lang="ru-RU" sz="10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и презентацией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РКМО логопедов Кабанского района.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Парциальная</a:t>
                      </a:r>
                      <a:r>
                        <a:rPr lang="ru-RU" sz="10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программа</a:t>
                      </a:r>
                      <a:r>
                        <a:rPr lang="ru-RU" sz="10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«Национально-региональный компонент в</a:t>
                      </a:r>
                      <a:r>
                        <a:rPr lang="ru-RU" sz="1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работе логопеда»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03.2015 г.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48492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Открытый показ коррекционно-образовательной работы</a:t>
                      </a:r>
                      <a:endParaRPr lang="ru-RU" sz="100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ДОУ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«Праздник правильной речи»</a:t>
                      </a:r>
                    </a:p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04.2015 г.</a:t>
                      </a:r>
                      <a:endParaRPr lang="ru-RU" sz="1000" dirty="0"/>
                    </a:p>
                  </a:txBody>
                  <a:tcPr/>
                </a:tc>
              </a:tr>
              <a:tr h="405760">
                <a:tc>
                  <a:txBody>
                    <a:bodyPr/>
                    <a:lstStyle/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Открытый показ коррекционно-образовательной работы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ДОУ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«Путешествие</a:t>
                      </a:r>
                      <a:r>
                        <a:rPr lang="ru-RU" sz="1000" baseline="0" dirty="0" smtClean="0"/>
                        <a:t> в космос»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05.2016 г.</a:t>
                      </a:r>
                      <a:endParaRPr lang="ru-RU" sz="1000" dirty="0"/>
                    </a:p>
                  </a:txBody>
                  <a:tcPr/>
                </a:tc>
              </a:tr>
              <a:tr h="46449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Мастер – класс 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Региональный 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Применение Су-Джок терапии при коррекции речевых нарушений у детей дошкольного возраста.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12.2016 г.</a:t>
                      </a:r>
                      <a:endParaRPr lang="ru-RU" sz="1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8426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80920" cy="639762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8148589"/>
              </p:ext>
            </p:extLst>
          </p:nvPr>
        </p:nvGraphicFramePr>
        <p:xfrm>
          <a:off x="489568" y="576777"/>
          <a:ext cx="8114880" cy="58765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645920"/>
                <a:gridCol w="1645920"/>
                <a:gridCol w="1645920"/>
                <a:gridCol w="1531200"/>
              </a:tblGrid>
              <a:tr h="541379">
                <a:tc>
                  <a:txBody>
                    <a:bodyPr/>
                    <a:lstStyle/>
                    <a:p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Название профессионального конкурса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Название конкурсной работы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Учебный 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Уровень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Результат</a:t>
                      </a:r>
                      <a:endParaRPr lang="ru-RU" dirty="0"/>
                    </a:p>
                  </a:txBody>
                  <a:tcPr/>
                </a:tc>
              </a:tr>
              <a:tr h="827107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Всероссийский сетевой  конкурс педагогов </a:t>
                      </a:r>
                      <a:r>
                        <a:rPr lang="ru-RU" sz="900" dirty="0" smtClean="0"/>
                        <a:t>«ПАНОРАМА ПЕДАГОГИЧЕСКИХ ДОСТИЖЕНИЙ» .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«Познавательные формы в работе с</a:t>
                      </a:r>
                      <a:r>
                        <a:rPr lang="ru-RU" sz="1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родителями». 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13.06.2013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федеральный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призер</a:t>
                      </a:r>
                      <a:endParaRPr lang="ru-RU" sz="1100" dirty="0"/>
                    </a:p>
                  </a:txBody>
                  <a:tcPr/>
                </a:tc>
              </a:tr>
              <a:tr h="129329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Районный дистанционный конкурс дизайн – проектов по организации развивающей предметно-пространственной среды в МДОО в соответствии с ФГОС ДО</a:t>
                      </a:r>
                    </a:p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Дизайн –проект логопедического кабинета.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2014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районный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Сертификат организатора.</a:t>
                      </a:r>
                      <a:endParaRPr lang="ru-RU" sz="1100" dirty="0"/>
                    </a:p>
                  </a:txBody>
                  <a:tcPr/>
                </a:tc>
              </a:tr>
              <a:tr h="890892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Всероссийский заочный конкурс «Призвание –воспитатель»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«С чего начинается Родина» по приобщению воспитанников к традиционной культуре</a:t>
                      </a:r>
                      <a:r>
                        <a:rPr lang="ru-RU" sz="1000" baseline="0" dirty="0" smtClean="0"/>
                        <a:t> народов Бурятии.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2015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федеральный</a:t>
                      </a:r>
                    </a:p>
                    <a:p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Диплом лауреата</a:t>
                      </a:r>
                      <a:endParaRPr lang="ru-RU" sz="1100" dirty="0"/>
                    </a:p>
                  </a:txBody>
                  <a:tcPr/>
                </a:tc>
              </a:tr>
              <a:tr h="636122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Всероссийский конкурс</a:t>
                      </a:r>
                    </a:p>
                    <a:p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«Формирование речи и коммуникативных навыков</a:t>
                      </a:r>
                      <a:r>
                        <a:rPr lang="ru-RU" sz="1000" baseline="0" dirty="0" smtClean="0"/>
                        <a:t> у дошкольников»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Октябрь</a:t>
                      </a:r>
                      <a:r>
                        <a:rPr lang="ru-RU" sz="1100" baseline="0" dirty="0" smtClean="0"/>
                        <a:t> </a:t>
                      </a:r>
                      <a:r>
                        <a:rPr lang="ru-RU" sz="1100" dirty="0" smtClean="0"/>
                        <a:t>2016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федеральный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3</a:t>
                      </a:r>
                      <a:r>
                        <a:rPr lang="ru-RU" sz="1100" baseline="0" dirty="0" smtClean="0"/>
                        <a:t> место</a:t>
                      </a:r>
                      <a:endParaRPr lang="ru-RU" sz="1100" dirty="0"/>
                    </a:p>
                  </a:txBody>
                  <a:tcPr/>
                </a:tc>
              </a:tr>
              <a:tr h="426374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Всероссийский конкурс «Древо талантов»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«Путешествие по сказкам»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Ноябрь 2016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федеральный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1 место</a:t>
                      </a:r>
                      <a:endParaRPr lang="ru-RU" sz="1100" dirty="0"/>
                    </a:p>
                  </a:txBody>
                  <a:tcPr/>
                </a:tc>
              </a:tr>
              <a:tr h="586494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Всероссийский конкурс «ФГОС проверка»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«Индивидуальные занятия по речевому</a:t>
                      </a:r>
                      <a:r>
                        <a:rPr lang="ru-RU" sz="1100" baseline="0" dirty="0" smtClean="0"/>
                        <a:t> развитию»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Ноябрь 2016</a:t>
                      </a:r>
                    </a:p>
                    <a:p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федеральный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1 место</a:t>
                      </a:r>
                      <a:endParaRPr lang="ru-RU" sz="1100" dirty="0"/>
                    </a:p>
                  </a:txBody>
                  <a:tcPr/>
                </a:tc>
              </a:tr>
              <a:tr h="630985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Всероссийский конкурс для детей и педагогов «</a:t>
                      </a:r>
                      <a:r>
                        <a:rPr lang="ru-RU" sz="1100" dirty="0" err="1" smtClean="0"/>
                        <a:t>Вопросита</a:t>
                      </a:r>
                      <a:r>
                        <a:rPr lang="ru-RU" sz="1100" dirty="0" smtClean="0"/>
                        <a:t>»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«Путешествие по стране букв и звуков»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Декабрь 2016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федеральный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1 место</a:t>
                      </a:r>
                      <a:endParaRPr lang="ru-RU" sz="11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23528" y="260648"/>
            <a:ext cx="873448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участие в профессиональных конкурсах</a:t>
            </a:r>
            <a:endParaRPr lang="ru-RU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84006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E:\дипломы\ДИПЛОМ СВ.АНАТ..jpe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7" y="212465"/>
            <a:ext cx="1829773" cy="27844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-16184" y="-8092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753" y="189880"/>
            <a:ext cx="2159420" cy="27879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68939" y="152400"/>
            <a:ext cx="2019285" cy="27566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304800" y="3048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2996953"/>
            <a:ext cx="1901960" cy="26642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304800" y="762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133" name="Picture 13" descr="E:\Скан\1.bmp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49343" y="2996953"/>
            <a:ext cx="2039193" cy="27079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E:\Скан\2.bmp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28184" y="2961685"/>
            <a:ext cx="2086924" cy="27189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5" name="Picture 15"/>
          <p:cNvPicPr>
            <a:picLocks noChangeAspect="1" noChangeArrowheads="1"/>
          </p:cNvPicPr>
          <p:nvPr/>
        </p:nvPicPr>
        <p:blipFill rotWithShape="1"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707380" y="169244"/>
            <a:ext cx="1922123" cy="27566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8372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Сведения  о публикациях</a:t>
            </a:r>
            <a:endParaRPr lang="ru-RU" sz="3200" b="1" i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1484784"/>
            <a:ext cx="2359109" cy="334096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146" name="Picture 2" descr="C:\Users\Пользователь\Desktop\январь\48309.jpe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0152" y="1497416"/>
            <a:ext cx="2448272" cy="324036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Пользователь\Desktop\январь\Свидетельство Азбука Байкала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86555" y="3206608"/>
            <a:ext cx="3658907" cy="261566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9335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7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7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7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 логопедической работы:</a:t>
            </a:r>
            <a:br>
              <a:rPr lang="ru-RU" sz="27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200" b="1" i="1" dirty="0">
                <a:solidFill>
                  <a:srgbClr val="0070C0"/>
                </a:solidFill>
              </a:rPr>
              <a:t>организация профилактики и оказания логопедической</a:t>
            </a:r>
            <a:r>
              <a:rPr lang="ru-RU" sz="2200" i="1" dirty="0">
                <a:solidFill>
                  <a:srgbClr val="0070C0"/>
                </a:solidFill>
              </a:rPr>
              <a:t> </a:t>
            </a:r>
            <a:r>
              <a:rPr lang="ru-RU" sz="2200" b="1" i="1" dirty="0">
                <a:solidFill>
                  <a:srgbClr val="0070C0"/>
                </a:solidFill>
              </a:rPr>
              <a:t>помощи детям, имеющим отклонения в речевом развитии.</a:t>
            </a:r>
            <a:r>
              <a:rPr lang="ru-RU" sz="2200" i="1" dirty="0">
                <a:solidFill>
                  <a:srgbClr val="0070C0"/>
                </a:solidFill>
              </a:rPr>
              <a:t/>
            </a:r>
            <a:br>
              <a:rPr lang="ru-RU" sz="2200" i="1" dirty="0">
                <a:solidFill>
                  <a:srgbClr val="0070C0"/>
                </a:solidFill>
              </a:rPr>
            </a:br>
            <a:r>
              <a:rPr lang="ru-RU" sz="2200" dirty="0"/>
              <a:t/>
            </a:r>
            <a:br>
              <a:rPr lang="ru-RU" sz="2200" dirty="0"/>
            </a:br>
            <a:endParaRPr lang="ru-RU" sz="2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1800" b="1" i="1" dirty="0" smtClean="0">
                <a:solidFill>
                  <a:srgbClr val="002060"/>
                </a:solidFill>
              </a:rPr>
              <a:t>Задачи</a:t>
            </a:r>
          </a:p>
          <a:p>
            <a:r>
              <a:rPr lang="ru-RU" sz="1800" b="1" i="1" dirty="0">
                <a:solidFill>
                  <a:srgbClr val="002060"/>
                </a:solidFill>
              </a:rPr>
              <a:t>Профилактическое усвоение лексических и грамматических средств языка;</a:t>
            </a:r>
          </a:p>
          <a:p>
            <a:r>
              <a:rPr lang="ru-RU" sz="1800" b="1" i="1" dirty="0">
                <a:solidFill>
                  <a:srgbClr val="002060"/>
                </a:solidFill>
              </a:rPr>
              <a:t>Формирование правильного произношения (воспитание артикуляционных навыков, звукопроизношения, слоговой структуры, фонематического слуха и восприятия);</a:t>
            </a:r>
          </a:p>
          <a:p>
            <a:r>
              <a:rPr lang="ru-RU" sz="1800" b="1" i="1" dirty="0">
                <a:solidFill>
                  <a:srgbClr val="002060"/>
                </a:solidFill>
              </a:rPr>
              <a:t>Подготовка к обучению грамоте, овладение элементами </a:t>
            </a:r>
            <a:r>
              <a:rPr lang="ru-RU" sz="1800" b="1" i="1" dirty="0" smtClean="0">
                <a:solidFill>
                  <a:srgbClr val="002060"/>
                </a:solidFill>
              </a:rPr>
              <a:t>грамоты;</a:t>
            </a:r>
            <a:endParaRPr lang="ru-RU" sz="1800" b="1" i="1" dirty="0">
              <a:solidFill>
                <a:srgbClr val="002060"/>
              </a:solidFill>
            </a:endParaRPr>
          </a:p>
          <a:p>
            <a:r>
              <a:rPr lang="ru-RU" sz="1800" b="1" i="1" dirty="0">
                <a:solidFill>
                  <a:srgbClr val="002060"/>
                </a:solidFill>
              </a:rPr>
              <a:t>Развитие навыков связной речи;</a:t>
            </a:r>
          </a:p>
          <a:p>
            <a:r>
              <a:rPr lang="ru-RU" sz="1800" b="1" i="1" dirty="0">
                <a:solidFill>
                  <a:srgbClr val="002060"/>
                </a:solidFill>
              </a:rPr>
              <a:t>Профилактическая работа с детьми и родителями по предупреждению нарушений речи</a:t>
            </a:r>
            <a:r>
              <a:rPr lang="ru-RU" sz="1800" b="1" i="1" dirty="0" smtClean="0">
                <a:solidFill>
                  <a:srgbClr val="002060"/>
                </a:solidFill>
              </a:rPr>
              <a:t>.</a:t>
            </a:r>
          </a:p>
          <a:p>
            <a:pPr marL="0" indent="0">
              <a:buNone/>
            </a:pPr>
            <a:r>
              <a:rPr lang="ru-RU" sz="1800" b="1" i="1" dirty="0" smtClean="0">
                <a:solidFill>
                  <a:srgbClr val="002060"/>
                </a:solidFill>
              </a:rPr>
              <a:t>Основные </a:t>
            </a:r>
            <a:r>
              <a:rPr lang="ru-RU" sz="1800" b="1" i="1" dirty="0">
                <a:solidFill>
                  <a:srgbClr val="002060"/>
                </a:solidFill>
              </a:rPr>
              <a:t>направления в деятельности:</a:t>
            </a:r>
          </a:p>
          <a:p>
            <a:endParaRPr lang="ru-RU" sz="1800" b="1" i="1" dirty="0">
              <a:solidFill>
                <a:srgbClr val="002060"/>
              </a:solidFill>
            </a:endParaRPr>
          </a:p>
          <a:p>
            <a:r>
              <a:rPr lang="ru-RU" sz="1800" b="1" i="1" dirty="0">
                <a:solidFill>
                  <a:srgbClr val="002060"/>
                </a:solidFill>
              </a:rPr>
              <a:t>Коррекционно-развивающая работа.</a:t>
            </a:r>
          </a:p>
          <a:p>
            <a:r>
              <a:rPr lang="ru-RU" sz="1800" b="1" i="1" dirty="0">
                <a:solidFill>
                  <a:srgbClr val="002060"/>
                </a:solidFill>
              </a:rPr>
              <a:t>Работа с родителями.</a:t>
            </a:r>
          </a:p>
          <a:p>
            <a:r>
              <a:rPr lang="ru-RU" sz="1800" b="1" i="1" dirty="0">
                <a:solidFill>
                  <a:srgbClr val="002060"/>
                </a:solidFill>
              </a:rPr>
              <a:t>Работа с воспитателями и педагогами.</a:t>
            </a:r>
          </a:p>
          <a:p>
            <a:r>
              <a:rPr lang="ru-RU" sz="1800" b="1" i="1" dirty="0">
                <a:solidFill>
                  <a:srgbClr val="002060"/>
                </a:solidFill>
              </a:rPr>
              <a:t>Самообразование.</a:t>
            </a:r>
          </a:p>
          <a:p>
            <a:endParaRPr lang="ru-RU" sz="18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589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i="1" spc="600" dirty="0" smtClean="0">
                <a:solidFill>
                  <a:schemeClr val="tx2">
                    <a:lumMod val="75000"/>
                  </a:schemeClr>
                </a:solidFill>
              </a:rPr>
              <a:t>Спасибо </a:t>
            </a:r>
            <a:r>
              <a:rPr lang="ru-RU" b="1" i="1" spc="600" smtClean="0">
                <a:solidFill>
                  <a:schemeClr val="tx2">
                    <a:lumMod val="75000"/>
                  </a:schemeClr>
                </a:solidFill>
              </a:rPr>
              <a:t>за внимание!</a:t>
            </a:r>
            <a:endParaRPr lang="ru-RU" b="1" i="1" spc="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pic>
        <p:nvPicPr>
          <p:cNvPr id="7170" name="Picture 2" descr="C:\Users\Пользователь\Desktop\Светы\Фото Азбука байкала\SAM_2591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74456" y="1772816"/>
            <a:ext cx="5549871" cy="381642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546212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b="1" i="1" spc="3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Тренинговая программа «Учимся, играя»</a:t>
            </a:r>
            <a:br>
              <a:rPr lang="ru-RU" sz="2400" b="1" i="1" spc="3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i="1" spc="3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тема: Развитие фонематических процессов у детей 5-6лет</a:t>
            </a:r>
            <a:endParaRPr lang="ru-RU" sz="2400" b="1" i="1" spc="3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C:\Users\Пользователь\Desktop\Светы\Светлана Анатольевна\1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63547" y="1412777"/>
            <a:ext cx="3116365" cy="194421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2051" name="Picture 3" descr="C:\Users\Пользователь\Desktop\Светы\Светлана Анатольевна\1 003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99992" y="1412777"/>
            <a:ext cx="3239092" cy="194421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sp>
        <p:nvSpPr>
          <p:cNvPr id="4" name="Прямоугольник 3"/>
          <p:cNvSpPr/>
          <p:nvPr/>
        </p:nvSpPr>
        <p:spPr>
          <a:xfrm>
            <a:off x="539552" y="3140968"/>
            <a:ext cx="629745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endParaRPr lang="ru-RU" sz="1600" b="1" i="1" dirty="0" smtClean="0">
              <a:solidFill>
                <a:srgbClr val="002060"/>
              </a:solidFill>
            </a:endParaRPr>
          </a:p>
          <a:p>
            <a:endParaRPr lang="ru-RU" sz="1600" b="1" i="1" dirty="0">
              <a:solidFill>
                <a:srgbClr val="002060"/>
              </a:solidFill>
            </a:endParaRPr>
          </a:p>
          <a:p>
            <a:endParaRPr lang="ru-RU" sz="1600" b="1" i="1" dirty="0" smtClean="0">
              <a:solidFill>
                <a:srgbClr val="002060"/>
              </a:solidFill>
            </a:endParaRPr>
          </a:p>
          <a:p>
            <a:r>
              <a:rPr lang="ru-RU" sz="1200" b="1" i="1" dirty="0" smtClean="0">
                <a:solidFill>
                  <a:srgbClr val="002060"/>
                </a:solidFill>
              </a:rPr>
              <a:t>Цель </a:t>
            </a:r>
            <a:r>
              <a:rPr lang="ru-RU" sz="1200" b="1" i="1" dirty="0">
                <a:solidFill>
                  <a:srgbClr val="002060"/>
                </a:solidFill>
              </a:rPr>
              <a:t>программы</a:t>
            </a:r>
            <a:r>
              <a:rPr lang="ru-RU" sz="1200" i="1" dirty="0">
                <a:solidFill>
                  <a:srgbClr val="002060"/>
                </a:solidFill>
              </a:rPr>
              <a:t>.</a:t>
            </a:r>
            <a:r>
              <a:rPr lang="ru-RU" sz="1200" b="1" i="1" dirty="0">
                <a:solidFill>
                  <a:srgbClr val="002060"/>
                </a:solidFill>
              </a:rPr>
              <a:t> </a:t>
            </a:r>
            <a:r>
              <a:rPr lang="ru-RU" sz="1200" i="1" dirty="0">
                <a:solidFill>
                  <a:srgbClr val="002060"/>
                </a:solidFill>
              </a:rPr>
              <a:t>Развитие фонематических процессов у детей с</a:t>
            </a:r>
            <a:r>
              <a:rPr lang="ru-RU" sz="1200" b="1" i="1" dirty="0">
                <a:solidFill>
                  <a:srgbClr val="002060"/>
                </a:solidFill>
              </a:rPr>
              <a:t> </a:t>
            </a:r>
            <a:r>
              <a:rPr lang="ru-RU" sz="1200" i="1" dirty="0">
                <a:solidFill>
                  <a:srgbClr val="002060"/>
                </a:solidFill>
              </a:rPr>
              <a:t>нарушениями речи, с помощью совместной деятельности родителей и детей</a:t>
            </a:r>
            <a:r>
              <a:rPr lang="ru-RU" sz="1200" i="1" dirty="0" smtClean="0">
                <a:solidFill>
                  <a:srgbClr val="002060"/>
                </a:solidFill>
              </a:rPr>
              <a:t>.</a:t>
            </a:r>
          </a:p>
          <a:p>
            <a:r>
              <a:rPr lang="ru-RU" sz="1400" b="1" i="1" dirty="0">
                <a:solidFill>
                  <a:srgbClr val="002060"/>
                </a:solidFill>
              </a:rPr>
              <a:t>Задачи</a:t>
            </a:r>
            <a:r>
              <a:rPr lang="ru-RU" sz="1400" i="1" dirty="0">
                <a:solidFill>
                  <a:srgbClr val="002060"/>
                </a:solidFill>
              </a:rPr>
              <a:t>.</a:t>
            </a:r>
          </a:p>
          <a:p>
            <a:r>
              <a:rPr lang="ru-RU" sz="1400" i="1" dirty="0" smtClean="0">
                <a:solidFill>
                  <a:srgbClr val="002060"/>
                </a:solidFill>
              </a:rPr>
              <a:t>1.Развивать </a:t>
            </a:r>
            <a:r>
              <a:rPr lang="ru-RU" sz="1400" i="1" dirty="0">
                <a:solidFill>
                  <a:srgbClr val="002060"/>
                </a:solidFill>
              </a:rPr>
              <a:t>фонематические процессы у детей 5-6лет и корректировать их нарушения.</a:t>
            </a:r>
          </a:p>
          <a:p>
            <a:r>
              <a:rPr lang="ru-RU" sz="1400" i="1" dirty="0" smtClean="0">
                <a:solidFill>
                  <a:srgbClr val="002060"/>
                </a:solidFill>
              </a:rPr>
              <a:t>2.Сформировать </a:t>
            </a:r>
            <a:r>
              <a:rPr lang="ru-RU" sz="1400" i="1" dirty="0">
                <a:solidFill>
                  <a:srgbClr val="002060"/>
                </a:solidFill>
              </a:rPr>
              <a:t>устойчивый интерес родителей и детей к логопедической работе ДОУ.</a:t>
            </a:r>
          </a:p>
          <a:p>
            <a:r>
              <a:rPr lang="ru-RU" sz="1400" i="1" dirty="0" smtClean="0">
                <a:solidFill>
                  <a:srgbClr val="002060"/>
                </a:solidFill>
              </a:rPr>
              <a:t>3.Выработать </a:t>
            </a:r>
            <a:r>
              <a:rPr lang="ru-RU" sz="1400" i="1" dirty="0">
                <a:solidFill>
                  <a:srgbClr val="002060"/>
                </a:solidFill>
              </a:rPr>
              <a:t>новые навыки взаимодействия родителей с ребенком.</a:t>
            </a:r>
          </a:p>
          <a:p>
            <a:r>
              <a:rPr lang="ru-RU" sz="1400" i="1" dirty="0" smtClean="0">
                <a:solidFill>
                  <a:srgbClr val="002060"/>
                </a:solidFill>
              </a:rPr>
              <a:t>4.Обучить </a:t>
            </a:r>
            <a:r>
              <a:rPr lang="ru-RU" sz="1400" i="1" dirty="0">
                <a:solidFill>
                  <a:srgbClr val="002060"/>
                </a:solidFill>
              </a:rPr>
              <a:t>родителей играм и упражнениям, развивающим фонематические процессы.</a:t>
            </a:r>
          </a:p>
          <a:p>
            <a:r>
              <a:rPr lang="ru-RU" sz="1400" i="1" dirty="0" smtClean="0">
                <a:solidFill>
                  <a:srgbClr val="002060"/>
                </a:solidFill>
              </a:rPr>
              <a:t>5.Активизировать </a:t>
            </a:r>
            <a:r>
              <a:rPr lang="ru-RU" sz="1400" i="1" dirty="0">
                <a:solidFill>
                  <a:srgbClr val="002060"/>
                </a:solidFill>
              </a:rPr>
              <a:t>общение родителей и детей в семье.</a:t>
            </a:r>
          </a:p>
          <a:p>
            <a:endParaRPr lang="ru-RU" i="1" dirty="0">
              <a:solidFill>
                <a:srgbClr val="002060"/>
              </a:solidFill>
            </a:endParaRPr>
          </a:p>
          <a:p>
            <a:endParaRPr lang="ru-RU" i="1" dirty="0">
              <a:solidFill>
                <a:srgbClr val="002060"/>
              </a:solidFill>
            </a:endParaRPr>
          </a:p>
        </p:txBody>
      </p:sp>
      <p:pic>
        <p:nvPicPr>
          <p:cNvPr id="6" name="Picture 2" descr="O:\snapshot_dvd_04.02_[2011.08.22_10.56.03]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3808" y="2222866"/>
            <a:ext cx="2736304" cy="183620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471696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1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Динамика развития фонематических процессов</a:t>
            </a:r>
            <a:br>
              <a:rPr lang="ru-RU" sz="1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детей 5-6 лет</a:t>
            </a:r>
            <a:endParaRPr lang="ru-RU" sz="18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457200" y="4361606"/>
            <a:ext cx="8229600" cy="2091729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sz="1600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054051212"/>
              </p:ext>
            </p:extLst>
          </p:nvPr>
        </p:nvGraphicFramePr>
        <p:xfrm>
          <a:off x="1619672" y="1124744"/>
          <a:ext cx="5760640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4954711"/>
              </p:ext>
            </p:extLst>
          </p:nvPr>
        </p:nvGraphicFramePr>
        <p:xfrm>
          <a:off x="1547664" y="4293096"/>
          <a:ext cx="6096000" cy="18699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50405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входная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итоговая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335564">
                <a:tc>
                  <a:txBody>
                    <a:bodyPr/>
                    <a:lstStyle/>
                    <a:p>
                      <a:r>
                        <a:rPr lang="ru-RU" dirty="0" smtClean="0"/>
                        <a:t>высокий</a:t>
                      </a:r>
                      <a:endParaRPr lang="ru-RU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15%</a:t>
                      </a:r>
                      <a:endParaRPr lang="ru-RU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52%</a:t>
                      </a:r>
                      <a:endParaRPr lang="ru-RU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498336">
                <a:tc>
                  <a:txBody>
                    <a:bodyPr/>
                    <a:lstStyle/>
                    <a:p>
                      <a:r>
                        <a:rPr lang="ru-RU" dirty="0" smtClean="0"/>
                        <a:t>средний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68%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45%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335564">
                <a:tc>
                  <a:txBody>
                    <a:bodyPr/>
                    <a:lstStyle/>
                    <a:p>
                      <a:r>
                        <a:rPr lang="ru-RU" dirty="0" smtClean="0"/>
                        <a:t>низкий</a:t>
                      </a:r>
                      <a:endParaRPr lang="ru-RU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17%</a:t>
                      </a:r>
                      <a:endParaRPr lang="ru-RU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3%</a:t>
                      </a:r>
                      <a:endParaRPr lang="ru-RU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7822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lnSpc>
                <a:spcPct val="115000"/>
              </a:lnSpc>
            </a:pPr>
            <a:r>
              <a:rPr lang="ru-RU" sz="1800" b="1" i="1" spc="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Рабочая программа логопедического пункта для работы с детьми </a:t>
            </a:r>
            <a:r>
              <a:rPr lang="ru-RU" sz="1800" b="1" i="1" spc="3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старшего дошкольного возраста</a:t>
            </a:r>
            <a:r>
              <a:rPr lang="ru-RU" sz="1800" i="1" spc="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/>
            </a:r>
            <a:br>
              <a:rPr lang="ru-RU" sz="1800" i="1" spc="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</a:br>
            <a:r>
              <a:rPr lang="ru-RU" sz="1600" b="1" spc="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 </a:t>
            </a:r>
            <a:endParaRPr lang="ru-RU" sz="1050" spc="3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</a:endParaRPr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8677" y="1844824"/>
            <a:ext cx="7468948" cy="3471643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982600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63688" y="598995"/>
            <a:ext cx="5544616" cy="474591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</a:rPr>
              <a:t>Задачи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</a:rPr>
              <a:t>: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/>
              <a:buChar char=""/>
              <a:tabLst>
                <a:tab pos="685800" algn="l"/>
              </a:tabLst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Раннее выявление и своевременное предупреждение речевых нарушений;</a:t>
            </a:r>
            <a:endParaRPr lang="ru-RU" sz="1400" dirty="0">
              <a:solidFill>
                <a:schemeClr val="accent1">
                  <a:lumMod val="50000"/>
                </a:schemeClr>
              </a:solidFill>
              <a:ea typeface="Times New Roman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/>
              <a:buChar char=""/>
              <a:tabLst>
                <a:tab pos="685800" algn="l"/>
              </a:tabLst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Преодоление недостатков в речевом развитии;</a:t>
            </a:r>
            <a:endParaRPr lang="ru-RU" sz="1400" dirty="0">
              <a:solidFill>
                <a:schemeClr val="accent1">
                  <a:lumMod val="50000"/>
                </a:schemeClr>
              </a:solidFill>
              <a:ea typeface="Times New Roman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/>
              <a:buChar char=""/>
              <a:tabLst>
                <a:tab pos="685800" algn="l"/>
              </a:tabLst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Воспитание артикуляционных навыков звукопроизношения и развитие слухового восприятия;</a:t>
            </a:r>
            <a:endParaRPr lang="ru-RU" sz="1400" dirty="0">
              <a:solidFill>
                <a:schemeClr val="accent1">
                  <a:lumMod val="50000"/>
                </a:schemeClr>
              </a:solidFill>
              <a:ea typeface="Times New Roman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/>
              <a:buChar char=""/>
              <a:tabLst>
                <a:tab pos="685800" algn="l"/>
              </a:tabLst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Подготовка к обучению грамоте, овладение элементами грамоты;</a:t>
            </a:r>
            <a:endParaRPr lang="ru-RU" sz="1400" dirty="0">
              <a:solidFill>
                <a:schemeClr val="accent1">
                  <a:lumMod val="50000"/>
                </a:schemeClr>
              </a:solidFill>
              <a:ea typeface="Times New Roman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/>
              <a:buChar char=""/>
              <a:tabLst>
                <a:tab pos="685800" algn="l"/>
              </a:tabLst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Формирование навыков учебной деятельности;</a:t>
            </a:r>
            <a:endParaRPr lang="ru-RU" sz="1400" dirty="0">
              <a:solidFill>
                <a:schemeClr val="accent1">
                  <a:lumMod val="50000"/>
                </a:schemeClr>
              </a:solidFill>
              <a:ea typeface="Times New Roman"/>
              <a:cs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Wingdings"/>
              <a:buChar char=""/>
              <a:tabLst>
                <a:tab pos="685800" algn="l"/>
              </a:tabLst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</a:rPr>
              <a:t>Учет регионального компонента и общеобразовательной программы детского сада;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Times New Roman"/>
              <a:ea typeface="Calibri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/>
              <a:buChar char=""/>
              <a:tabLst>
                <a:tab pos="685800" algn="l"/>
              </a:tabLst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Осуществление преемственности в работе с родителями воспитанников, сотрудниками ДОУ, с социумом.</a:t>
            </a:r>
            <a:endParaRPr lang="ru-RU" sz="1400" dirty="0">
              <a:solidFill>
                <a:schemeClr val="accent1">
                  <a:lumMod val="50000"/>
                </a:schemeClr>
              </a:solidFill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1566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3" y="260649"/>
            <a:ext cx="7344816" cy="583264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169497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ользователь\Desktop\диагностика\image (5)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939" t="-3054" r="-6497" b="-5092"/>
          <a:stretch/>
        </p:blipFill>
        <p:spPr bwMode="auto">
          <a:xfrm>
            <a:off x="792000" y="648000"/>
            <a:ext cx="7812000" cy="5256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34522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1be706ec0618e0a9176981c6a735d5fdecd919"/>
</p:tagLst>
</file>

<file path=ppt/theme/theme1.xml><?xml version="1.0" encoding="utf-8"?>
<a:theme xmlns:a="http://schemas.openxmlformats.org/drawingml/2006/main" name="kids_glob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kids_globe</Template>
  <TotalTime>1340</TotalTime>
  <Words>1230</Words>
  <Application>Microsoft Office PowerPoint</Application>
  <PresentationFormat>Экран (4:3)</PresentationFormat>
  <Paragraphs>254</Paragraphs>
  <Slides>30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kids_globe</vt:lpstr>
      <vt:lpstr>МУНИЦИПАЛЬНОЕ ДОШКОЛЬНОЕ ОБРАЗОВАТЕЛЬНОЕ УЧРЕЖДЕНИЕ ДЕТСКИЙ САД КОМБИНИРОВАННОГО ТИПА «РЯБИНУШКА» ПГТ. СЕЛЕНГИНСК.</vt:lpstr>
      <vt:lpstr>Перелистав известные тома, Мы учим жить словами и сердцами Добру, терпению, красоте ума Детишек с любопытными глазами…</vt:lpstr>
      <vt:lpstr> Цель логопедической работы: организация профилактики и оказания логопедической помощи детям, имеющим отклонения в речевом развитии.  </vt:lpstr>
      <vt:lpstr>Тренинговая программа «Учимся, играя» тема: Развитие фонематических процессов у детей 5-6лет</vt:lpstr>
      <vt:lpstr>Динамика развития фонематических процессов у детей 5-6 лет</vt:lpstr>
      <vt:lpstr>Рабочая программа логопедического пункта для работы с детьми старшего дошкольного возраста  </vt:lpstr>
      <vt:lpstr>Презентация PowerPoint</vt:lpstr>
      <vt:lpstr>Презентация PowerPoint</vt:lpstr>
      <vt:lpstr>Презентация PowerPoint</vt:lpstr>
      <vt:lpstr>Презентация PowerPoint</vt:lpstr>
      <vt:lpstr>ПАРЦИАЛЬНАЯ ПРОГРАММА « НАЦИОНАЛЬНО-РЕГИОНАЛЬНЫЙ КОМПОНЕНТ В РАБОТЕ ЛОГОПЕДА»</vt:lpstr>
      <vt:lpstr>ПАРЦИАЛЬНАЯ ПРОГРАММА « НАЦИОНАЛЬНО-РЕГИОНАЛЬНЫЙ КОМПОНЕНТ В РАБОТЕ ЛОГОПЕДА»</vt:lpstr>
      <vt:lpstr>Проект «Азбука Байкала»</vt:lpstr>
      <vt:lpstr>Проект «Азбука Байкала»</vt:lpstr>
      <vt:lpstr>Проект «Азбука Байкала» Задачи:</vt:lpstr>
      <vt:lpstr>Презентация PowerPoint</vt:lpstr>
      <vt:lpstr>Презентация PowerPoint</vt:lpstr>
      <vt:lpstr>Проект: «Творчество С.Я. Маршака»</vt:lpstr>
      <vt:lpstr>Презентация PowerPoint</vt:lpstr>
      <vt:lpstr>ПРОЕКТ «ХОЧУ БЫТЬ ЗДОРОВЫМ И УСПЕШНЫМ»</vt:lpstr>
      <vt:lpstr>ПРОЕКТ «ХОЧУ БЫТЬ ЗДОРОВЫМ И УСПЕШНЫМ»</vt:lpstr>
      <vt:lpstr>  ПРЕДМЕТНО-РАЗВИВАЮЩАЯ СРЕДА ЛОГОПЕДИЧЕСКОГО КАБИНЕТА  Зона речевого и креативного развития. </vt:lpstr>
      <vt:lpstr>Презентация PowerPoint</vt:lpstr>
      <vt:lpstr>Зона  моторного и конструктивного развития.    </vt:lpstr>
      <vt:lpstr>Зона сенсорного развития и  « Уголок Настроения»</vt:lpstr>
      <vt:lpstr>Информационно - методическая деятельность    </vt:lpstr>
      <vt:lpstr>Презентация PowerPoint</vt:lpstr>
      <vt:lpstr>Презентация PowerPoint</vt:lpstr>
      <vt:lpstr>Сведения  о публикациях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ДОШКОЛЬНОЕ ОБРАЗОВАТЕЛЬНОЕ УЧРЕЖДЕНИЕ ДЕТСКИЙ САД КОМБИНИРОВАННОГО ТИПА «РЯБИНУШКА» ПГТ. СЕЛЕНГИНСК.</dc:title>
  <dc:creator>Пользователь</dc:creator>
  <cp:lastModifiedBy>tmp</cp:lastModifiedBy>
  <cp:revision>120</cp:revision>
  <dcterms:created xsi:type="dcterms:W3CDTF">2016-12-27T05:59:39Z</dcterms:created>
  <dcterms:modified xsi:type="dcterms:W3CDTF">2018-04-12T12:37:31Z</dcterms:modified>
</cp:coreProperties>
</file>