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sldIdLst>
    <p:sldId id="256" r:id="rId2"/>
    <p:sldId id="257" r:id="rId3"/>
    <p:sldId id="274" r:id="rId4"/>
    <p:sldId id="275" r:id="rId5"/>
    <p:sldId id="280" r:id="rId6"/>
    <p:sldId id="258" r:id="rId7"/>
    <p:sldId id="259" r:id="rId8"/>
    <p:sldId id="260" r:id="rId9"/>
    <p:sldId id="276" r:id="rId10"/>
    <p:sldId id="27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1" r:id="rId20"/>
    <p:sldId id="273" r:id="rId21"/>
    <p:sldId id="279" r:id="rId22"/>
    <p:sldId id="278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FF0066"/>
    <a:srgbClr val="0033CC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8AF4FD3-16B0-4098-967A-669973BAD7A5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86A7BD-E0F9-480D-B57C-EB6424A53515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357431"/>
            <a:ext cx="8858312" cy="1857388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Театрализованная </a:t>
            </a: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</a:b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деятельность </a:t>
            </a: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</a:b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в ДОУ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725144"/>
            <a:ext cx="4019526" cy="1224136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д\с «Рябинушка»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14-5144516_clown-circus-cartoon-clip-art-two-clowns-juggling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5" b="96959" l="9861" r="89760">
                        <a14:foregroundMark x1="24652" y1="14477" x2="24652" y2="14477"/>
                        <a14:foregroundMark x1="43742" y1="8516" x2="43742" y2="8516"/>
                        <a14:foregroundMark x1="26549" y1="30292" x2="26549" y2="30292"/>
                        <a14:foregroundMark x1="71049" y1="18491" x2="71049" y2="18491"/>
                        <a14:foregroundMark x1="74463" y1="29684" x2="74463" y2="29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420888"/>
            <a:ext cx="4357148" cy="41764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85" descr="http://www.maaam.ru/upload/blogs/5cb00b8815e6a405a3bf4c7794b9819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16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43887" cy="774720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Теа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тр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картинок и </a:t>
            </a:r>
            <a:r>
              <a:rPr lang="ru-RU" sz="4000" b="1" dirty="0" err="1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фланелеграф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7829576" cy="4757758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Развивают творческие способности;</a:t>
            </a:r>
          </a:p>
          <a:p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Содействуют эстетическому воспитанию;</a:t>
            </a:r>
          </a:p>
          <a:p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6" name="Содержимое 5" descr="fa9380e4ae1e5ebe70cd7ff773699eec.jp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8" y="3714752"/>
            <a:ext cx="3600980" cy="2500330"/>
          </a:xfrm>
        </p:spPr>
      </p:pic>
      <p:pic>
        <p:nvPicPr>
          <p:cNvPr id="8" name="Содержимое 7" descr="1011686923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285720" y="3714752"/>
            <a:ext cx="3571900" cy="25257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001056" cy="4829196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dirty="0" smtClean="0"/>
              <a:t>	</a:t>
            </a:r>
            <a:r>
              <a:rPr lang="ru-RU" sz="2400" dirty="0" smtClean="0">
                <a:solidFill>
                  <a:srgbClr val="000000"/>
                </a:solidFill>
                <a:latin typeface="Constantia" pitchFamily="18" charset="0"/>
              </a:rPr>
              <a:t>Действуя </a:t>
            </a:r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с различными картинками, у ребенка развивается мелкая моторика рук, что способствует более успешному и эффективному развитию речи.</a:t>
            </a:r>
            <a:endParaRPr lang="ru-RU" sz="2800" dirty="0">
              <a:solidFill>
                <a:srgbClr val="000000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54062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Теа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тр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картинок и </a:t>
            </a:r>
            <a:r>
              <a:rPr lang="ru-RU" sz="4000" b="1" dirty="0" err="1">
                <a:solidFill>
                  <a:schemeClr val="bg2">
                    <a:lumMod val="50000"/>
                  </a:schemeClr>
                </a:solidFill>
                <a:effectLst/>
                <a:latin typeface="Constantia" pitchFamily="18" charset="0"/>
              </a:rPr>
              <a:t>фланелеграф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2"/>
          </p:nvPr>
        </p:nvGraphicFramePr>
        <p:xfrm>
          <a:off x="4648200" y="2810633"/>
          <a:ext cx="2660650" cy="61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650"/>
              </a:tblGrid>
              <a:tr h="23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Тише едешь - дальше будешь.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76" marR="54676" marT="41007" marB="41007" anchor="ctr"/>
                </a:tc>
              </a:tr>
              <a:tr h="23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Слово не воробей - вылетит, не поймаешь.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76" marR="54676" marT="41007" marB="41007" anchor="ctr"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0"/>
          <a:stretch/>
        </p:blipFill>
        <p:spPr bwMode="auto">
          <a:xfrm>
            <a:off x="4427984" y="2348880"/>
            <a:ext cx="4227168" cy="428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8358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142984"/>
            <a:ext cx="8472518" cy="4913329"/>
          </a:xfrm>
        </p:spPr>
        <p:txBody>
          <a:bodyPr/>
          <a:lstStyle/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Формирует творческие способности, артистизм;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Обогащает пассивный и активный </a:t>
            </a:r>
            <a:r>
              <a:rPr lang="ru-RU" sz="2600" dirty="0" smtClean="0">
                <a:solidFill>
                  <a:srgbClr val="000000"/>
                </a:solidFill>
                <a:latin typeface="Constantia" pitchFamily="18" charset="0"/>
              </a:rPr>
              <a:t>словарь.</a:t>
            </a:r>
            <a:endParaRPr lang="ru-RU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9" name="Содержимое 8" descr="759e8b84d46fcd03d147c3e8348c2c43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500562" y="3500438"/>
            <a:ext cx="4466847" cy="2235410"/>
          </a:xfrm>
        </p:spPr>
      </p:pic>
      <p:pic>
        <p:nvPicPr>
          <p:cNvPr id="7" name="Содержимое 6" descr="c0b2ce3424db1e21795a91f5d671cb6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3860066" cy="257176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43887" cy="774720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928670"/>
            <a:ext cx="8429684" cy="4456113"/>
          </a:xfrm>
        </p:spPr>
        <p:txBody>
          <a:bodyPr/>
          <a:lstStyle/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Сопровождать движения пальцев речью;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6" name="Содержимое 5" descr="93364769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429000"/>
            <a:ext cx="3357586" cy="2597171"/>
          </a:xfrm>
        </p:spPr>
      </p:pic>
      <p:pic>
        <p:nvPicPr>
          <p:cNvPr id="9" name="Содержимое 8" descr="IMG_39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3500461" cy="25717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43887" cy="87788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Театр -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топотушки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85720" y="981074"/>
            <a:ext cx="8401080" cy="5734073"/>
          </a:xfrm>
        </p:spPr>
        <p:txBody>
          <a:bodyPr/>
          <a:lstStyle/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Знакомит с народным творчеством;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Обучает навыкам общения, игры, счета.</a:t>
            </a:r>
          </a:p>
        </p:txBody>
      </p:sp>
      <p:pic>
        <p:nvPicPr>
          <p:cNvPr id="7" name="Содержимое 6" descr="1784794_html_m1950183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14942" y="3929066"/>
            <a:ext cx="3276058" cy="2428892"/>
          </a:xfrm>
        </p:spPr>
      </p:pic>
      <p:pic>
        <p:nvPicPr>
          <p:cNvPr id="8" name="Содержимое 7" descr="3c826887bb63a6a6823fe1ab9975ce0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71472" y="3143248"/>
            <a:ext cx="3289014" cy="32209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43887" cy="785818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00108"/>
            <a:ext cx="8043890" cy="5715040"/>
          </a:xfrm>
        </p:spPr>
        <p:txBody>
          <a:bodyPr/>
          <a:lstStyle/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Помогает справиться с переживаниями, страхами;</a:t>
            </a:r>
          </a:p>
          <a:p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7" name="Содержимое 6" descr="ез фон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4286256"/>
            <a:ext cx="2500330" cy="2386380"/>
          </a:xfrm>
        </p:spPr>
      </p:pic>
      <p:pic>
        <p:nvPicPr>
          <p:cNvPr id="10" name="Содержимое 9" descr="kukolnyy-teatr-na-ruku-teremok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214942" y="4357694"/>
            <a:ext cx="2870200" cy="21526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43887" cy="968358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Театр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Georgia" pitchFamily="18" charset="0"/>
              </a:rPr>
              <a:t> кукол 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effectLst/>
                <a:latin typeface="Georgia" pitchFamily="18" charset="0"/>
              </a:rPr>
              <a:t>Би-ба-бо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71546"/>
            <a:ext cx="8215370" cy="54292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600" dirty="0">
                <a:latin typeface="Constantia" pitchFamily="18" charset="0"/>
              </a:rPr>
              <a:t>   </a:t>
            </a:r>
            <a:r>
              <a:rPr lang="ru-RU" sz="2600" dirty="0" smtClean="0">
                <a:latin typeface="Constantia" pitchFamily="18" charset="0"/>
              </a:rPr>
              <a:t>		</a:t>
            </a:r>
            <a:r>
              <a:rPr lang="ru-RU" sz="2600" dirty="0" smtClean="0">
                <a:solidFill>
                  <a:srgbClr val="000000"/>
                </a:solidFill>
                <a:latin typeface="Constantia" pitchFamily="18" charset="0"/>
              </a:rPr>
              <a:t>Посредством 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куклы, одетой на руку, дети говорят о своих переживаниях, тревогах и радостях, поскольку </a:t>
            </a:r>
            <a:r>
              <a:rPr lang="ru-RU" sz="2600" dirty="0" smtClean="0">
                <a:solidFill>
                  <a:srgbClr val="000000"/>
                </a:solidFill>
                <a:latin typeface="Constantia" pitchFamily="18" charset="0"/>
              </a:rPr>
              <a:t>полностью отождествляют себя (свою 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руку) с куклой.</a:t>
            </a:r>
          </a:p>
        </p:txBody>
      </p:sp>
      <p:pic>
        <p:nvPicPr>
          <p:cNvPr id="11" name="Содержимое 10" descr="599a69ad98ed5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5685237" y="2276872"/>
            <a:ext cx="3430163" cy="3286147"/>
          </a:xfrm>
        </p:spPr>
      </p:pic>
      <p:pic>
        <p:nvPicPr>
          <p:cNvPr id="6" name="Picture 3" descr="C:\Users\user\AppData\Local\Temp\WPDNSE\{1C97AD34-0000-0000-0000-000000000000}\IMG_20231115_11214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780928"/>
            <a:ext cx="2769772" cy="36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 flipH="1" flipV="1">
            <a:off x="3779912" y="6021288"/>
            <a:ext cx="1512168" cy="360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AppData\Local\Temp\WPDNSE\{1C97AD34-0000-0000-0000-000000000000}\IMG_20231115_11284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6" y="4361386"/>
            <a:ext cx="2816762" cy="21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43887" cy="754044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Игра-драматизация</a:t>
            </a: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8534430" cy="47260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34" y="4293096"/>
            <a:ext cx="1728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1728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332656"/>
            <a:ext cx="8243887" cy="1314450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Роль педагога в организации театрализованной деятельности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06" y="1700808"/>
            <a:ext cx="8405566" cy="4456113"/>
          </a:xfrm>
        </p:spPr>
        <p:txBody>
          <a:bodyPr/>
          <a:lstStyle/>
          <a:p>
            <a:pPr marL="0" lvl="0" indent="311150" algn="just" eaLnBrk="0" hangingPunct="0">
              <a:spcBef>
                <a:spcPct val="0"/>
              </a:spcBef>
            </a:pPr>
            <a:r>
              <a:rPr lang="ru-RU" sz="2000" kern="1200" dirty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приобщать детей к театральной культуре,</a:t>
            </a:r>
            <a:r>
              <a:rPr lang="en-US" sz="2000" kern="1200" dirty="0" smtClean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 </a:t>
            </a:r>
            <a:r>
              <a:rPr lang="ru-RU" sz="2000" kern="1200" dirty="0" smtClean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знакомить </a:t>
            </a:r>
            <a:r>
              <a:rPr lang="ru-RU" sz="2000" kern="1200" dirty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с устройством театра, с видами кукольных театров (бибабо, настольным, теневым, пальчиковым и др.), театральными жанрами и пр.);</a:t>
            </a:r>
            <a:endParaRPr lang="ru-RU" sz="2000" kern="1200" dirty="0">
              <a:solidFill>
                <a:prstClr val="black"/>
              </a:solidFill>
              <a:latin typeface="Constantia" panose="02030602050306030303" pitchFamily="18" charset="0"/>
              <a:cs typeface="KodchiangUPC" panose="02020603050405020304" pitchFamily="18" charset="-34"/>
            </a:endParaRPr>
          </a:p>
          <a:p>
            <a:pPr marL="0" lvl="0" indent="311150" algn="just" eaLnBrk="0" hangingPunct="0">
              <a:spcBef>
                <a:spcPct val="0"/>
              </a:spcBef>
            </a:pPr>
            <a:r>
              <a:rPr lang="ru-RU" sz="2000" kern="1200" dirty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обеспечивать взаимосвязь театрализованной деятельности с другими </a:t>
            </a:r>
            <a:r>
              <a:rPr lang="ru-RU" sz="2000" kern="1200" dirty="0" smtClean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видами;</a:t>
            </a:r>
            <a:endParaRPr lang="ru-RU" sz="2000" kern="1200" dirty="0">
              <a:solidFill>
                <a:prstClr val="black"/>
              </a:solidFill>
              <a:latin typeface="Constantia" panose="02030602050306030303" pitchFamily="18" charset="0"/>
              <a:cs typeface="KodchiangUPC" panose="02020603050405020304" pitchFamily="18" charset="-34"/>
            </a:endParaRPr>
          </a:p>
          <a:p>
            <a:pPr marL="0" lvl="0" indent="311150" algn="just" eaLnBrk="0" hangingPunct="0">
              <a:spcBef>
                <a:spcPct val="0"/>
              </a:spcBef>
            </a:pPr>
            <a:r>
              <a:rPr lang="ru-RU" sz="2000" kern="1200" dirty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создавать условия для совместной театрализованной деятельности детей и взрослых (спектакли с участием детей, родителей, сотрудников);</a:t>
            </a:r>
            <a:endParaRPr lang="ru-RU" sz="2000" kern="1200" dirty="0">
              <a:solidFill>
                <a:prstClr val="black"/>
              </a:solidFill>
              <a:latin typeface="Constantia" panose="02030602050306030303" pitchFamily="18" charset="0"/>
              <a:cs typeface="KodchiangUPC" panose="02020603050405020304" pitchFamily="18" charset="-34"/>
            </a:endParaRPr>
          </a:p>
          <a:p>
            <a:pPr marL="0" lvl="0" indent="311150" algn="just" eaLnBrk="0" hangingPunct="0">
              <a:spcBef>
                <a:spcPct val="0"/>
              </a:spcBef>
            </a:pPr>
            <a:r>
              <a:rPr lang="ru-RU" sz="2000" kern="1200" dirty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организация выступлений детей старших групп перед малышами и пр</a:t>
            </a:r>
            <a:r>
              <a:rPr lang="ru-RU" sz="2000" kern="1200" dirty="0" smtClean="0">
                <a:solidFill>
                  <a:prstClr val="black"/>
                </a:solidFill>
                <a:latin typeface="Constantia" panose="02030602050306030303" pitchFamily="18" charset="0"/>
                <a:ea typeface="Times New Roman" pitchFamily="18" charset="0"/>
                <a:cs typeface="KodchiangUPC" panose="02020603050405020304" pitchFamily="18" charset="-34"/>
              </a:rPr>
              <a:t>.</a:t>
            </a:r>
            <a:endParaRPr lang="ru-RU" sz="2000" kern="1200" dirty="0">
              <a:solidFill>
                <a:prstClr val="black"/>
              </a:solidFill>
              <a:latin typeface="Constantia" panose="02030602050306030303" pitchFamily="18" charset="0"/>
              <a:cs typeface="KodchiangUPC" panose="02020603050405020304" pitchFamily="18" charset="-34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653136"/>
            <a:ext cx="23042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2852"/>
            <a:ext cx="8858313" cy="1274786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  <a:cs typeface="Times New Roman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00174"/>
            <a:ext cx="9001156" cy="3714776"/>
          </a:xfrm>
        </p:spPr>
        <p:txBody>
          <a:bodyPr/>
          <a:lstStyle/>
          <a:p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На развитие фантазии;</a:t>
            </a:r>
          </a:p>
          <a:p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На формирование волевых качеств;</a:t>
            </a:r>
          </a:p>
          <a:p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На развитие многих навыков и умений(речевых, </a:t>
            </a:r>
            <a:r>
              <a:rPr lang="ru-RU" sz="2600" dirty="0" smtClean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коммуникативных</a:t>
            </a:r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, организаторских, двигательных и т.д.)</a:t>
            </a:r>
          </a:p>
          <a:p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332656"/>
            <a:ext cx="8243887" cy="1314450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Роль педагога в организации театрализованной деятельности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06" y="1700808"/>
            <a:ext cx="8405566" cy="4456113"/>
          </a:xfrm>
        </p:spPr>
        <p:txBody>
          <a:bodyPr/>
          <a:lstStyle/>
          <a:p>
            <a:pPr marL="0" lvl="0" indent="311150" algn="just">
              <a:spcBef>
                <a:spcPct val="0"/>
              </a:spcBef>
            </a:pPr>
            <a:r>
              <a:rPr lang="ru-RU" sz="2400" kern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развития творческой активности детей в театрализованной  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деятельности; </a:t>
            </a:r>
            <a:endParaRPr lang="ru-RU" sz="24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11150" algn="just" eaLnBrk="0" hangingPunct="0">
              <a:spcBef>
                <a:spcPct val="0"/>
              </a:spcBef>
            </a:pPr>
            <a:r>
              <a:rPr lang="ru-RU" sz="2400" kern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к импровизации средствами мимики, пантомимы, выразительных движений и интонаций (при передаче характерных особенностей персонажей, своих эмоциональных состояний, переживаний; </a:t>
            </a:r>
            <a:endParaRPr lang="ru-RU" sz="24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11150" algn="just" eaLnBrk="0" hangingPunct="0">
              <a:spcBef>
                <a:spcPct val="0"/>
              </a:spcBef>
            </a:pPr>
            <a:r>
              <a:rPr lang="ru-RU" sz="2400" kern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сюжетов драматизации, ролей, атрибутов, костюмов, видов 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театров;</a:t>
            </a:r>
            <a:endParaRPr lang="ru-RU" sz="24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437112"/>
            <a:ext cx="26642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–Для </a:t>
            </a:r>
            <a:r>
              <a:rPr lang="ru-RU" dirty="0"/>
              <a:t>того чтобы ускорить и сделать процесс познания наглядным, </a:t>
            </a:r>
            <a:r>
              <a:rPr lang="ru-RU" dirty="0" smtClean="0"/>
              <a:t>предлагаю дидактическое </a:t>
            </a:r>
            <a:r>
              <a:rPr lang="ru-RU" dirty="0"/>
              <a:t>пособие Круги </a:t>
            </a:r>
            <a:r>
              <a:rPr lang="ru-RU" dirty="0" err="1" smtClean="0"/>
              <a:t>Луллия</a:t>
            </a:r>
            <a:r>
              <a:rPr lang="ru-RU" dirty="0" smtClean="0"/>
              <a:t> «</a:t>
            </a:r>
            <a:r>
              <a:rPr lang="ru-RU" dirty="0"/>
              <a:t>В гостях у сказки», в </a:t>
            </a:r>
            <a:r>
              <a:rPr lang="ru-RU" dirty="0" smtClean="0"/>
              <a:t>котором встречаются </a:t>
            </a:r>
            <a:r>
              <a:rPr lang="ru-RU" dirty="0"/>
              <a:t>все сказки с которыми </a:t>
            </a:r>
            <a:r>
              <a:rPr lang="ru-RU" dirty="0" smtClean="0"/>
              <a:t> </a:t>
            </a:r>
            <a:r>
              <a:rPr lang="ru-RU" dirty="0"/>
              <a:t>уже познакомились, </a:t>
            </a:r>
            <a:r>
              <a:rPr lang="ru-RU" dirty="0" smtClean="0"/>
              <a:t>знакомятся </a:t>
            </a:r>
            <a:r>
              <a:rPr lang="ru-RU" dirty="0"/>
              <a:t>и </a:t>
            </a:r>
            <a:r>
              <a:rPr lang="ru-RU" dirty="0" smtClean="0"/>
              <a:t>будут </a:t>
            </a:r>
            <a:r>
              <a:rPr lang="ru-RU" dirty="0"/>
              <a:t>знакомиться </a:t>
            </a:r>
            <a:r>
              <a:rPr lang="ru-RU" dirty="0" smtClean="0"/>
              <a:t>дети в </a:t>
            </a:r>
            <a:r>
              <a:rPr lang="ru-RU" dirty="0"/>
              <a:t>будущем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Это пособие развивает </a:t>
            </a:r>
            <a:r>
              <a:rPr lang="ru-RU" dirty="0"/>
              <a:t>интеллектуально-творческие способности детей, </a:t>
            </a:r>
            <a:r>
              <a:rPr lang="ru-RU" dirty="0" smtClean="0"/>
              <a:t>помогает </a:t>
            </a:r>
            <a:r>
              <a:rPr lang="ru-RU" dirty="0"/>
              <a:t>поддерживать детский интерес к познанию окружающего мира.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Для </a:t>
            </a:r>
            <a:r>
              <a:rPr lang="ru-RU" dirty="0"/>
              <a:t>изготовления пособия </a:t>
            </a:r>
            <a:r>
              <a:rPr lang="ru-RU" dirty="0" smtClean="0"/>
              <a:t> </a:t>
            </a:r>
            <a:r>
              <a:rPr lang="ru-RU" dirty="0"/>
              <a:t>взяты </a:t>
            </a:r>
            <a:r>
              <a:rPr lang="ru-RU" dirty="0" smtClean="0"/>
              <a:t>  </a:t>
            </a:r>
            <a:r>
              <a:rPr lang="ru-RU" dirty="0"/>
              <a:t>два </a:t>
            </a:r>
            <a:r>
              <a:rPr lang="ru-RU" dirty="0" smtClean="0"/>
              <a:t>круга </a:t>
            </a:r>
            <a:r>
              <a:rPr lang="ru-RU" dirty="0"/>
              <a:t>одинаковых по диаметру. В верхнем прямоугольнике вырезано окошечко так, чтобы были видны совмещённые картинки, круги можно закрепить маленьким болтиком </a:t>
            </a:r>
            <a:r>
              <a:rPr lang="ru-RU" dirty="0" smtClean="0"/>
              <a:t> гайкой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user\Desktop\ПЕДСОВЕТ\педсовет 2\detsad-1641223-1585979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99523"/>
            <a:ext cx="4955242" cy="23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Варианты </a:t>
            </a:r>
            <a:r>
              <a:rPr lang="ru-RU" b="1" dirty="0"/>
              <a:t>игры:</a:t>
            </a:r>
            <a:endParaRPr lang="ru-RU" dirty="0"/>
          </a:p>
          <a:p>
            <a:r>
              <a:rPr lang="ru-RU" dirty="0"/>
              <a:t>1. Крутим верхний диск по часовой стрелке и рассказываем сказку с опорой на картинки.</a:t>
            </a:r>
          </a:p>
          <a:p>
            <a:r>
              <a:rPr lang="ru-RU" dirty="0"/>
              <a:t>2. Показываем картинку, а ребёнок описывает ее (характер, внешность, поступки и т. д.).</a:t>
            </a:r>
          </a:p>
          <a:p>
            <a:r>
              <a:rPr lang="ru-RU" dirty="0"/>
              <a:t>3. Спрашиваем, что было сначала, а что потом.</a:t>
            </a:r>
          </a:p>
          <a:p>
            <a:r>
              <a:rPr lang="ru-RU" dirty="0"/>
              <a:t>4. Задаём вопросы по сказкам.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ПЕДСОВЕТ\педсовет 2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ДСОВЕТ\педсовет 2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ДСОВЕТ\педсовет 2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33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ЕДСОВЕТ\педсовет 2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50568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607454" cy="1314450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686800" cy="5097476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  <a:latin typeface="Georgia" pitchFamily="18" charset="0"/>
              </a:rPr>
              <a:t>  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…не просто игра!</a:t>
            </a:r>
          </a:p>
          <a:p>
            <a:pPr algn="just">
              <a:buFontTx/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		Это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  <p:pic>
        <p:nvPicPr>
          <p:cNvPr id="4" name="Рисунок 3" descr="5c7e68a72b1097c58bc29307dbe225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250581"/>
            <a:ext cx="4500594" cy="2470826"/>
          </a:xfrm>
          <a:prstGeom prst="rect">
            <a:avLst/>
          </a:prstGeom>
        </p:spPr>
      </p:pic>
      <p:pic>
        <p:nvPicPr>
          <p:cNvPr id="4098" name="Picture 2" descr="C:\Users\user\AppData\Local\Temp\WPDNSE\{1C97AD34-0000-0000-0000-000000000000}\IMG_20231115_114142_Burst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4"/>
          <a:stretch/>
        </p:blipFill>
        <p:spPr bwMode="auto">
          <a:xfrm>
            <a:off x="1084666" y="4077072"/>
            <a:ext cx="2376264" cy="24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Минус 17"/>
          <p:cNvSpPr>
            <a:spLocks noChangeArrowheads="1"/>
          </p:cNvSpPr>
          <p:nvPr/>
        </p:nvSpPr>
        <p:spPr bwMode="auto">
          <a:xfrm rot="-3283105">
            <a:off x="4995863" y="2852737"/>
            <a:ext cx="2463800" cy="720725"/>
          </a:xfrm>
          <a:custGeom>
            <a:avLst/>
            <a:gdLst>
              <a:gd name="T0" fmla="*/ 3779020 w 4356470"/>
              <a:gd name="T1" fmla="*/ 360040 h 720080"/>
              <a:gd name="T2" fmla="*/ 2178235 w 4356470"/>
              <a:gd name="T3" fmla="*/ 444721 h 720080"/>
              <a:gd name="T4" fmla="*/ 577450 w 4356470"/>
              <a:gd name="T5" fmla="*/ 360040 h 720080"/>
              <a:gd name="T6" fmla="*/ 2178235 w 4356470"/>
              <a:gd name="T7" fmla="*/ 275359 h 7200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7450 w 4356470"/>
              <a:gd name="T13" fmla="*/ 275359 h 720080"/>
              <a:gd name="T14" fmla="*/ 3779020 w 4356470"/>
              <a:gd name="T15" fmla="*/ 444721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6470" h="720080">
                <a:moveTo>
                  <a:pt x="577450" y="275359"/>
                </a:moveTo>
                <a:lnTo>
                  <a:pt x="3779020" y="275359"/>
                </a:lnTo>
                <a:lnTo>
                  <a:pt x="3779020" y="444721"/>
                </a:lnTo>
                <a:lnTo>
                  <a:pt x="577450" y="444721"/>
                </a:lnTo>
                <a:close/>
              </a:path>
            </a:pathLst>
          </a:cu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Минус 18"/>
          <p:cNvSpPr/>
          <p:nvPr/>
        </p:nvSpPr>
        <p:spPr>
          <a:xfrm rot="20114471">
            <a:off x="2514600" y="2362200"/>
            <a:ext cx="4410075" cy="720725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219200" y="152400"/>
            <a:ext cx="3200400" cy="1371600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Чувства и эмоции маленького артиста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304800" y="1600200"/>
            <a:ext cx="3048000" cy="1566863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FF00FF"/>
                </a:solidFill>
              </a:rPr>
              <a:t>Театр-помощник в воспитании</a:t>
            </a:r>
            <a:r>
              <a:rPr lang="en-US" sz="2000" b="1">
                <a:solidFill>
                  <a:srgbClr val="FF00FF"/>
                </a:solidFill>
                <a:latin typeface="Calibri" pitchFamily="34" charset="0"/>
              </a:rPr>
              <a:t>   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b="1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0" y="3200400"/>
            <a:ext cx="3505200" cy="1676400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Развитие речи, фантазии, воображения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105400" y="4953000"/>
            <a:ext cx="3810000" cy="1673225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00FF"/>
                </a:solidFill>
              </a:rPr>
              <a:t>Мы становимся добрее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3581400" y="2895600"/>
            <a:ext cx="4419600" cy="2438400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Мы становимся умнее (память, сообразительность, находчивость, кругозор)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5401469" y="0"/>
            <a:ext cx="3507581" cy="27225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Театрализованная деятельность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 rot="326355">
            <a:off x="4505325" y="239713"/>
            <a:ext cx="1792288" cy="720725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инус 16"/>
          <p:cNvSpPr>
            <a:spLocks noChangeArrowheads="1"/>
          </p:cNvSpPr>
          <p:nvPr/>
        </p:nvSpPr>
        <p:spPr bwMode="auto">
          <a:xfrm rot="-4598914">
            <a:off x="6360319" y="3240881"/>
            <a:ext cx="3544888" cy="720725"/>
          </a:xfrm>
          <a:custGeom>
            <a:avLst/>
            <a:gdLst>
              <a:gd name="T0" fmla="*/ 3075013 w 3545877"/>
              <a:gd name="T1" fmla="*/ 360363 h 720080"/>
              <a:gd name="T2" fmla="*/ 1772445 w 3545877"/>
              <a:gd name="T3" fmla="*/ 445119 h 720080"/>
              <a:gd name="T4" fmla="*/ 469875 w 3545877"/>
              <a:gd name="T5" fmla="*/ 360363 h 720080"/>
              <a:gd name="T6" fmla="*/ 1772445 w 3545877"/>
              <a:gd name="T7" fmla="*/ 275606 h 7200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70006 w 3545877"/>
              <a:gd name="T13" fmla="*/ 275359 h 720080"/>
              <a:gd name="T14" fmla="*/ 3075871 w 3545877"/>
              <a:gd name="T15" fmla="*/ 444721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45877" h="720080">
                <a:moveTo>
                  <a:pt x="470006" y="275359"/>
                </a:moveTo>
                <a:lnTo>
                  <a:pt x="3075871" y="275359"/>
                </a:lnTo>
                <a:lnTo>
                  <a:pt x="3075871" y="444721"/>
                </a:lnTo>
                <a:lnTo>
                  <a:pt x="470006" y="444721"/>
                </a:lnTo>
                <a:close/>
              </a:path>
            </a:pathLst>
          </a:cu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Минус 20"/>
          <p:cNvSpPr/>
          <p:nvPr/>
        </p:nvSpPr>
        <p:spPr>
          <a:xfrm rot="21254663">
            <a:off x="2971800" y="1457325"/>
            <a:ext cx="3505200" cy="719138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лако 12"/>
          <p:cNvSpPr/>
          <p:nvPr/>
        </p:nvSpPr>
        <p:spPr>
          <a:xfrm>
            <a:off x="1371600" y="4343400"/>
            <a:ext cx="3200400" cy="2209800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Мы становимся смелее (уверенность, раскованность</a:t>
            </a:r>
            <a:r>
              <a:rPr lang="ru-RU" b="1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15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905000" y="300623"/>
            <a:ext cx="66675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Театральная деятельность представлена в ДОУ </a:t>
            </a:r>
          </a:p>
          <a:p>
            <a:pPr algn="ctr"/>
            <a:r>
              <a:rPr lang="ru-RU" sz="2400" b="1" dirty="0"/>
              <a:t>кукольным театром</a:t>
            </a:r>
            <a:r>
              <a:rPr lang="ru-RU" sz="2400" dirty="0"/>
              <a:t> и </a:t>
            </a:r>
            <a:r>
              <a:rPr lang="ru-RU" sz="2400" b="1" dirty="0"/>
              <a:t>театрализованными играми</a:t>
            </a:r>
            <a:r>
              <a:rPr lang="ru-RU" sz="2400" dirty="0"/>
              <a:t>, </a:t>
            </a:r>
          </a:p>
          <a:p>
            <a:pPr algn="ctr"/>
            <a:r>
              <a:rPr lang="ru-RU" sz="2400" dirty="0"/>
              <a:t>которые делятся на две группы: </a:t>
            </a:r>
            <a:endParaRPr lang="ru-RU" sz="2400" b="1" dirty="0"/>
          </a:p>
          <a:p>
            <a:pPr algn="ctr"/>
            <a:r>
              <a:rPr lang="ru-RU" sz="2400" b="1" dirty="0"/>
              <a:t>режиссерские игры и игры-драматизации</a:t>
            </a:r>
            <a:r>
              <a:rPr lang="ru-RU" sz="2400" b="1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К режиссёрским играм</a:t>
            </a:r>
            <a:r>
              <a:rPr lang="ru-RU" sz="2400" b="1" dirty="0"/>
              <a:t> </a:t>
            </a:r>
            <a:r>
              <a:rPr lang="ru-RU" sz="2400" dirty="0" smtClean="0"/>
              <a:t>относятся</a:t>
            </a:r>
            <a:endParaRPr lang="ru-RU" sz="2400" dirty="0"/>
          </a:p>
          <a:p>
            <a:pPr algn="ctr"/>
            <a:r>
              <a:rPr lang="ru-RU" sz="2400" dirty="0"/>
              <a:t>Плоскостной</a:t>
            </a:r>
          </a:p>
          <a:p>
            <a:pPr algn="ctr"/>
            <a:r>
              <a:rPr lang="ru-RU" sz="2400" dirty="0"/>
              <a:t>Теневой</a:t>
            </a:r>
          </a:p>
          <a:p>
            <a:pPr algn="ctr"/>
            <a:r>
              <a:rPr lang="ru-RU" sz="2400" dirty="0"/>
              <a:t>Настольный</a:t>
            </a:r>
          </a:p>
          <a:p>
            <a:pPr algn="ctr"/>
            <a:r>
              <a:rPr lang="ru-RU" sz="2400" dirty="0"/>
              <a:t>Театр на </a:t>
            </a:r>
            <a:r>
              <a:rPr lang="ru-RU" sz="2400" dirty="0" err="1"/>
              <a:t>фланелеграфе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user\AppData\Local\Temp\WPDNSE\{1C97AD34-0000-0000-0000-000000000000}\IMG_20231122_13084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3562" y="4137078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чём основаны игры-</a:t>
            </a:r>
          </a:p>
          <a:p>
            <a:r>
              <a:rPr lang="ru-RU" dirty="0"/>
              <a:t>драматизации?</a:t>
            </a:r>
          </a:p>
          <a:p>
            <a:r>
              <a:rPr lang="ru-RU" dirty="0"/>
              <a:t>На собственных действиях</a:t>
            </a:r>
          </a:p>
          <a:p>
            <a:r>
              <a:rPr lang="ru-RU" dirty="0"/>
              <a:t>исполнителя роли, который при</a:t>
            </a:r>
          </a:p>
          <a:p>
            <a:r>
              <a:rPr lang="ru-RU" dirty="0"/>
              <a:t>этом может использовать куклы</a:t>
            </a:r>
          </a:p>
          <a:p>
            <a:r>
              <a:rPr lang="ru-RU" dirty="0"/>
              <a:t>или персонажи, одетые на пальцы.</a:t>
            </a:r>
          </a:p>
          <a:p>
            <a:r>
              <a:rPr lang="ru-RU" dirty="0"/>
              <a:t>Ребёнок или взрослый в этом</a:t>
            </a:r>
          </a:p>
          <a:p>
            <a:r>
              <a:rPr lang="ru-RU" dirty="0"/>
              <a:t>случае играет сам,</a:t>
            </a:r>
          </a:p>
          <a:p>
            <a:r>
              <a:rPr lang="ru-RU" dirty="0"/>
              <a:t>преимущественно используя свои</a:t>
            </a:r>
          </a:p>
          <a:p>
            <a:r>
              <a:rPr lang="ru-RU" dirty="0"/>
              <a:t>средства выразительности –</a:t>
            </a:r>
          </a:p>
          <a:p>
            <a:r>
              <a:rPr lang="ru-RU" dirty="0"/>
              <a:t>интонацию, мимику и</a:t>
            </a:r>
          </a:p>
          <a:p>
            <a:r>
              <a:rPr lang="ru-RU" dirty="0"/>
              <a:t>пантомимику</a:t>
            </a:r>
          </a:p>
        </p:txBody>
      </p:sp>
      <p:pic>
        <p:nvPicPr>
          <p:cNvPr id="2051" name="Picture 3" descr="C:\Users\user\AppData\Local\Temp\WPDNSE\{1C97AD34-0000-0000-0000-000000000000}\IMG_20231115_11494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05597" cy="48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WPDNSE\{1C97AD34-0000-0000-0000-000000000000}\IMG_20231115_114142_Burst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5"/>
          <a:stretch/>
        </p:blipFill>
        <p:spPr bwMode="auto">
          <a:xfrm>
            <a:off x="2437495" y="3501008"/>
            <a:ext cx="3075806" cy="30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3188"/>
            <a:ext cx="8786874" cy="1093787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onstantia" pitchFamily="18" charset="0"/>
                <a:cs typeface="Times New Roman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280400" cy="458947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  <p:pic>
        <p:nvPicPr>
          <p:cNvPr id="5" name="Picture 2" descr="C:\Users\user\AppData\Local\Temp\WPDNSE\{1C97AD34-0000-0000-0000-000000000000}\IMG_20231115_114555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3"/>
          <a:stretch/>
        </p:blipFill>
        <p:spPr bwMode="auto">
          <a:xfrm>
            <a:off x="6444208" y="4543394"/>
            <a:ext cx="1735955" cy="19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43887" cy="1142984"/>
          </a:xfrm>
        </p:spPr>
        <p:txBody>
          <a:bodyPr/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/>
                <a:latin typeface="Constantia" pitchFamily="18" charset="0"/>
                <a:cs typeface="Times New Roman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357298"/>
            <a:ext cx="8786842" cy="521497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600" dirty="0">
                <a:solidFill>
                  <a:srgbClr val="FF0066"/>
                </a:solidFill>
                <a:latin typeface="Constantia" pitchFamily="18" charset="0"/>
              </a:rPr>
              <a:t>*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600" dirty="0">
                <a:solidFill>
                  <a:srgbClr val="FF0066"/>
                </a:solidFill>
                <a:latin typeface="Constantia" pitchFamily="18" charset="0"/>
              </a:rPr>
              <a:t>*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600" dirty="0">
                <a:solidFill>
                  <a:srgbClr val="FF0066"/>
                </a:solidFill>
                <a:latin typeface="Constantia" pitchFamily="18" charset="0"/>
              </a:rPr>
              <a:t>*</a:t>
            </a:r>
            <a:r>
              <a:rPr lang="ru-RU" sz="2600" dirty="0">
                <a:solidFill>
                  <a:srgbClr val="000000"/>
                </a:solidFill>
                <a:latin typeface="Constant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9" name="Содержимое 8" descr="19126_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504" y="3905301"/>
            <a:ext cx="4464496" cy="29778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2852"/>
            <a:ext cx="8715436" cy="292895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Пальчиковый    театр</a:t>
            </a:r>
            <a:endParaRPr lang="ru-RU" sz="2600" dirty="0" smtClean="0">
              <a:solidFill>
                <a:schemeClr val="tx1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Стимулирует кончики пальцев;</a:t>
            </a:r>
          </a:p>
          <a:p>
            <a:pPr algn="just"/>
            <a:r>
              <a:rPr lang="ru-RU" sz="2600" dirty="0" smtClean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игра </a:t>
            </a:r>
            <a:r>
              <a:rPr lang="ru-RU" sz="2600" dirty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с пальцами ускоряют процесс речевого и умственного </a:t>
            </a:r>
            <a:r>
              <a:rPr lang="ru-RU" sz="2600" dirty="0" smtClean="0">
                <a:solidFill>
                  <a:schemeClr val="tx1">
                    <a:lumMod val="75000"/>
                  </a:schemeClr>
                </a:solidFill>
                <a:latin typeface="Constantia" pitchFamily="18" charset="0"/>
              </a:rPr>
              <a:t>развития.</a:t>
            </a:r>
            <a:endParaRPr lang="ru-RU" sz="2600" dirty="0">
              <a:solidFill>
                <a:schemeClr val="tx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" name="Содержимое 9" descr="2906649.jpg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1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62" y="2285992"/>
            <a:ext cx="4560005" cy="3541281"/>
          </a:xfrm>
        </p:spPr>
      </p:pic>
      <p:pic>
        <p:nvPicPr>
          <p:cNvPr id="9" name="Содержимое 8" descr="рука-нося-марионетку-пальцев-животную-которое-действительно-смешно-129481307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82312" y="2285992"/>
            <a:ext cx="3786214" cy="37862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1393825"/>
            <a:ext cx="1658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555555"/>
                </a:solidFill>
                <a:ea typeface="Calibri" pitchFamily="34" charset="0"/>
                <a:cs typeface="Arial" charset="0"/>
              </a:rPr>
              <a:t>Баночный</a:t>
            </a:r>
            <a:r>
              <a:rPr lang="ru-RU" sz="1400" b="1">
                <a:solidFill>
                  <a:srgbClr val="555555"/>
                </a:solidFill>
                <a:ea typeface="Calibri" pitchFamily="34" charset="0"/>
                <a:cs typeface="Arial" charset="0"/>
              </a:rPr>
              <a:t> театр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20483" name="Рисунок 71" descr="http://www.maaam.ru/upload/blogs/dce3e2a4234ecd0ccc2f736c41636435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93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5432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605</TotalTime>
  <Words>700</Words>
  <Application>Microsoft Office PowerPoint</Application>
  <PresentationFormat>Экран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Шары</vt:lpstr>
      <vt:lpstr>Театрализованная  деятельность  в ДОУ </vt:lpstr>
      <vt:lpstr>На что направлена театрализованная деятельность?</vt:lpstr>
      <vt:lpstr>Презентация PowerPoint</vt:lpstr>
      <vt:lpstr>Презентация PowerPoint</vt:lpstr>
      <vt:lpstr>Презентация PowerPoint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Презентация PowerPoint</vt:lpstr>
      <vt:lpstr>Презентация PowerPoint</vt:lpstr>
      <vt:lpstr>Театр картинок и фланелеграф</vt:lpstr>
      <vt:lpstr>Театр картинок и фланелеграф</vt:lpstr>
      <vt:lpstr>Вязаный театр</vt:lpstr>
      <vt:lpstr>Конусный, настольный театр</vt:lpstr>
      <vt:lpstr>Театр - топотушки</vt:lpstr>
      <vt:lpstr>Театр на перчатке</vt:lpstr>
      <vt:lpstr>Театр кукол Би-ба-бо</vt:lpstr>
      <vt:lpstr>       Игра-драматизация </vt:lpstr>
      <vt:lpstr>Роль педагога в организации театрализованной деятельности в ДОУ:</vt:lpstr>
      <vt:lpstr>Роль педагога в организации театрализованной деятельности в ДОУ:</vt:lpstr>
      <vt:lpstr>Презентация PowerPoint</vt:lpstr>
      <vt:lpstr>Презентация PowerPoint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user</cp:lastModifiedBy>
  <cp:revision>54</cp:revision>
  <dcterms:created xsi:type="dcterms:W3CDTF">2012-09-13T07:56:08Z</dcterms:created>
  <dcterms:modified xsi:type="dcterms:W3CDTF">2023-12-04T04:42:39Z</dcterms:modified>
</cp:coreProperties>
</file>