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25"/>
  </p:notesMasterIdLst>
  <p:sldIdLst>
    <p:sldId id="256" r:id="rId2"/>
    <p:sldId id="257" r:id="rId3"/>
    <p:sldId id="274" r:id="rId4"/>
    <p:sldId id="275" r:id="rId5"/>
    <p:sldId id="280" r:id="rId6"/>
    <p:sldId id="258" r:id="rId7"/>
    <p:sldId id="259" r:id="rId8"/>
    <p:sldId id="260" r:id="rId9"/>
    <p:sldId id="276" r:id="rId10"/>
    <p:sldId id="277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70" r:id="rId19"/>
    <p:sldId id="271" r:id="rId20"/>
    <p:sldId id="273" r:id="rId21"/>
    <p:sldId id="279" r:id="rId22"/>
    <p:sldId id="278" r:id="rId23"/>
    <p:sldId id="269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33CC"/>
    <a:srgbClr val="FF0066"/>
    <a:srgbClr val="0033CC"/>
    <a:srgbClr val="0099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B1E236-C598-4F13-BB2C-904856057DE3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95CA97-0AEE-421C-B21C-F485CD77A1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412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38AF4FD3-16B0-4098-967A-669973BAD7A5}" type="slidenum">
              <a:rPr lang="ru-RU" sz="1200"/>
              <a:pPr algn="r" eaLnBrk="1" hangingPunct="1"/>
              <a:t>3</a:t>
            </a:fld>
            <a:endParaRPr lang="ru-RU" sz="1200"/>
          </a:p>
        </p:txBody>
      </p:sp>
      <p:sp>
        <p:nvSpPr>
          <p:cNvPr id="41987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8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1989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C986A7BD-E0F9-480D-B57C-EB6424A53515}" type="slidenum">
              <a:rPr lang="ru-RU" sz="1200">
                <a:latin typeface="Calibri" pitchFamily="34" charset="0"/>
              </a:rPr>
              <a:pPr algn="r" eaLnBrk="1" hangingPunct="1"/>
              <a:t>3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5CA97-0AEE-421C-B21C-F485CD77A1FF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048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/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23555" name="Group 3"/>
            <p:cNvGrpSpPr>
              <a:grpSpLocks/>
            </p:cNvGrpSpPr>
            <p:nvPr userDrawn="1"/>
          </p:nvGrpSpPr>
          <p:grpSpPr bwMode="auto">
            <a:xfrm rot="-215207">
              <a:off x="3690" y="234"/>
              <a:ext cx="1857" cy="3625"/>
              <a:chOff x="3010" y="778"/>
              <a:chExt cx="1857" cy="3625"/>
            </a:xfrm>
          </p:grpSpPr>
          <p:sp>
            <p:nvSpPr>
              <p:cNvPr id="23556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4" y="778"/>
                <a:ext cx="1333" cy="1485"/>
              </a:xfrm>
              <a:custGeom>
                <a:avLst/>
                <a:gdLst>
                  <a:gd name="T0" fmla="*/ 16 w 596"/>
                  <a:gd name="T1" fmla="*/ 370 h 666"/>
                  <a:gd name="T2" fmla="*/ 6 w 596"/>
                  <a:gd name="T3" fmla="*/ 341 h 666"/>
                  <a:gd name="T4" fmla="*/ 0 w 596"/>
                  <a:gd name="T5" fmla="*/ 289 h 666"/>
                  <a:gd name="T6" fmla="*/ 4 w 596"/>
                  <a:gd name="T7" fmla="*/ 222 h 666"/>
                  <a:gd name="T8" fmla="*/ 25 w 596"/>
                  <a:gd name="T9" fmla="*/ 151 h 666"/>
                  <a:gd name="T10" fmla="*/ 69 w 596"/>
                  <a:gd name="T11" fmla="*/ 84 h 666"/>
                  <a:gd name="T12" fmla="*/ 142 w 596"/>
                  <a:gd name="T13" fmla="*/ 31 h 666"/>
                  <a:gd name="T14" fmla="*/ 247 w 596"/>
                  <a:gd name="T15" fmla="*/ 2 h 666"/>
                  <a:gd name="T16" fmla="*/ 380 w 596"/>
                  <a:gd name="T17" fmla="*/ 9 h 666"/>
                  <a:gd name="T18" fmla="*/ 484 w 596"/>
                  <a:gd name="T19" fmla="*/ 68 h 666"/>
                  <a:gd name="T20" fmla="*/ 554 w 596"/>
                  <a:gd name="T21" fmla="*/ 165 h 666"/>
                  <a:gd name="T22" fmla="*/ 591 w 596"/>
                  <a:gd name="T23" fmla="*/ 284 h 666"/>
                  <a:gd name="T24" fmla="*/ 595 w 596"/>
                  <a:gd name="T25" fmla="*/ 409 h 666"/>
                  <a:gd name="T26" fmla="*/ 566 w 596"/>
                  <a:gd name="T27" fmla="*/ 525 h 666"/>
                  <a:gd name="T28" fmla="*/ 507 w 596"/>
                  <a:gd name="T29" fmla="*/ 615 h 666"/>
                  <a:gd name="T30" fmla="*/ 417 w 596"/>
                  <a:gd name="T31" fmla="*/ 663 h 666"/>
                  <a:gd name="T32" fmla="*/ 389 w 596"/>
                  <a:gd name="T33" fmla="*/ 659 h 666"/>
                  <a:gd name="T34" fmla="*/ 441 w 596"/>
                  <a:gd name="T35" fmla="*/ 617 h 666"/>
                  <a:gd name="T36" fmla="*/ 482 w 596"/>
                  <a:gd name="T37" fmla="*/ 544 h 666"/>
                  <a:gd name="T38" fmla="*/ 509 w 596"/>
                  <a:gd name="T39" fmla="*/ 454 h 666"/>
                  <a:gd name="T40" fmla="*/ 520 w 596"/>
                  <a:gd name="T41" fmla="*/ 355 h 666"/>
                  <a:gd name="T42" fmla="*/ 514 w 596"/>
                  <a:gd name="T43" fmla="*/ 258 h 666"/>
                  <a:gd name="T44" fmla="*/ 485 w 596"/>
                  <a:gd name="T45" fmla="*/ 174 h 666"/>
                  <a:gd name="T46" fmla="*/ 433 w 596"/>
                  <a:gd name="T47" fmla="*/ 112 h 666"/>
                  <a:gd name="T48" fmla="*/ 341 w 596"/>
                  <a:gd name="T49" fmla="*/ 75 h 666"/>
                  <a:gd name="T50" fmla="*/ 246 w 596"/>
                  <a:gd name="T51" fmla="*/ 61 h 666"/>
                  <a:gd name="T52" fmla="*/ 174 w 596"/>
                  <a:gd name="T53" fmla="*/ 71 h 666"/>
                  <a:gd name="T54" fmla="*/ 121 w 596"/>
                  <a:gd name="T55" fmla="*/ 101 h 666"/>
                  <a:gd name="T56" fmla="*/ 84 w 596"/>
                  <a:gd name="T57" fmla="*/ 149 h 666"/>
                  <a:gd name="T58" fmla="*/ 57 w 596"/>
                  <a:gd name="T59" fmla="*/ 206 h 666"/>
                  <a:gd name="T60" fmla="*/ 40 w 596"/>
                  <a:gd name="T61" fmla="*/ 272 h 666"/>
                  <a:gd name="T62" fmla="*/ 28 w 596"/>
                  <a:gd name="T63" fmla="*/ 339 h 6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57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9" y="1802"/>
                <a:ext cx="571" cy="531"/>
              </a:xfrm>
              <a:custGeom>
                <a:avLst/>
                <a:gdLst>
                  <a:gd name="T0" fmla="*/ 0 w 257"/>
                  <a:gd name="T1" fmla="*/ 0 h 237"/>
                  <a:gd name="T2" fmla="*/ 0 w 257"/>
                  <a:gd name="T3" fmla="*/ 25 h 237"/>
                  <a:gd name="T4" fmla="*/ 3 w 257"/>
                  <a:gd name="T5" fmla="*/ 50 h 237"/>
                  <a:gd name="T6" fmla="*/ 6 w 257"/>
                  <a:gd name="T7" fmla="*/ 75 h 237"/>
                  <a:gd name="T8" fmla="*/ 11 w 257"/>
                  <a:gd name="T9" fmla="*/ 98 h 237"/>
                  <a:gd name="T10" fmla="*/ 18 w 257"/>
                  <a:gd name="T11" fmla="*/ 119 h 237"/>
                  <a:gd name="T12" fmla="*/ 27 w 257"/>
                  <a:gd name="T13" fmla="*/ 141 h 237"/>
                  <a:gd name="T14" fmla="*/ 38 w 257"/>
                  <a:gd name="T15" fmla="*/ 161 h 237"/>
                  <a:gd name="T16" fmla="*/ 51 w 257"/>
                  <a:gd name="T17" fmla="*/ 178 h 237"/>
                  <a:gd name="T18" fmla="*/ 67 w 257"/>
                  <a:gd name="T19" fmla="*/ 194 h 237"/>
                  <a:gd name="T20" fmla="*/ 86 w 257"/>
                  <a:gd name="T21" fmla="*/ 208 h 237"/>
                  <a:gd name="T22" fmla="*/ 106 w 257"/>
                  <a:gd name="T23" fmla="*/ 219 h 237"/>
                  <a:gd name="T24" fmla="*/ 131 w 257"/>
                  <a:gd name="T25" fmla="*/ 228 h 237"/>
                  <a:gd name="T26" fmla="*/ 158 w 257"/>
                  <a:gd name="T27" fmla="*/ 234 h 237"/>
                  <a:gd name="T28" fmla="*/ 188 w 257"/>
                  <a:gd name="T29" fmla="*/ 237 h 237"/>
                  <a:gd name="T30" fmla="*/ 220 w 257"/>
                  <a:gd name="T31" fmla="*/ 236 h 237"/>
                  <a:gd name="T32" fmla="*/ 257 w 257"/>
                  <a:gd name="T33" fmla="*/ 232 h 237"/>
                  <a:gd name="T34" fmla="*/ 224 w 257"/>
                  <a:gd name="T35" fmla="*/ 227 h 237"/>
                  <a:gd name="T36" fmla="*/ 195 w 257"/>
                  <a:gd name="T37" fmla="*/ 220 h 237"/>
                  <a:gd name="T38" fmla="*/ 170 w 257"/>
                  <a:gd name="T39" fmla="*/ 212 h 237"/>
                  <a:gd name="T40" fmla="*/ 148 w 257"/>
                  <a:gd name="T41" fmla="*/ 204 h 237"/>
                  <a:gd name="T42" fmla="*/ 128 w 257"/>
                  <a:gd name="T43" fmla="*/ 193 h 237"/>
                  <a:gd name="T44" fmla="*/ 112 w 257"/>
                  <a:gd name="T45" fmla="*/ 182 h 237"/>
                  <a:gd name="T46" fmla="*/ 97 w 257"/>
                  <a:gd name="T47" fmla="*/ 169 h 237"/>
                  <a:gd name="T48" fmla="*/ 84 w 257"/>
                  <a:gd name="T49" fmla="*/ 155 h 237"/>
                  <a:gd name="T50" fmla="*/ 72 w 257"/>
                  <a:gd name="T51" fmla="*/ 141 h 237"/>
                  <a:gd name="T52" fmla="*/ 61 w 257"/>
                  <a:gd name="T53" fmla="*/ 125 h 237"/>
                  <a:gd name="T54" fmla="*/ 52 w 257"/>
                  <a:gd name="T55" fmla="*/ 107 h 237"/>
                  <a:gd name="T56" fmla="*/ 43 w 257"/>
                  <a:gd name="T57" fmla="*/ 88 h 237"/>
                  <a:gd name="T58" fmla="*/ 33 w 257"/>
                  <a:gd name="T59" fmla="*/ 69 h 237"/>
                  <a:gd name="T60" fmla="*/ 23 w 257"/>
                  <a:gd name="T61" fmla="*/ 47 h 237"/>
                  <a:gd name="T62" fmla="*/ 12 w 257"/>
                  <a:gd name="T63" fmla="*/ 24 h 237"/>
                  <a:gd name="T64" fmla="*/ 0 w 257"/>
                  <a:gd name="T65" fmla="*/ 0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58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9" y="2167"/>
                <a:ext cx="277" cy="249"/>
              </a:xfrm>
              <a:custGeom>
                <a:avLst/>
                <a:gdLst>
                  <a:gd name="T0" fmla="*/ 77 w 124"/>
                  <a:gd name="T1" fmla="*/ 0 h 110"/>
                  <a:gd name="T2" fmla="*/ 124 w 124"/>
                  <a:gd name="T3" fmla="*/ 108 h 110"/>
                  <a:gd name="T4" fmla="*/ 120 w 124"/>
                  <a:gd name="T5" fmla="*/ 107 h 110"/>
                  <a:gd name="T6" fmla="*/ 107 w 124"/>
                  <a:gd name="T7" fmla="*/ 105 h 110"/>
                  <a:gd name="T8" fmla="*/ 89 w 124"/>
                  <a:gd name="T9" fmla="*/ 101 h 110"/>
                  <a:gd name="T10" fmla="*/ 68 w 124"/>
                  <a:gd name="T11" fmla="*/ 99 h 110"/>
                  <a:gd name="T12" fmla="*/ 45 w 124"/>
                  <a:gd name="T13" fmla="*/ 97 h 110"/>
                  <a:gd name="T14" fmla="*/ 25 w 124"/>
                  <a:gd name="T15" fmla="*/ 98 h 110"/>
                  <a:gd name="T16" fmla="*/ 9 w 124"/>
                  <a:gd name="T17" fmla="*/ 102 h 110"/>
                  <a:gd name="T18" fmla="*/ 0 w 124"/>
                  <a:gd name="T19" fmla="*/ 110 h 110"/>
                  <a:gd name="T20" fmla="*/ 4 w 124"/>
                  <a:gd name="T21" fmla="*/ 98 h 110"/>
                  <a:gd name="T22" fmla="*/ 8 w 124"/>
                  <a:gd name="T23" fmla="*/ 89 h 110"/>
                  <a:gd name="T24" fmla="*/ 16 w 124"/>
                  <a:gd name="T25" fmla="*/ 82 h 110"/>
                  <a:gd name="T26" fmla="*/ 25 w 124"/>
                  <a:gd name="T27" fmla="*/ 76 h 110"/>
                  <a:gd name="T28" fmla="*/ 36 w 124"/>
                  <a:gd name="T29" fmla="*/ 72 h 110"/>
                  <a:gd name="T30" fmla="*/ 47 w 124"/>
                  <a:gd name="T31" fmla="*/ 71 h 110"/>
                  <a:gd name="T32" fmla="*/ 59 w 124"/>
                  <a:gd name="T33" fmla="*/ 71 h 110"/>
                  <a:gd name="T34" fmla="*/ 72 w 124"/>
                  <a:gd name="T35" fmla="*/ 74 h 110"/>
                  <a:gd name="T36" fmla="*/ 73 w 124"/>
                  <a:gd name="T37" fmla="*/ 71 h 110"/>
                  <a:gd name="T38" fmla="*/ 70 w 124"/>
                  <a:gd name="T39" fmla="*/ 56 h 110"/>
                  <a:gd name="T40" fmla="*/ 67 w 124"/>
                  <a:gd name="T41" fmla="*/ 38 h 110"/>
                  <a:gd name="T42" fmla="*/ 65 w 124"/>
                  <a:gd name="T43" fmla="*/ 30 h 110"/>
                  <a:gd name="T44" fmla="*/ 63 w 124"/>
                  <a:gd name="T45" fmla="*/ 30 h 110"/>
                  <a:gd name="T46" fmla="*/ 61 w 124"/>
                  <a:gd name="T47" fmla="*/ 29 h 110"/>
                  <a:gd name="T48" fmla="*/ 59 w 124"/>
                  <a:gd name="T49" fmla="*/ 26 h 110"/>
                  <a:gd name="T50" fmla="*/ 57 w 124"/>
                  <a:gd name="T51" fmla="*/ 23 h 110"/>
                  <a:gd name="T52" fmla="*/ 57 w 124"/>
                  <a:gd name="T53" fmla="*/ 19 h 110"/>
                  <a:gd name="T54" fmla="*/ 59 w 124"/>
                  <a:gd name="T55" fmla="*/ 14 h 110"/>
                  <a:gd name="T56" fmla="*/ 66 w 124"/>
                  <a:gd name="T57" fmla="*/ 8 h 110"/>
                  <a:gd name="T58" fmla="*/ 77 w 124"/>
                  <a:gd name="T59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59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9" y="977"/>
                <a:ext cx="245" cy="347"/>
              </a:xfrm>
              <a:custGeom>
                <a:avLst/>
                <a:gdLst>
                  <a:gd name="T0" fmla="*/ 0 w 109"/>
                  <a:gd name="T1" fmla="*/ 0 h 156"/>
                  <a:gd name="T2" fmla="*/ 5 w 109"/>
                  <a:gd name="T3" fmla="*/ 1 h 156"/>
                  <a:gd name="T4" fmla="*/ 18 w 109"/>
                  <a:gd name="T5" fmla="*/ 5 h 156"/>
                  <a:gd name="T6" fmla="*/ 37 w 109"/>
                  <a:gd name="T7" fmla="*/ 12 h 156"/>
                  <a:gd name="T8" fmla="*/ 58 w 109"/>
                  <a:gd name="T9" fmla="*/ 24 h 156"/>
                  <a:gd name="T10" fmla="*/ 78 w 109"/>
                  <a:gd name="T11" fmla="*/ 44 h 156"/>
                  <a:gd name="T12" fmla="*/ 96 w 109"/>
                  <a:gd name="T13" fmla="*/ 71 h 156"/>
                  <a:gd name="T14" fmla="*/ 107 w 109"/>
                  <a:gd name="T15" fmla="*/ 108 h 156"/>
                  <a:gd name="T16" fmla="*/ 109 w 109"/>
                  <a:gd name="T17" fmla="*/ 156 h 156"/>
                  <a:gd name="T18" fmla="*/ 105 w 109"/>
                  <a:gd name="T19" fmla="*/ 156 h 156"/>
                  <a:gd name="T20" fmla="*/ 99 w 109"/>
                  <a:gd name="T21" fmla="*/ 156 h 156"/>
                  <a:gd name="T22" fmla="*/ 93 w 109"/>
                  <a:gd name="T23" fmla="*/ 156 h 156"/>
                  <a:gd name="T24" fmla="*/ 87 w 109"/>
                  <a:gd name="T25" fmla="*/ 154 h 156"/>
                  <a:gd name="T26" fmla="*/ 81 w 109"/>
                  <a:gd name="T27" fmla="*/ 153 h 156"/>
                  <a:gd name="T28" fmla="*/ 74 w 109"/>
                  <a:gd name="T29" fmla="*/ 150 h 156"/>
                  <a:gd name="T30" fmla="*/ 66 w 109"/>
                  <a:gd name="T31" fmla="*/ 145 h 156"/>
                  <a:gd name="T32" fmla="*/ 58 w 109"/>
                  <a:gd name="T33" fmla="*/ 139 h 156"/>
                  <a:gd name="T34" fmla="*/ 53 w 109"/>
                  <a:gd name="T35" fmla="*/ 126 h 156"/>
                  <a:gd name="T36" fmla="*/ 53 w 109"/>
                  <a:gd name="T37" fmla="*/ 111 h 156"/>
                  <a:gd name="T38" fmla="*/ 56 w 109"/>
                  <a:gd name="T39" fmla="*/ 96 h 156"/>
                  <a:gd name="T40" fmla="*/ 59 w 109"/>
                  <a:gd name="T41" fmla="*/ 80 h 156"/>
                  <a:gd name="T42" fmla="*/ 56 w 109"/>
                  <a:gd name="T43" fmla="*/ 62 h 156"/>
                  <a:gd name="T44" fmla="*/ 48 w 109"/>
                  <a:gd name="T45" fmla="*/ 43 h 156"/>
                  <a:gd name="T46" fmla="*/ 31 w 109"/>
                  <a:gd name="T47" fmla="*/ 23 h 156"/>
                  <a:gd name="T48" fmla="*/ 0 w 109"/>
                  <a:gd name="T49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60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5" y="2207"/>
                <a:ext cx="103" cy="209"/>
              </a:xfrm>
              <a:custGeom>
                <a:avLst/>
                <a:gdLst>
                  <a:gd name="T0" fmla="*/ 31 w 46"/>
                  <a:gd name="T1" fmla="*/ 0 h 94"/>
                  <a:gd name="T2" fmla="*/ 20 w 46"/>
                  <a:gd name="T3" fmla="*/ 38 h 94"/>
                  <a:gd name="T4" fmla="*/ 15 w 46"/>
                  <a:gd name="T5" fmla="*/ 62 h 94"/>
                  <a:gd name="T6" fmla="*/ 11 w 46"/>
                  <a:gd name="T7" fmla="*/ 79 h 94"/>
                  <a:gd name="T8" fmla="*/ 0 w 46"/>
                  <a:gd name="T9" fmla="*/ 94 h 94"/>
                  <a:gd name="T10" fmla="*/ 12 w 46"/>
                  <a:gd name="T11" fmla="*/ 88 h 94"/>
                  <a:gd name="T12" fmla="*/ 23 w 46"/>
                  <a:gd name="T13" fmla="*/ 80 h 94"/>
                  <a:gd name="T14" fmla="*/ 32 w 46"/>
                  <a:gd name="T15" fmla="*/ 69 h 94"/>
                  <a:gd name="T16" fmla="*/ 40 w 46"/>
                  <a:gd name="T17" fmla="*/ 57 h 94"/>
                  <a:gd name="T18" fmla="*/ 45 w 46"/>
                  <a:gd name="T19" fmla="*/ 44 h 94"/>
                  <a:gd name="T20" fmla="*/ 46 w 46"/>
                  <a:gd name="T21" fmla="*/ 30 h 94"/>
                  <a:gd name="T22" fmla="*/ 42 w 46"/>
                  <a:gd name="T23" fmla="*/ 15 h 94"/>
                  <a:gd name="T24" fmla="*/ 31 w 46"/>
                  <a:gd name="T25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61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5" y="1325"/>
                <a:ext cx="120" cy="90"/>
              </a:xfrm>
              <a:custGeom>
                <a:avLst/>
                <a:gdLst>
                  <a:gd name="T0" fmla="*/ 0 w 54"/>
                  <a:gd name="T1" fmla="*/ 0 h 40"/>
                  <a:gd name="T2" fmla="*/ 1 w 54"/>
                  <a:gd name="T3" fmla="*/ 1 h 40"/>
                  <a:gd name="T4" fmla="*/ 6 w 54"/>
                  <a:gd name="T5" fmla="*/ 3 h 40"/>
                  <a:gd name="T6" fmla="*/ 13 w 54"/>
                  <a:gd name="T7" fmla="*/ 8 h 40"/>
                  <a:gd name="T8" fmla="*/ 21 w 54"/>
                  <a:gd name="T9" fmla="*/ 12 h 40"/>
                  <a:gd name="T10" fmla="*/ 29 w 54"/>
                  <a:gd name="T11" fmla="*/ 15 h 40"/>
                  <a:gd name="T12" fmla="*/ 38 w 54"/>
                  <a:gd name="T13" fmla="*/ 17 h 40"/>
                  <a:gd name="T14" fmla="*/ 46 w 54"/>
                  <a:gd name="T15" fmla="*/ 18 h 40"/>
                  <a:gd name="T16" fmla="*/ 54 w 54"/>
                  <a:gd name="T17" fmla="*/ 16 h 40"/>
                  <a:gd name="T18" fmla="*/ 53 w 54"/>
                  <a:gd name="T19" fmla="*/ 25 h 40"/>
                  <a:gd name="T20" fmla="*/ 50 w 54"/>
                  <a:gd name="T21" fmla="*/ 33 h 40"/>
                  <a:gd name="T22" fmla="*/ 44 w 54"/>
                  <a:gd name="T23" fmla="*/ 38 h 40"/>
                  <a:gd name="T24" fmla="*/ 37 w 54"/>
                  <a:gd name="T25" fmla="*/ 40 h 40"/>
                  <a:gd name="T26" fmla="*/ 28 w 54"/>
                  <a:gd name="T27" fmla="*/ 39 h 40"/>
                  <a:gd name="T28" fmla="*/ 19 w 54"/>
                  <a:gd name="T29" fmla="*/ 32 h 40"/>
                  <a:gd name="T30" fmla="*/ 10 w 54"/>
                  <a:gd name="T31" fmla="*/ 20 h 40"/>
                  <a:gd name="T32" fmla="*/ 0 w 54"/>
                  <a:gd name="T33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62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10" y="2344"/>
                <a:ext cx="330" cy="2059"/>
              </a:xfrm>
              <a:custGeom>
                <a:avLst/>
                <a:gdLst>
                  <a:gd name="T0" fmla="*/ 0 w 149"/>
                  <a:gd name="T1" fmla="*/ 0 h 704"/>
                  <a:gd name="T2" fmla="*/ 6 w 149"/>
                  <a:gd name="T3" fmla="*/ 6 h 704"/>
                  <a:gd name="T4" fmla="*/ 16 w 149"/>
                  <a:gd name="T5" fmla="*/ 14 h 704"/>
                  <a:gd name="T6" fmla="*/ 28 w 149"/>
                  <a:gd name="T7" fmla="*/ 24 h 704"/>
                  <a:gd name="T8" fmla="*/ 41 w 149"/>
                  <a:gd name="T9" fmla="*/ 37 h 704"/>
                  <a:gd name="T10" fmla="*/ 58 w 149"/>
                  <a:gd name="T11" fmla="*/ 53 h 704"/>
                  <a:gd name="T12" fmla="*/ 73 w 149"/>
                  <a:gd name="T13" fmla="*/ 70 h 704"/>
                  <a:gd name="T14" fmla="*/ 88 w 149"/>
                  <a:gd name="T15" fmla="*/ 90 h 704"/>
                  <a:gd name="T16" fmla="*/ 100 w 149"/>
                  <a:gd name="T17" fmla="*/ 113 h 704"/>
                  <a:gd name="T18" fmla="*/ 112 w 149"/>
                  <a:gd name="T19" fmla="*/ 137 h 704"/>
                  <a:gd name="T20" fmla="*/ 120 w 149"/>
                  <a:gd name="T21" fmla="*/ 165 h 704"/>
                  <a:gd name="T22" fmla="*/ 124 w 149"/>
                  <a:gd name="T23" fmla="*/ 196 h 704"/>
                  <a:gd name="T24" fmla="*/ 126 w 149"/>
                  <a:gd name="T25" fmla="*/ 228 h 704"/>
                  <a:gd name="T26" fmla="*/ 120 w 149"/>
                  <a:gd name="T27" fmla="*/ 264 h 704"/>
                  <a:gd name="T28" fmla="*/ 109 w 149"/>
                  <a:gd name="T29" fmla="*/ 302 h 704"/>
                  <a:gd name="T30" fmla="*/ 92 w 149"/>
                  <a:gd name="T31" fmla="*/ 342 h 704"/>
                  <a:gd name="T32" fmla="*/ 67 w 149"/>
                  <a:gd name="T33" fmla="*/ 386 h 704"/>
                  <a:gd name="T34" fmla="*/ 39 w 149"/>
                  <a:gd name="T35" fmla="*/ 436 h 704"/>
                  <a:gd name="T36" fmla="*/ 21 w 149"/>
                  <a:gd name="T37" fmla="*/ 482 h 704"/>
                  <a:gd name="T38" fmla="*/ 10 w 149"/>
                  <a:gd name="T39" fmla="*/ 525 h 704"/>
                  <a:gd name="T40" fmla="*/ 6 w 149"/>
                  <a:gd name="T41" fmla="*/ 566 h 704"/>
                  <a:gd name="T42" fmla="*/ 6 w 149"/>
                  <a:gd name="T43" fmla="*/ 605 h 704"/>
                  <a:gd name="T44" fmla="*/ 8 w 149"/>
                  <a:gd name="T45" fmla="*/ 641 h 704"/>
                  <a:gd name="T46" fmla="*/ 12 w 149"/>
                  <a:gd name="T47" fmla="*/ 673 h 704"/>
                  <a:gd name="T48" fmla="*/ 14 w 149"/>
                  <a:gd name="T49" fmla="*/ 704 h 704"/>
                  <a:gd name="T50" fmla="*/ 41 w 149"/>
                  <a:gd name="T51" fmla="*/ 688 h 704"/>
                  <a:gd name="T52" fmla="*/ 39 w 149"/>
                  <a:gd name="T53" fmla="*/ 680 h 704"/>
                  <a:gd name="T54" fmla="*/ 36 w 149"/>
                  <a:gd name="T55" fmla="*/ 657 h 704"/>
                  <a:gd name="T56" fmla="*/ 33 w 149"/>
                  <a:gd name="T57" fmla="*/ 622 h 704"/>
                  <a:gd name="T58" fmla="*/ 35 w 149"/>
                  <a:gd name="T59" fmla="*/ 575 h 704"/>
                  <a:gd name="T60" fmla="*/ 41 w 149"/>
                  <a:gd name="T61" fmla="*/ 519 h 704"/>
                  <a:gd name="T62" fmla="*/ 58 w 149"/>
                  <a:gd name="T63" fmla="*/ 455 h 704"/>
                  <a:gd name="T64" fmla="*/ 86 w 149"/>
                  <a:gd name="T65" fmla="*/ 386 h 704"/>
                  <a:gd name="T66" fmla="*/ 129 w 149"/>
                  <a:gd name="T67" fmla="*/ 313 h 704"/>
                  <a:gd name="T68" fmla="*/ 143 w 149"/>
                  <a:gd name="T69" fmla="*/ 279 h 704"/>
                  <a:gd name="T70" fmla="*/ 149 w 149"/>
                  <a:gd name="T71" fmla="*/ 235 h 704"/>
                  <a:gd name="T72" fmla="*/ 144 w 149"/>
                  <a:gd name="T73" fmla="*/ 184 h 704"/>
                  <a:gd name="T74" fmla="*/ 131 w 149"/>
                  <a:gd name="T75" fmla="*/ 134 h 704"/>
                  <a:gd name="T76" fmla="*/ 109 w 149"/>
                  <a:gd name="T77" fmla="*/ 85 h 704"/>
                  <a:gd name="T78" fmla="*/ 81 w 149"/>
                  <a:gd name="T79" fmla="*/ 44 h 704"/>
                  <a:gd name="T80" fmla="*/ 44 w 149"/>
                  <a:gd name="T81" fmla="*/ 14 h 704"/>
                  <a:gd name="T82" fmla="*/ 0 w 149"/>
                  <a:gd name="T83" fmla="*/ 0 h 7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3563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>
                <a:gd name="T0" fmla="*/ 94 w 128"/>
                <a:gd name="T1" fmla="*/ 0 h 217"/>
                <a:gd name="T2" fmla="*/ 105 w 128"/>
                <a:gd name="T3" fmla="*/ 9 h 217"/>
                <a:gd name="T4" fmla="*/ 115 w 128"/>
                <a:gd name="T5" fmla="*/ 27 h 217"/>
                <a:gd name="T6" fmla="*/ 123 w 128"/>
                <a:gd name="T7" fmla="*/ 50 h 217"/>
                <a:gd name="T8" fmla="*/ 128 w 128"/>
                <a:gd name="T9" fmla="*/ 78 h 217"/>
                <a:gd name="T10" fmla="*/ 127 w 128"/>
                <a:gd name="T11" fmla="*/ 111 h 217"/>
                <a:gd name="T12" fmla="*/ 116 w 128"/>
                <a:gd name="T13" fmla="*/ 145 h 217"/>
                <a:gd name="T14" fmla="*/ 94 w 128"/>
                <a:gd name="T15" fmla="*/ 181 h 217"/>
                <a:gd name="T16" fmla="*/ 60 w 128"/>
                <a:gd name="T17" fmla="*/ 217 h 217"/>
                <a:gd name="T18" fmla="*/ 49 w 128"/>
                <a:gd name="T19" fmla="*/ 213 h 217"/>
                <a:gd name="T20" fmla="*/ 38 w 128"/>
                <a:gd name="T21" fmla="*/ 210 h 217"/>
                <a:gd name="T22" fmla="*/ 26 w 128"/>
                <a:gd name="T23" fmla="*/ 205 h 217"/>
                <a:gd name="T24" fmla="*/ 16 w 128"/>
                <a:gd name="T25" fmla="*/ 201 h 217"/>
                <a:gd name="T26" fmla="*/ 8 w 128"/>
                <a:gd name="T27" fmla="*/ 196 h 217"/>
                <a:gd name="T28" fmla="*/ 2 w 128"/>
                <a:gd name="T29" fmla="*/ 190 h 217"/>
                <a:gd name="T30" fmla="*/ 0 w 128"/>
                <a:gd name="T31" fmla="*/ 183 h 217"/>
                <a:gd name="T32" fmla="*/ 1 w 128"/>
                <a:gd name="T33" fmla="*/ 178 h 217"/>
                <a:gd name="T34" fmla="*/ 13 w 128"/>
                <a:gd name="T35" fmla="*/ 171 h 217"/>
                <a:gd name="T36" fmla="*/ 29 w 128"/>
                <a:gd name="T37" fmla="*/ 161 h 217"/>
                <a:gd name="T38" fmla="*/ 46 w 128"/>
                <a:gd name="T39" fmla="*/ 150 h 217"/>
                <a:gd name="T40" fmla="*/ 63 w 128"/>
                <a:gd name="T41" fmla="*/ 134 h 217"/>
                <a:gd name="T42" fmla="*/ 79 w 128"/>
                <a:gd name="T43" fmla="*/ 112 h 217"/>
                <a:gd name="T44" fmla="*/ 91 w 128"/>
                <a:gd name="T45" fmla="*/ 83 h 217"/>
                <a:gd name="T46" fmla="*/ 97 w 128"/>
                <a:gd name="T47" fmla="*/ 46 h 217"/>
                <a:gd name="T48" fmla="*/ 94 w 128"/>
                <a:gd name="T49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64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>
                <a:gd name="T0" fmla="*/ 891 w 1259"/>
                <a:gd name="T1" fmla="*/ 1532 h 1532"/>
                <a:gd name="T2" fmla="*/ 954 w 1259"/>
                <a:gd name="T3" fmla="*/ 1452 h 1532"/>
                <a:gd name="T4" fmla="*/ 1032 w 1259"/>
                <a:gd name="T5" fmla="*/ 1338 h 1532"/>
                <a:gd name="T6" fmla="*/ 1115 w 1259"/>
                <a:gd name="T7" fmla="*/ 1188 h 1532"/>
                <a:gd name="T8" fmla="*/ 1194 w 1259"/>
                <a:gd name="T9" fmla="*/ 1023 h 1532"/>
                <a:gd name="T10" fmla="*/ 1244 w 1259"/>
                <a:gd name="T11" fmla="*/ 841 h 1532"/>
                <a:gd name="T12" fmla="*/ 1259 w 1259"/>
                <a:gd name="T13" fmla="*/ 647 h 1532"/>
                <a:gd name="T14" fmla="*/ 1230 w 1259"/>
                <a:gd name="T15" fmla="*/ 463 h 1532"/>
                <a:gd name="T16" fmla="*/ 1140 w 1259"/>
                <a:gd name="T17" fmla="*/ 294 h 1532"/>
                <a:gd name="T18" fmla="*/ 1043 w 1259"/>
                <a:gd name="T19" fmla="*/ 190 h 1532"/>
                <a:gd name="T20" fmla="*/ 961 w 1259"/>
                <a:gd name="T21" fmla="*/ 109 h 1532"/>
                <a:gd name="T22" fmla="*/ 894 w 1259"/>
                <a:gd name="T23" fmla="*/ 65 h 1532"/>
                <a:gd name="T24" fmla="*/ 786 w 1259"/>
                <a:gd name="T25" fmla="*/ 18 h 1532"/>
                <a:gd name="T26" fmla="*/ 642 w 1259"/>
                <a:gd name="T27" fmla="*/ 0 h 1532"/>
                <a:gd name="T28" fmla="*/ 440 w 1259"/>
                <a:gd name="T29" fmla="*/ 23 h 1532"/>
                <a:gd name="T30" fmla="*/ 366 w 1259"/>
                <a:gd name="T31" fmla="*/ 44 h 1532"/>
                <a:gd name="T32" fmla="*/ 292 w 1259"/>
                <a:gd name="T33" fmla="*/ 58 h 1532"/>
                <a:gd name="T34" fmla="*/ 229 w 1259"/>
                <a:gd name="T35" fmla="*/ 79 h 1532"/>
                <a:gd name="T36" fmla="*/ 178 w 1259"/>
                <a:gd name="T37" fmla="*/ 103 h 1532"/>
                <a:gd name="T38" fmla="*/ 127 w 1259"/>
                <a:gd name="T39" fmla="*/ 127 h 1532"/>
                <a:gd name="T40" fmla="*/ 82 w 1259"/>
                <a:gd name="T41" fmla="*/ 158 h 1532"/>
                <a:gd name="T42" fmla="*/ 41 w 1259"/>
                <a:gd name="T43" fmla="*/ 197 h 1532"/>
                <a:gd name="T44" fmla="*/ 0 w 1259"/>
                <a:gd name="T45" fmla="*/ 243 h 1532"/>
                <a:gd name="T46" fmla="*/ 76 w 1259"/>
                <a:gd name="T47" fmla="*/ 215 h 1532"/>
                <a:gd name="T48" fmla="*/ 144 w 1259"/>
                <a:gd name="T49" fmla="*/ 194 h 1532"/>
                <a:gd name="T50" fmla="*/ 212 w 1259"/>
                <a:gd name="T51" fmla="*/ 179 h 1532"/>
                <a:gd name="T52" fmla="*/ 280 w 1259"/>
                <a:gd name="T53" fmla="*/ 164 h 1532"/>
                <a:gd name="T54" fmla="*/ 336 w 1259"/>
                <a:gd name="T55" fmla="*/ 149 h 1532"/>
                <a:gd name="T56" fmla="*/ 397 w 1259"/>
                <a:gd name="T57" fmla="*/ 149 h 1532"/>
                <a:gd name="T58" fmla="*/ 458 w 1259"/>
                <a:gd name="T59" fmla="*/ 141 h 1532"/>
                <a:gd name="T60" fmla="*/ 511 w 1259"/>
                <a:gd name="T61" fmla="*/ 146 h 1532"/>
                <a:gd name="T62" fmla="*/ 565 w 1259"/>
                <a:gd name="T63" fmla="*/ 152 h 1532"/>
                <a:gd name="T64" fmla="*/ 618 w 1259"/>
                <a:gd name="T65" fmla="*/ 166 h 1532"/>
                <a:gd name="T66" fmla="*/ 669 w 1259"/>
                <a:gd name="T67" fmla="*/ 186 h 1532"/>
                <a:gd name="T68" fmla="*/ 715 w 1259"/>
                <a:gd name="T69" fmla="*/ 205 h 1532"/>
                <a:gd name="T70" fmla="*/ 760 w 1259"/>
                <a:gd name="T71" fmla="*/ 239 h 1532"/>
                <a:gd name="T72" fmla="*/ 811 w 1259"/>
                <a:gd name="T73" fmla="*/ 267 h 1532"/>
                <a:gd name="T74" fmla="*/ 855 w 1259"/>
                <a:gd name="T75" fmla="*/ 307 h 1532"/>
                <a:gd name="T76" fmla="*/ 899 w 1259"/>
                <a:gd name="T77" fmla="*/ 348 h 1532"/>
                <a:gd name="T78" fmla="*/ 971 w 1259"/>
                <a:gd name="T79" fmla="*/ 464 h 1532"/>
                <a:gd name="T80" fmla="*/ 1016 w 1259"/>
                <a:gd name="T81" fmla="*/ 606 h 1532"/>
                <a:gd name="T82" fmla="*/ 1027 w 1259"/>
                <a:gd name="T83" fmla="*/ 774 h 1532"/>
                <a:gd name="T84" fmla="*/ 1022 w 1259"/>
                <a:gd name="T85" fmla="*/ 939 h 1532"/>
                <a:gd name="T86" fmla="*/ 1002 w 1259"/>
                <a:gd name="T87" fmla="*/ 1117 h 1532"/>
                <a:gd name="T88" fmla="*/ 966 w 1259"/>
                <a:gd name="T89" fmla="*/ 1279 h 1532"/>
                <a:gd name="T90" fmla="*/ 933 w 1259"/>
                <a:gd name="T91" fmla="*/ 1421 h 1532"/>
                <a:gd name="T92" fmla="*/ 891 w 1259"/>
                <a:gd name="T93" fmla="*/ 1532 h 1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65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>
                <a:gd name="T0" fmla="*/ 0 w 801"/>
                <a:gd name="T1" fmla="*/ 0 h 459"/>
                <a:gd name="T2" fmla="*/ 37 w 801"/>
                <a:gd name="T3" fmla="*/ 69 h 459"/>
                <a:gd name="T4" fmla="*/ 68 w 801"/>
                <a:gd name="T5" fmla="*/ 132 h 459"/>
                <a:gd name="T6" fmla="*/ 110 w 801"/>
                <a:gd name="T7" fmla="*/ 188 h 459"/>
                <a:gd name="T8" fmla="*/ 149 w 801"/>
                <a:gd name="T9" fmla="*/ 229 h 459"/>
                <a:gd name="T10" fmla="*/ 192 w 801"/>
                <a:gd name="T11" fmla="*/ 278 h 459"/>
                <a:gd name="T12" fmla="*/ 250 w 801"/>
                <a:gd name="T13" fmla="*/ 314 h 459"/>
                <a:gd name="T14" fmla="*/ 308 w 801"/>
                <a:gd name="T15" fmla="*/ 336 h 459"/>
                <a:gd name="T16" fmla="*/ 365 w 801"/>
                <a:gd name="T17" fmla="*/ 365 h 459"/>
                <a:gd name="T18" fmla="*/ 430 w 801"/>
                <a:gd name="T19" fmla="*/ 381 h 459"/>
                <a:gd name="T20" fmla="*/ 501 w 801"/>
                <a:gd name="T21" fmla="*/ 390 h 459"/>
                <a:gd name="T22" fmla="*/ 573 w 801"/>
                <a:gd name="T23" fmla="*/ 392 h 459"/>
                <a:gd name="T24" fmla="*/ 646 w 801"/>
                <a:gd name="T25" fmla="*/ 381 h 459"/>
                <a:gd name="T26" fmla="*/ 726 w 801"/>
                <a:gd name="T27" fmla="*/ 362 h 459"/>
                <a:gd name="T28" fmla="*/ 801 w 801"/>
                <a:gd name="T29" fmla="*/ 335 h 459"/>
                <a:gd name="T30" fmla="*/ 731 w 801"/>
                <a:gd name="T31" fmla="*/ 377 h 459"/>
                <a:gd name="T32" fmla="*/ 662 w 801"/>
                <a:gd name="T33" fmla="*/ 404 h 459"/>
                <a:gd name="T34" fmla="*/ 594 w 801"/>
                <a:gd name="T35" fmla="*/ 432 h 459"/>
                <a:gd name="T36" fmla="*/ 532 w 801"/>
                <a:gd name="T37" fmla="*/ 445 h 459"/>
                <a:gd name="T38" fmla="*/ 471 w 801"/>
                <a:gd name="T39" fmla="*/ 459 h 459"/>
                <a:gd name="T40" fmla="*/ 411 w 801"/>
                <a:gd name="T41" fmla="*/ 458 h 459"/>
                <a:gd name="T42" fmla="*/ 350 w 801"/>
                <a:gd name="T43" fmla="*/ 458 h 459"/>
                <a:gd name="T44" fmla="*/ 291 w 801"/>
                <a:gd name="T45" fmla="*/ 450 h 459"/>
                <a:gd name="T46" fmla="*/ 244 w 801"/>
                <a:gd name="T47" fmla="*/ 436 h 459"/>
                <a:gd name="T48" fmla="*/ 192 w 801"/>
                <a:gd name="T49" fmla="*/ 415 h 459"/>
                <a:gd name="T50" fmla="*/ 145 w 801"/>
                <a:gd name="T51" fmla="*/ 394 h 459"/>
                <a:gd name="T52" fmla="*/ 100 w 801"/>
                <a:gd name="T53" fmla="*/ 373 h 459"/>
                <a:gd name="T54" fmla="*/ 60 w 801"/>
                <a:gd name="T55" fmla="*/ 347 h 459"/>
                <a:gd name="T56" fmla="*/ 0 w 801"/>
                <a:gd name="T57" fmla="*/ 294 h 459"/>
                <a:gd name="T58" fmla="*/ 0 w 801"/>
                <a:gd name="T59" fmla="*/ 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66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>
                <a:gd name="T0" fmla="*/ 75 w 117"/>
                <a:gd name="T1" fmla="*/ 0 h 132"/>
                <a:gd name="T2" fmla="*/ 0 w 117"/>
                <a:gd name="T3" fmla="*/ 25 h 132"/>
                <a:gd name="T4" fmla="*/ 3 w 117"/>
                <a:gd name="T5" fmla="*/ 26 h 132"/>
                <a:gd name="T6" fmla="*/ 14 w 117"/>
                <a:gd name="T7" fmla="*/ 29 h 132"/>
                <a:gd name="T8" fmla="*/ 29 w 117"/>
                <a:gd name="T9" fmla="*/ 36 h 132"/>
                <a:gd name="T10" fmla="*/ 46 w 117"/>
                <a:gd name="T11" fmla="*/ 47 h 132"/>
                <a:gd name="T12" fmla="*/ 66 w 117"/>
                <a:gd name="T13" fmla="*/ 62 h 132"/>
                <a:gd name="T14" fmla="*/ 84 w 117"/>
                <a:gd name="T15" fmla="*/ 80 h 132"/>
                <a:gd name="T16" fmla="*/ 102 w 117"/>
                <a:gd name="T17" fmla="*/ 103 h 132"/>
                <a:gd name="T18" fmla="*/ 116 w 117"/>
                <a:gd name="T19" fmla="*/ 132 h 132"/>
                <a:gd name="T20" fmla="*/ 117 w 117"/>
                <a:gd name="T21" fmla="*/ 120 h 132"/>
                <a:gd name="T22" fmla="*/ 115 w 117"/>
                <a:gd name="T23" fmla="*/ 107 h 132"/>
                <a:gd name="T24" fmla="*/ 108 w 117"/>
                <a:gd name="T25" fmla="*/ 90 h 132"/>
                <a:gd name="T26" fmla="*/ 99 w 117"/>
                <a:gd name="T27" fmla="*/ 74 h 132"/>
                <a:gd name="T28" fmla="*/ 89 w 117"/>
                <a:gd name="T29" fmla="*/ 58 h 132"/>
                <a:gd name="T30" fmla="*/ 78 w 117"/>
                <a:gd name="T31" fmla="*/ 45 h 132"/>
                <a:gd name="T32" fmla="*/ 67 w 117"/>
                <a:gd name="T33" fmla="*/ 36 h 132"/>
                <a:gd name="T34" fmla="*/ 58 w 117"/>
                <a:gd name="T35" fmla="*/ 32 h 132"/>
                <a:gd name="T36" fmla="*/ 69 w 117"/>
                <a:gd name="T37" fmla="*/ 29 h 132"/>
                <a:gd name="T38" fmla="*/ 79 w 117"/>
                <a:gd name="T39" fmla="*/ 28 h 132"/>
                <a:gd name="T40" fmla="*/ 89 w 117"/>
                <a:gd name="T41" fmla="*/ 26 h 132"/>
                <a:gd name="T42" fmla="*/ 98 w 117"/>
                <a:gd name="T43" fmla="*/ 25 h 132"/>
                <a:gd name="T44" fmla="*/ 105 w 117"/>
                <a:gd name="T45" fmla="*/ 24 h 132"/>
                <a:gd name="T46" fmla="*/ 109 w 117"/>
                <a:gd name="T47" fmla="*/ 22 h 132"/>
                <a:gd name="T48" fmla="*/ 113 w 117"/>
                <a:gd name="T49" fmla="*/ 21 h 132"/>
                <a:gd name="T50" fmla="*/ 114 w 117"/>
                <a:gd name="T51" fmla="*/ 21 h 132"/>
                <a:gd name="T52" fmla="*/ 75 w 117"/>
                <a:gd name="T53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67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>
                <a:gd name="T0" fmla="*/ 29 w 29"/>
                <a:gd name="T1" fmla="*/ 0 h 77"/>
                <a:gd name="T2" fmla="*/ 23 w 29"/>
                <a:gd name="T3" fmla="*/ 0 h 77"/>
                <a:gd name="T4" fmla="*/ 16 w 29"/>
                <a:gd name="T5" fmla="*/ 4 h 77"/>
                <a:gd name="T6" fmla="*/ 9 w 29"/>
                <a:gd name="T7" fmla="*/ 9 h 77"/>
                <a:gd name="T8" fmla="*/ 4 w 29"/>
                <a:gd name="T9" fmla="*/ 19 h 77"/>
                <a:gd name="T10" fmla="*/ 1 w 29"/>
                <a:gd name="T11" fmla="*/ 30 h 77"/>
                <a:gd name="T12" fmla="*/ 0 w 29"/>
                <a:gd name="T13" fmla="*/ 44 h 77"/>
                <a:gd name="T14" fmla="*/ 3 w 29"/>
                <a:gd name="T15" fmla="*/ 60 h 77"/>
                <a:gd name="T16" fmla="*/ 11 w 29"/>
                <a:gd name="T17" fmla="*/ 77 h 77"/>
                <a:gd name="T18" fmla="*/ 15 w 29"/>
                <a:gd name="T19" fmla="*/ 53 h 77"/>
                <a:gd name="T20" fmla="*/ 19 w 29"/>
                <a:gd name="T21" fmla="*/ 37 h 77"/>
                <a:gd name="T22" fmla="*/ 23 w 29"/>
                <a:gd name="T23" fmla="*/ 22 h 77"/>
                <a:gd name="T24" fmla="*/ 29 w 29"/>
                <a:gd name="T2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68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>
                <a:gd name="T0" fmla="*/ 784 w 1108"/>
                <a:gd name="T1" fmla="*/ 1047 h 1047"/>
                <a:gd name="T2" fmla="*/ 692 w 1108"/>
                <a:gd name="T3" fmla="*/ 1011 h 1047"/>
                <a:gd name="T4" fmla="*/ 607 w 1108"/>
                <a:gd name="T5" fmla="*/ 945 h 1047"/>
                <a:gd name="T6" fmla="*/ 517 w 1108"/>
                <a:gd name="T7" fmla="*/ 861 h 1047"/>
                <a:gd name="T8" fmla="*/ 432 w 1108"/>
                <a:gd name="T9" fmla="*/ 776 h 1047"/>
                <a:gd name="T10" fmla="*/ 350 w 1108"/>
                <a:gd name="T11" fmla="*/ 677 h 1047"/>
                <a:gd name="T12" fmla="*/ 266 w 1108"/>
                <a:gd name="T13" fmla="*/ 563 h 1047"/>
                <a:gd name="T14" fmla="*/ 188 w 1108"/>
                <a:gd name="T15" fmla="*/ 447 h 1047"/>
                <a:gd name="T16" fmla="*/ 122 w 1108"/>
                <a:gd name="T17" fmla="*/ 325 h 1047"/>
                <a:gd name="T18" fmla="*/ 65 w 1108"/>
                <a:gd name="T19" fmla="*/ 211 h 1047"/>
                <a:gd name="T20" fmla="*/ 21 w 1108"/>
                <a:gd name="T21" fmla="*/ 101 h 1047"/>
                <a:gd name="T22" fmla="*/ 0 w 1108"/>
                <a:gd name="T23" fmla="*/ 0 h 1047"/>
                <a:gd name="T24" fmla="*/ 109 w 1108"/>
                <a:gd name="T25" fmla="*/ 217 h 1047"/>
                <a:gd name="T26" fmla="*/ 209 w 1108"/>
                <a:gd name="T27" fmla="*/ 378 h 1047"/>
                <a:gd name="T28" fmla="*/ 294 w 1108"/>
                <a:gd name="T29" fmla="*/ 500 h 1047"/>
                <a:gd name="T30" fmla="*/ 373 w 1108"/>
                <a:gd name="T31" fmla="*/ 590 h 1047"/>
                <a:gd name="T32" fmla="*/ 441 w 1108"/>
                <a:gd name="T33" fmla="*/ 661 h 1047"/>
                <a:gd name="T34" fmla="*/ 506 w 1108"/>
                <a:gd name="T35" fmla="*/ 713 h 1047"/>
                <a:gd name="T36" fmla="*/ 564 w 1108"/>
                <a:gd name="T37" fmla="*/ 754 h 1047"/>
                <a:gd name="T38" fmla="*/ 620 w 1108"/>
                <a:gd name="T39" fmla="*/ 801 h 1047"/>
                <a:gd name="T40" fmla="*/ 754 w 1108"/>
                <a:gd name="T41" fmla="*/ 899 h 1047"/>
                <a:gd name="T42" fmla="*/ 925 w 1108"/>
                <a:gd name="T43" fmla="*/ 977 h 1047"/>
                <a:gd name="T44" fmla="*/ 1108 w 1108"/>
                <a:gd name="T45" fmla="*/ 1047 h 1047"/>
                <a:gd name="T46" fmla="*/ 784 w 1108"/>
                <a:gd name="T47" fmla="*/ 1047 h 10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23569" name="Group 17"/>
            <p:cNvGrpSpPr>
              <a:grpSpLocks/>
            </p:cNvGrpSpPr>
            <p:nvPr userDrawn="1"/>
          </p:nvGrpSpPr>
          <p:grpSpPr bwMode="auto">
            <a:xfrm rot="3220060">
              <a:off x="2631" y="754"/>
              <a:ext cx="569" cy="637"/>
              <a:chOff x="1727" y="866"/>
              <a:chExt cx="129" cy="157"/>
            </a:xfrm>
          </p:grpSpPr>
          <p:sp>
            <p:nvSpPr>
              <p:cNvPr id="23570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71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72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3573" name="Group 21"/>
            <p:cNvGrpSpPr>
              <a:grpSpLocks/>
            </p:cNvGrpSpPr>
            <p:nvPr userDrawn="1"/>
          </p:nvGrpSpPr>
          <p:grpSpPr bwMode="auto">
            <a:xfrm rot="-6691250">
              <a:off x="3637" y="132"/>
              <a:ext cx="356" cy="607"/>
              <a:chOff x="1727" y="866"/>
              <a:chExt cx="129" cy="157"/>
            </a:xfrm>
          </p:grpSpPr>
          <p:sp>
            <p:nvSpPr>
              <p:cNvPr id="23574" name="Freeform 22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75" name="Freeform 23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76" name="Freeform 24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3577" name="Group 25"/>
            <p:cNvGrpSpPr>
              <a:grpSpLocks/>
            </p:cNvGrpSpPr>
            <p:nvPr userDrawn="1"/>
          </p:nvGrpSpPr>
          <p:grpSpPr bwMode="auto">
            <a:xfrm rot="-13075160">
              <a:off x="668" y="3321"/>
              <a:ext cx="501" cy="502"/>
              <a:chOff x="1727" y="866"/>
              <a:chExt cx="129" cy="157"/>
            </a:xfrm>
          </p:grpSpPr>
          <p:sp>
            <p:nvSpPr>
              <p:cNvPr id="23578" name="Freeform 26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79" name="Freeform 27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80" name="Freeform 28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3581" name="Group 29"/>
            <p:cNvGrpSpPr>
              <a:grpSpLocks/>
            </p:cNvGrpSpPr>
            <p:nvPr userDrawn="1"/>
          </p:nvGrpSpPr>
          <p:grpSpPr bwMode="auto">
            <a:xfrm rot="4106450" flipH="1">
              <a:off x="393" y="262"/>
              <a:ext cx="709" cy="892"/>
              <a:chOff x="1727" y="866"/>
              <a:chExt cx="129" cy="157"/>
            </a:xfrm>
          </p:grpSpPr>
          <p:sp>
            <p:nvSpPr>
              <p:cNvPr id="23582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83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84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3585" name="Group 33"/>
            <p:cNvGrpSpPr>
              <a:grpSpLocks/>
            </p:cNvGrpSpPr>
            <p:nvPr userDrawn="1"/>
          </p:nvGrpSpPr>
          <p:grpSpPr bwMode="auto">
            <a:xfrm rot="10015322" flipH="1">
              <a:off x="4625" y="2382"/>
              <a:ext cx="709" cy="892"/>
              <a:chOff x="1727" y="866"/>
              <a:chExt cx="129" cy="157"/>
            </a:xfrm>
          </p:grpSpPr>
          <p:sp>
            <p:nvSpPr>
              <p:cNvPr id="23586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87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88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3589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>
                <a:gd name="T0" fmla="*/ 0 w 862"/>
                <a:gd name="T1" fmla="*/ 0 h 886"/>
                <a:gd name="T2" fmla="*/ 6 w 862"/>
                <a:gd name="T3" fmla="*/ 107 h 886"/>
                <a:gd name="T4" fmla="*/ 37 w 862"/>
                <a:gd name="T5" fmla="*/ 262 h 886"/>
                <a:gd name="T6" fmla="*/ 83 w 862"/>
                <a:gd name="T7" fmla="*/ 410 h 886"/>
                <a:gd name="T8" fmla="*/ 149 w 862"/>
                <a:gd name="T9" fmla="*/ 546 h 886"/>
                <a:gd name="T10" fmla="*/ 237 w 862"/>
                <a:gd name="T11" fmla="*/ 666 h 886"/>
                <a:gd name="T12" fmla="*/ 338 w 862"/>
                <a:gd name="T13" fmla="*/ 764 h 886"/>
                <a:gd name="T14" fmla="*/ 450 w 862"/>
                <a:gd name="T15" fmla="*/ 838 h 886"/>
                <a:gd name="T16" fmla="*/ 579 w 862"/>
                <a:gd name="T17" fmla="*/ 879 h 886"/>
                <a:gd name="T18" fmla="*/ 714 w 862"/>
                <a:gd name="T19" fmla="*/ 886 h 886"/>
                <a:gd name="T20" fmla="*/ 862 w 862"/>
                <a:gd name="T21" fmla="*/ 851 h 886"/>
                <a:gd name="T22" fmla="*/ 784 w 862"/>
                <a:gd name="T23" fmla="*/ 856 h 886"/>
                <a:gd name="T24" fmla="*/ 700 w 862"/>
                <a:gd name="T25" fmla="*/ 835 h 886"/>
                <a:gd name="T26" fmla="*/ 621 w 862"/>
                <a:gd name="T27" fmla="*/ 794 h 886"/>
                <a:gd name="T28" fmla="*/ 542 w 862"/>
                <a:gd name="T29" fmla="*/ 728 h 886"/>
                <a:gd name="T30" fmla="*/ 466 w 862"/>
                <a:gd name="T31" fmla="*/ 649 h 886"/>
                <a:gd name="T32" fmla="*/ 397 w 862"/>
                <a:gd name="T33" fmla="*/ 557 h 886"/>
                <a:gd name="T34" fmla="*/ 334 w 862"/>
                <a:gd name="T35" fmla="*/ 454 h 886"/>
                <a:gd name="T36" fmla="*/ 279 w 862"/>
                <a:gd name="T37" fmla="*/ 339 h 886"/>
                <a:gd name="T38" fmla="*/ 238 w 862"/>
                <a:gd name="T39" fmla="*/ 225 h 886"/>
                <a:gd name="T40" fmla="*/ 205 w 862"/>
                <a:gd name="T41" fmla="*/ 105 h 886"/>
                <a:gd name="T42" fmla="*/ 184 w 862"/>
                <a:gd name="T43" fmla="*/ 3 h 8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90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25 h 237"/>
                <a:gd name="T4" fmla="*/ 3 w 257"/>
                <a:gd name="T5" fmla="*/ 50 h 237"/>
                <a:gd name="T6" fmla="*/ 6 w 257"/>
                <a:gd name="T7" fmla="*/ 75 h 237"/>
                <a:gd name="T8" fmla="*/ 11 w 257"/>
                <a:gd name="T9" fmla="*/ 98 h 237"/>
                <a:gd name="T10" fmla="*/ 18 w 257"/>
                <a:gd name="T11" fmla="*/ 119 h 237"/>
                <a:gd name="T12" fmla="*/ 27 w 257"/>
                <a:gd name="T13" fmla="*/ 141 h 237"/>
                <a:gd name="T14" fmla="*/ 38 w 257"/>
                <a:gd name="T15" fmla="*/ 161 h 237"/>
                <a:gd name="T16" fmla="*/ 51 w 257"/>
                <a:gd name="T17" fmla="*/ 178 h 237"/>
                <a:gd name="T18" fmla="*/ 67 w 257"/>
                <a:gd name="T19" fmla="*/ 194 h 237"/>
                <a:gd name="T20" fmla="*/ 86 w 257"/>
                <a:gd name="T21" fmla="*/ 208 h 237"/>
                <a:gd name="T22" fmla="*/ 106 w 257"/>
                <a:gd name="T23" fmla="*/ 219 h 237"/>
                <a:gd name="T24" fmla="*/ 131 w 257"/>
                <a:gd name="T25" fmla="*/ 228 h 237"/>
                <a:gd name="T26" fmla="*/ 158 w 257"/>
                <a:gd name="T27" fmla="*/ 234 h 237"/>
                <a:gd name="T28" fmla="*/ 188 w 257"/>
                <a:gd name="T29" fmla="*/ 237 h 237"/>
                <a:gd name="T30" fmla="*/ 220 w 257"/>
                <a:gd name="T31" fmla="*/ 236 h 237"/>
                <a:gd name="T32" fmla="*/ 257 w 257"/>
                <a:gd name="T33" fmla="*/ 232 h 237"/>
                <a:gd name="T34" fmla="*/ 224 w 257"/>
                <a:gd name="T35" fmla="*/ 227 h 237"/>
                <a:gd name="T36" fmla="*/ 195 w 257"/>
                <a:gd name="T37" fmla="*/ 220 h 237"/>
                <a:gd name="T38" fmla="*/ 170 w 257"/>
                <a:gd name="T39" fmla="*/ 212 h 237"/>
                <a:gd name="T40" fmla="*/ 148 w 257"/>
                <a:gd name="T41" fmla="*/ 204 h 237"/>
                <a:gd name="T42" fmla="*/ 128 w 257"/>
                <a:gd name="T43" fmla="*/ 193 h 237"/>
                <a:gd name="T44" fmla="*/ 112 w 257"/>
                <a:gd name="T45" fmla="*/ 182 h 237"/>
                <a:gd name="T46" fmla="*/ 97 w 257"/>
                <a:gd name="T47" fmla="*/ 169 h 237"/>
                <a:gd name="T48" fmla="*/ 84 w 257"/>
                <a:gd name="T49" fmla="*/ 155 h 237"/>
                <a:gd name="T50" fmla="*/ 72 w 257"/>
                <a:gd name="T51" fmla="*/ 141 h 237"/>
                <a:gd name="T52" fmla="*/ 61 w 257"/>
                <a:gd name="T53" fmla="*/ 125 h 237"/>
                <a:gd name="T54" fmla="*/ 52 w 257"/>
                <a:gd name="T55" fmla="*/ 107 h 237"/>
                <a:gd name="T56" fmla="*/ 43 w 257"/>
                <a:gd name="T57" fmla="*/ 88 h 237"/>
                <a:gd name="T58" fmla="*/ 33 w 257"/>
                <a:gd name="T59" fmla="*/ 69 h 237"/>
                <a:gd name="T60" fmla="*/ 23 w 257"/>
                <a:gd name="T61" fmla="*/ 47 h 237"/>
                <a:gd name="T62" fmla="*/ 12 w 257"/>
                <a:gd name="T63" fmla="*/ 24 h 237"/>
                <a:gd name="T64" fmla="*/ 0 w 257"/>
                <a:gd name="T65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91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>
                <a:gd name="T0" fmla="*/ 77 w 124"/>
                <a:gd name="T1" fmla="*/ 0 h 110"/>
                <a:gd name="T2" fmla="*/ 124 w 124"/>
                <a:gd name="T3" fmla="*/ 108 h 110"/>
                <a:gd name="T4" fmla="*/ 120 w 124"/>
                <a:gd name="T5" fmla="*/ 107 h 110"/>
                <a:gd name="T6" fmla="*/ 107 w 124"/>
                <a:gd name="T7" fmla="*/ 105 h 110"/>
                <a:gd name="T8" fmla="*/ 89 w 124"/>
                <a:gd name="T9" fmla="*/ 101 h 110"/>
                <a:gd name="T10" fmla="*/ 68 w 124"/>
                <a:gd name="T11" fmla="*/ 99 h 110"/>
                <a:gd name="T12" fmla="*/ 45 w 124"/>
                <a:gd name="T13" fmla="*/ 97 h 110"/>
                <a:gd name="T14" fmla="*/ 25 w 124"/>
                <a:gd name="T15" fmla="*/ 98 h 110"/>
                <a:gd name="T16" fmla="*/ 9 w 124"/>
                <a:gd name="T17" fmla="*/ 102 h 110"/>
                <a:gd name="T18" fmla="*/ 0 w 124"/>
                <a:gd name="T19" fmla="*/ 110 h 110"/>
                <a:gd name="T20" fmla="*/ 4 w 124"/>
                <a:gd name="T21" fmla="*/ 98 h 110"/>
                <a:gd name="T22" fmla="*/ 8 w 124"/>
                <a:gd name="T23" fmla="*/ 89 h 110"/>
                <a:gd name="T24" fmla="*/ 16 w 124"/>
                <a:gd name="T25" fmla="*/ 82 h 110"/>
                <a:gd name="T26" fmla="*/ 25 w 124"/>
                <a:gd name="T27" fmla="*/ 76 h 110"/>
                <a:gd name="T28" fmla="*/ 36 w 124"/>
                <a:gd name="T29" fmla="*/ 72 h 110"/>
                <a:gd name="T30" fmla="*/ 47 w 124"/>
                <a:gd name="T31" fmla="*/ 71 h 110"/>
                <a:gd name="T32" fmla="*/ 59 w 124"/>
                <a:gd name="T33" fmla="*/ 71 h 110"/>
                <a:gd name="T34" fmla="*/ 72 w 124"/>
                <a:gd name="T35" fmla="*/ 74 h 110"/>
                <a:gd name="T36" fmla="*/ 73 w 124"/>
                <a:gd name="T37" fmla="*/ 71 h 110"/>
                <a:gd name="T38" fmla="*/ 70 w 124"/>
                <a:gd name="T39" fmla="*/ 56 h 110"/>
                <a:gd name="T40" fmla="*/ 67 w 124"/>
                <a:gd name="T41" fmla="*/ 38 h 110"/>
                <a:gd name="T42" fmla="*/ 65 w 124"/>
                <a:gd name="T43" fmla="*/ 30 h 110"/>
                <a:gd name="T44" fmla="*/ 63 w 124"/>
                <a:gd name="T45" fmla="*/ 30 h 110"/>
                <a:gd name="T46" fmla="*/ 61 w 124"/>
                <a:gd name="T47" fmla="*/ 29 h 110"/>
                <a:gd name="T48" fmla="*/ 59 w 124"/>
                <a:gd name="T49" fmla="*/ 26 h 110"/>
                <a:gd name="T50" fmla="*/ 57 w 124"/>
                <a:gd name="T51" fmla="*/ 23 h 110"/>
                <a:gd name="T52" fmla="*/ 57 w 124"/>
                <a:gd name="T53" fmla="*/ 19 h 110"/>
                <a:gd name="T54" fmla="*/ 59 w 124"/>
                <a:gd name="T55" fmla="*/ 14 h 110"/>
                <a:gd name="T56" fmla="*/ 66 w 124"/>
                <a:gd name="T57" fmla="*/ 8 h 110"/>
                <a:gd name="T58" fmla="*/ 77 w 124"/>
                <a:gd name="T59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92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>
                <a:gd name="T0" fmla="*/ 31 w 46"/>
                <a:gd name="T1" fmla="*/ 0 h 94"/>
                <a:gd name="T2" fmla="*/ 20 w 46"/>
                <a:gd name="T3" fmla="*/ 38 h 94"/>
                <a:gd name="T4" fmla="*/ 15 w 46"/>
                <a:gd name="T5" fmla="*/ 62 h 94"/>
                <a:gd name="T6" fmla="*/ 11 w 46"/>
                <a:gd name="T7" fmla="*/ 79 h 94"/>
                <a:gd name="T8" fmla="*/ 0 w 46"/>
                <a:gd name="T9" fmla="*/ 94 h 94"/>
                <a:gd name="T10" fmla="*/ 12 w 46"/>
                <a:gd name="T11" fmla="*/ 88 h 94"/>
                <a:gd name="T12" fmla="*/ 23 w 46"/>
                <a:gd name="T13" fmla="*/ 80 h 94"/>
                <a:gd name="T14" fmla="*/ 32 w 46"/>
                <a:gd name="T15" fmla="*/ 69 h 94"/>
                <a:gd name="T16" fmla="*/ 40 w 46"/>
                <a:gd name="T17" fmla="*/ 57 h 94"/>
                <a:gd name="T18" fmla="*/ 45 w 46"/>
                <a:gd name="T19" fmla="*/ 44 h 94"/>
                <a:gd name="T20" fmla="*/ 46 w 46"/>
                <a:gd name="T21" fmla="*/ 30 h 94"/>
                <a:gd name="T22" fmla="*/ 42 w 46"/>
                <a:gd name="T23" fmla="*/ 15 h 94"/>
                <a:gd name="T24" fmla="*/ 31 w 46"/>
                <a:gd name="T2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93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>
                <a:gd name="T0" fmla="*/ 124 w 124"/>
                <a:gd name="T1" fmla="*/ 0 h 121"/>
                <a:gd name="T2" fmla="*/ 113 w 124"/>
                <a:gd name="T3" fmla="*/ 9 h 121"/>
                <a:gd name="T4" fmla="*/ 99 w 124"/>
                <a:gd name="T5" fmla="*/ 25 h 121"/>
                <a:gd name="T6" fmla="*/ 81 w 124"/>
                <a:gd name="T7" fmla="*/ 41 h 121"/>
                <a:gd name="T8" fmla="*/ 63 w 124"/>
                <a:gd name="T9" fmla="*/ 54 h 121"/>
                <a:gd name="T10" fmla="*/ 41 w 124"/>
                <a:gd name="T11" fmla="*/ 66 h 121"/>
                <a:gd name="T12" fmla="*/ 22 w 124"/>
                <a:gd name="T13" fmla="*/ 74 h 121"/>
                <a:gd name="T14" fmla="*/ 0 w 124"/>
                <a:gd name="T15" fmla="*/ 75 h 121"/>
                <a:gd name="T16" fmla="*/ 10 w 124"/>
                <a:gd name="T17" fmla="*/ 96 h 121"/>
                <a:gd name="T18" fmla="*/ 23 w 124"/>
                <a:gd name="T19" fmla="*/ 113 h 121"/>
                <a:gd name="T20" fmla="*/ 41 w 124"/>
                <a:gd name="T21" fmla="*/ 121 h 121"/>
                <a:gd name="T22" fmla="*/ 60 w 124"/>
                <a:gd name="T23" fmla="*/ 121 h 121"/>
                <a:gd name="T24" fmla="*/ 83 w 124"/>
                <a:gd name="T25" fmla="*/ 111 h 121"/>
                <a:gd name="T26" fmla="*/ 101 w 124"/>
                <a:gd name="T27" fmla="*/ 88 h 121"/>
                <a:gd name="T28" fmla="*/ 116 w 124"/>
                <a:gd name="T29" fmla="*/ 53 h 121"/>
                <a:gd name="T30" fmla="*/ 124 w 124"/>
                <a:gd name="T31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94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>
                <a:gd name="T0" fmla="*/ 0 w 149"/>
                <a:gd name="T1" fmla="*/ 0 h 704"/>
                <a:gd name="T2" fmla="*/ 6 w 149"/>
                <a:gd name="T3" fmla="*/ 6 h 704"/>
                <a:gd name="T4" fmla="*/ 16 w 149"/>
                <a:gd name="T5" fmla="*/ 14 h 704"/>
                <a:gd name="T6" fmla="*/ 28 w 149"/>
                <a:gd name="T7" fmla="*/ 24 h 704"/>
                <a:gd name="T8" fmla="*/ 41 w 149"/>
                <a:gd name="T9" fmla="*/ 37 h 704"/>
                <a:gd name="T10" fmla="*/ 58 w 149"/>
                <a:gd name="T11" fmla="*/ 53 h 704"/>
                <a:gd name="T12" fmla="*/ 73 w 149"/>
                <a:gd name="T13" fmla="*/ 70 h 704"/>
                <a:gd name="T14" fmla="*/ 88 w 149"/>
                <a:gd name="T15" fmla="*/ 90 h 704"/>
                <a:gd name="T16" fmla="*/ 100 w 149"/>
                <a:gd name="T17" fmla="*/ 113 h 704"/>
                <a:gd name="T18" fmla="*/ 112 w 149"/>
                <a:gd name="T19" fmla="*/ 137 h 704"/>
                <a:gd name="T20" fmla="*/ 120 w 149"/>
                <a:gd name="T21" fmla="*/ 165 h 704"/>
                <a:gd name="T22" fmla="*/ 124 w 149"/>
                <a:gd name="T23" fmla="*/ 196 h 704"/>
                <a:gd name="T24" fmla="*/ 126 w 149"/>
                <a:gd name="T25" fmla="*/ 228 h 704"/>
                <a:gd name="T26" fmla="*/ 120 w 149"/>
                <a:gd name="T27" fmla="*/ 264 h 704"/>
                <a:gd name="T28" fmla="*/ 109 w 149"/>
                <a:gd name="T29" fmla="*/ 302 h 704"/>
                <a:gd name="T30" fmla="*/ 92 w 149"/>
                <a:gd name="T31" fmla="*/ 342 h 704"/>
                <a:gd name="T32" fmla="*/ 67 w 149"/>
                <a:gd name="T33" fmla="*/ 386 h 704"/>
                <a:gd name="T34" fmla="*/ 39 w 149"/>
                <a:gd name="T35" fmla="*/ 436 h 704"/>
                <a:gd name="T36" fmla="*/ 21 w 149"/>
                <a:gd name="T37" fmla="*/ 482 h 704"/>
                <a:gd name="T38" fmla="*/ 10 w 149"/>
                <a:gd name="T39" fmla="*/ 525 h 704"/>
                <a:gd name="T40" fmla="*/ 6 w 149"/>
                <a:gd name="T41" fmla="*/ 566 h 704"/>
                <a:gd name="T42" fmla="*/ 6 w 149"/>
                <a:gd name="T43" fmla="*/ 605 h 704"/>
                <a:gd name="T44" fmla="*/ 8 w 149"/>
                <a:gd name="T45" fmla="*/ 641 h 704"/>
                <a:gd name="T46" fmla="*/ 12 w 149"/>
                <a:gd name="T47" fmla="*/ 673 h 704"/>
                <a:gd name="T48" fmla="*/ 14 w 149"/>
                <a:gd name="T49" fmla="*/ 704 h 704"/>
                <a:gd name="T50" fmla="*/ 41 w 149"/>
                <a:gd name="T51" fmla="*/ 688 h 704"/>
                <a:gd name="T52" fmla="*/ 39 w 149"/>
                <a:gd name="T53" fmla="*/ 680 h 704"/>
                <a:gd name="T54" fmla="*/ 36 w 149"/>
                <a:gd name="T55" fmla="*/ 657 h 704"/>
                <a:gd name="T56" fmla="*/ 33 w 149"/>
                <a:gd name="T57" fmla="*/ 622 h 704"/>
                <a:gd name="T58" fmla="*/ 35 w 149"/>
                <a:gd name="T59" fmla="*/ 575 h 704"/>
                <a:gd name="T60" fmla="*/ 41 w 149"/>
                <a:gd name="T61" fmla="*/ 519 h 704"/>
                <a:gd name="T62" fmla="*/ 58 w 149"/>
                <a:gd name="T63" fmla="*/ 455 h 704"/>
                <a:gd name="T64" fmla="*/ 86 w 149"/>
                <a:gd name="T65" fmla="*/ 386 h 704"/>
                <a:gd name="T66" fmla="*/ 129 w 149"/>
                <a:gd name="T67" fmla="*/ 313 h 704"/>
                <a:gd name="T68" fmla="*/ 143 w 149"/>
                <a:gd name="T69" fmla="*/ 279 h 704"/>
                <a:gd name="T70" fmla="*/ 149 w 149"/>
                <a:gd name="T71" fmla="*/ 235 h 704"/>
                <a:gd name="T72" fmla="*/ 144 w 149"/>
                <a:gd name="T73" fmla="*/ 184 h 704"/>
                <a:gd name="T74" fmla="*/ 131 w 149"/>
                <a:gd name="T75" fmla="*/ 134 h 704"/>
                <a:gd name="T76" fmla="*/ 109 w 149"/>
                <a:gd name="T77" fmla="*/ 85 h 704"/>
                <a:gd name="T78" fmla="*/ 81 w 149"/>
                <a:gd name="T79" fmla="*/ 44 h 704"/>
                <a:gd name="T80" fmla="*/ 44 w 149"/>
                <a:gd name="T81" fmla="*/ 14 h 704"/>
                <a:gd name="T82" fmla="*/ 0 w 149"/>
                <a:gd name="T83" fmla="*/ 0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95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>
                <a:gd name="T0" fmla="*/ 0 w 36"/>
                <a:gd name="T1" fmla="*/ 0 h 132"/>
                <a:gd name="T2" fmla="*/ 36 w 36"/>
                <a:gd name="T3" fmla="*/ 12 h 132"/>
                <a:gd name="T4" fmla="*/ 0 w 36"/>
                <a:gd name="T5" fmla="*/ 132 h 132"/>
                <a:gd name="T6" fmla="*/ 0 w 36"/>
                <a:gd name="T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3596" name="Rectangle 4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3597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3598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FE8D093-EE1E-452E-8D76-D86182CB406D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23599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993366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5200" b="1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23600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ED6939-757C-46E4-AC78-6588972ECA8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59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0F1C66-8319-4032-AF76-B7E184B19EA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40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0DF6EA9F-B986-4916-BC1D-AF6714E3E98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88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0D73D566-60DA-4F6D-9461-F83B94B4479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416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510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7200" y="3903663"/>
            <a:ext cx="4038600" cy="21526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4561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896515E-FCAD-40A7-90B7-55D4326190B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57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E507F9-2BE4-4D96-8283-39B599BB147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447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322665-5ABE-43E0-BC32-77643557545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014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84710F-D2FC-4212-91DD-0AB0E735E66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891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76D39F-EEA7-4779-BFE6-AC44DA97224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601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969F2F-6B68-4E74-8A6C-37DCB9BCA2E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453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BCF280-858D-4B56-A4D3-37163DD4D8F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31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D9C691-F6CB-4794-B1AB-AD31D028072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67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0F20D9-F418-40C7-A1F3-12C429C3118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224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alphaModFix amt="30000"/>
            <a:lum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22531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>
                <a:gd name="T0" fmla="*/ 5 w 472"/>
                <a:gd name="T1" fmla="*/ 32 h 802"/>
                <a:gd name="T2" fmla="*/ 189 w 472"/>
                <a:gd name="T3" fmla="*/ 26 h 802"/>
                <a:gd name="T4" fmla="*/ 309 w 472"/>
                <a:gd name="T5" fmla="*/ 66 h 802"/>
                <a:gd name="T6" fmla="*/ 357 w 472"/>
                <a:gd name="T7" fmla="*/ 98 h 802"/>
                <a:gd name="T8" fmla="*/ 413 w 472"/>
                <a:gd name="T9" fmla="*/ 162 h 802"/>
                <a:gd name="T10" fmla="*/ 437 w 472"/>
                <a:gd name="T11" fmla="*/ 250 h 802"/>
                <a:gd name="T12" fmla="*/ 397 w 472"/>
                <a:gd name="T13" fmla="*/ 530 h 802"/>
                <a:gd name="T14" fmla="*/ 341 w 472"/>
                <a:gd name="T15" fmla="*/ 634 h 802"/>
                <a:gd name="T16" fmla="*/ 173 w 472"/>
                <a:gd name="T17" fmla="*/ 714 h 802"/>
                <a:gd name="T18" fmla="*/ 77 w 472"/>
                <a:gd name="T19" fmla="*/ 730 h 802"/>
                <a:gd name="T20" fmla="*/ 69 w 472"/>
                <a:gd name="T21" fmla="*/ 802 h 802"/>
                <a:gd name="T22" fmla="*/ 7 w 472"/>
                <a:gd name="T23" fmla="*/ 788 h 802"/>
                <a:gd name="T24" fmla="*/ 5 w 472"/>
                <a:gd name="T25" fmla="*/ 751 h 802"/>
                <a:gd name="T26" fmla="*/ 37 w 472"/>
                <a:gd name="T27" fmla="*/ 722 h 802"/>
                <a:gd name="T28" fmla="*/ 5 w 472"/>
                <a:gd name="T29" fmla="*/ 670 h 802"/>
                <a:gd name="T30" fmla="*/ 5 w 472"/>
                <a:gd name="T31" fmla="*/ 32 h 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22532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22533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34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35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2536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>
                <a:gd name="T0" fmla="*/ 14 w 710"/>
                <a:gd name="T1" fmla="*/ 416 h 768"/>
                <a:gd name="T2" fmla="*/ 14 w 710"/>
                <a:gd name="T3" fmla="*/ 272 h 768"/>
                <a:gd name="T4" fmla="*/ 102 w 710"/>
                <a:gd name="T5" fmla="*/ 144 h 768"/>
                <a:gd name="T6" fmla="*/ 150 w 710"/>
                <a:gd name="T7" fmla="*/ 96 h 768"/>
                <a:gd name="T8" fmla="*/ 198 w 710"/>
                <a:gd name="T9" fmla="*/ 64 h 768"/>
                <a:gd name="T10" fmla="*/ 350 w 710"/>
                <a:gd name="T11" fmla="*/ 0 h 768"/>
                <a:gd name="T12" fmla="*/ 534 w 710"/>
                <a:gd name="T13" fmla="*/ 8 h 768"/>
                <a:gd name="T14" fmla="*/ 662 w 710"/>
                <a:gd name="T15" fmla="*/ 96 h 768"/>
                <a:gd name="T16" fmla="*/ 710 w 710"/>
                <a:gd name="T17" fmla="*/ 200 h 768"/>
                <a:gd name="T18" fmla="*/ 702 w 710"/>
                <a:gd name="T19" fmla="*/ 400 h 768"/>
                <a:gd name="T20" fmla="*/ 678 w 710"/>
                <a:gd name="T21" fmla="*/ 448 h 768"/>
                <a:gd name="T22" fmla="*/ 550 w 710"/>
                <a:gd name="T23" fmla="*/ 632 h 768"/>
                <a:gd name="T24" fmla="*/ 518 w 710"/>
                <a:gd name="T25" fmla="*/ 656 h 768"/>
                <a:gd name="T26" fmla="*/ 470 w 710"/>
                <a:gd name="T27" fmla="*/ 664 h 768"/>
                <a:gd name="T28" fmla="*/ 518 w 710"/>
                <a:gd name="T29" fmla="*/ 680 h 768"/>
                <a:gd name="T30" fmla="*/ 566 w 710"/>
                <a:gd name="T31" fmla="*/ 696 h 768"/>
                <a:gd name="T32" fmla="*/ 574 w 710"/>
                <a:gd name="T33" fmla="*/ 720 h 768"/>
                <a:gd name="T34" fmla="*/ 526 w 710"/>
                <a:gd name="T35" fmla="*/ 736 h 768"/>
                <a:gd name="T36" fmla="*/ 502 w 710"/>
                <a:gd name="T37" fmla="*/ 752 h 768"/>
                <a:gd name="T38" fmla="*/ 454 w 710"/>
                <a:gd name="T39" fmla="*/ 768 h 768"/>
                <a:gd name="T40" fmla="*/ 438 w 710"/>
                <a:gd name="T41" fmla="*/ 712 h 768"/>
                <a:gd name="T42" fmla="*/ 246 w 710"/>
                <a:gd name="T43" fmla="*/ 688 h 768"/>
                <a:gd name="T44" fmla="*/ 134 w 710"/>
                <a:gd name="T45" fmla="*/ 648 h 768"/>
                <a:gd name="T46" fmla="*/ 110 w 710"/>
                <a:gd name="T47" fmla="*/ 624 h 768"/>
                <a:gd name="T48" fmla="*/ 78 w 710"/>
                <a:gd name="T49" fmla="*/ 576 h 768"/>
                <a:gd name="T50" fmla="*/ 54 w 710"/>
                <a:gd name="T51" fmla="*/ 464 h 768"/>
                <a:gd name="T52" fmla="*/ 30 w 710"/>
                <a:gd name="T53" fmla="*/ 408 h 768"/>
                <a:gd name="T54" fmla="*/ 22 w 710"/>
                <a:gd name="T55" fmla="*/ 384 h 768"/>
                <a:gd name="T56" fmla="*/ 14 w 710"/>
                <a:gd name="T57" fmla="*/ 416 h 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22537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22538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>
                  <a:gd name="T0" fmla="*/ 46 w 217"/>
                  <a:gd name="T1" fmla="*/ 210 h 210"/>
                  <a:gd name="T2" fmla="*/ 37 w 217"/>
                  <a:gd name="T3" fmla="*/ 198 h 210"/>
                  <a:gd name="T4" fmla="*/ 26 w 217"/>
                  <a:gd name="T5" fmla="*/ 181 h 210"/>
                  <a:gd name="T6" fmla="*/ 15 w 217"/>
                  <a:gd name="T7" fmla="*/ 159 h 210"/>
                  <a:gd name="T8" fmla="*/ 5 w 217"/>
                  <a:gd name="T9" fmla="*/ 135 h 210"/>
                  <a:gd name="T10" fmla="*/ 0 w 217"/>
                  <a:gd name="T11" fmla="*/ 109 h 210"/>
                  <a:gd name="T12" fmla="*/ 1 w 217"/>
                  <a:gd name="T13" fmla="*/ 82 h 210"/>
                  <a:gd name="T14" fmla="*/ 9 w 217"/>
                  <a:gd name="T15" fmla="*/ 57 h 210"/>
                  <a:gd name="T16" fmla="*/ 27 w 217"/>
                  <a:gd name="T17" fmla="*/ 35 h 210"/>
                  <a:gd name="T18" fmla="*/ 45 w 217"/>
                  <a:gd name="T19" fmla="*/ 22 h 210"/>
                  <a:gd name="T20" fmla="*/ 60 w 217"/>
                  <a:gd name="T21" fmla="*/ 12 h 210"/>
                  <a:gd name="T22" fmla="*/ 72 w 217"/>
                  <a:gd name="T23" fmla="*/ 7 h 210"/>
                  <a:gd name="T24" fmla="*/ 81 w 217"/>
                  <a:gd name="T25" fmla="*/ 5 h 210"/>
                  <a:gd name="T26" fmla="*/ 88 w 217"/>
                  <a:gd name="T27" fmla="*/ 5 h 210"/>
                  <a:gd name="T28" fmla="*/ 104 w 217"/>
                  <a:gd name="T29" fmla="*/ 0 h 210"/>
                  <a:gd name="T30" fmla="*/ 148 w 217"/>
                  <a:gd name="T31" fmla="*/ 8 h 210"/>
                  <a:gd name="T32" fmla="*/ 160 w 217"/>
                  <a:gd name="T33" fmla="*/ 12 h 210"/>
                  <a:gd name="T34" fmla="*/ 172 w 217"/>
                  <a:gd name="T35" fmla="*/ 15 h 210"/>
                  <a:gd name="T36" fmla="*/ 182 w 217"/>
                  <a:gd name="T37" fmla="*/ 19 h 210"/>
                  <a:gd name="T38" fmla="*/ 190 w 217"/>
                  <a:gd name="T39" fmla="*/ 23 h 210"/>
                  <a:gd name="T40" fmla="*/ 198 w 217"/>
                  <a:gd name="T41" fmla="*/ 27 h 210"/>
                  <a:gd name="T42" fmla="*/ 205 w 217"/>
                  <a:gd name="T43" fmla="*/ 32 h 210"/>
                  <a:gd name="T44" fmla="*/ 211 w 217"/>
                  <a:gd name="T45" fmla="*/ 38 h 210"/>
                  <a:gd name="T46" fmla="*/ 217 w 217"/>
                  <a:gd name="T47" fmla="*/ 45 h 210"/>
                  <a:gd name="T48" fmla="*/ 205 w 217"/>
                  <a:gd name="T49" fmla="*/ 40 h 210"/>
                  <a:gd name="T50" fmla="*/ 194 w 217"/>
                  <a:gd name="T51" fmla="*/ 36 h 210"/>
                  <a:gd name="T52" fmla="*/ 183 w 217"/>
                  <a:gd name="T53" fmla="*/ 33 h 210"/>
                  <a:gd name="T54" fmla="*/ 172 w 217"/>
                  <a:gd name="T55" fmla="*/ 30 h 210"/>
                  <a:gd name="T56" fmla="*/ 163 w 217"/>
                  <a:gd name="T57" fmla="*/ 27 h 210"/>
                  <a:gd name="T58" fmla="*/ 153 w 217"/>
                  <a:gd name="T59" fmla="*/ 26 h 210"/>
                  <a:gd name="T60" fmla="*/ 143 w 217"/>
                  <a:gd name="T61" fmla="*/ 24 h 210"/>
                  <a:gd name="T62" fmla="*/ 134 w 217"/>
                  <a:gd name="T63" fmla="*/ 24 h 210"/>
                  <a:gd name="T64" fmla="*/ 125 w 217"/>
                  <a:gd name="T65" fmla="*/ 24 h 210"/>
                  <a:gd name="T66" fmla="*/ 116 w 217"/>
                  <a:gd name="T67" fmla="*/ 25 h 210"/>
                  <a:gd name="T68" fmla="*/ 107 w 217"/>
                  <a:gd name="T69" fmla="*/ 27 h 210"/>
                  <a:gd name="T70" fmla="*/ 99 w 217"/>
                  <a:gd name="T71" fmla="*/ 29 h 210"/>
                  <a:gd name="T72" fmla="*/ 91 w 217"/>
                  <a:gd name="T73" fmla="*/ 33 h 210"/>
                  <a:gd name="T74" fmla="*/ 82 w 217"/>
                  <a:gd name="T75" fmla="*/ 36 h 210"/>
                  <a:gd name="T76" fmla="*/ 74 w 217"/>
                  <a:gd name="T77" fmla="*/ 41 h 210"/>
                  <a:gd name="T78" fmla="*/ 66 w 217"/>
                  <a:gd name="T79" fmla="*/ 46 h 210"/>
                  <a:gd name="T80" fmla="*/ 52 w 217"/>
                  <a:gd name="T81" fmla="*/ 61 h 210"/>
                  <a:gd name="T82" fmla="*/ 42 w 217"/>
                  <a:gd name="T83" fmla="*/ 80 h 210"/>
                  <a:gd name="T84" fmla="*/ 37 w 217"/>
                  <a:gd name="T85" fmla="*/ 103 h 210"/>
                  <a:gd name="T86" fmla="*/ 35 w 217"/>
                  <a:gd name="T87" fmla="*/ 126 h 210"/>
                  <a:gd name="T88" fmla="*/ 35 w 217"/>
                  <a:gd name="T89" fmla="*/ 151 h 210"/>
                  <a:gd name="T90" fmla="*/ 38 w 217"/>
                  <a:gd name="T91" fmla="*/ 174 h 210"/>
                  <a:gd name="T92" fmla="*/ 41 w 217"/>
                  <a:gd name="T93" fmla="*/ 194 h 210"/>
                  <a:gd name="T94" fmla="*/ 46 w 217"/>
                  <a:gd name="T95" fmla="*/ 210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39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>
                  <a:gd name="T0" fmla="*/ 109 w 182"/>
                  <a:gd name="T1" fmla="*/ 0 h 213"/>
                  <a:gd name="T2" fmla="*/ 112 w 182"/>
                  <a:gd name="T3" fmla="*/ 2 h 213"/>
                  <a:gd name="T4" fmla="*/ 118 w 182"/>
                  <a:gd name="T5" fmla="*/ 8 h 213"/>
                  <a:gd name="T6" fmla="*/ 127 w 182"/>
                  <a:gd name="T7" fmla="*/ 18 h 213"/>
                  <a:gd name="T8" fmla="*/ 137 w 182"/>
                  <a:gd name="T9" fmla="*/ 33 h 213"/>
                  <a:gd name="T10" fmla="*/ 145 w 182"/>
                  <a:gd name="T11" fmla="*/ 52 h 213"/>
                  <a:gd name="T12" fmla="*/ 150 w 182"/>
                  <a:gd name="T13" fmla="*/ 76 h 213"/>
                  <a:gd name="T14" fmla="*/ 150 w 182"/>
                  <a:gd name="T15" fmla="*/ 105 h 213"/>
                  <a:gd name="T16" fmla="*/ 144 w 182"/>
                  <a:gd name="T17" fmla="*/ 139 h 213"/>
                  <a:gd name="T18" fmla="*/ 140 w 182"/>
                  <a:gd name="T19" fmla="*/ 149 h 213"/>
                  <a:gd name="T20" fmla="*/ 136 w 182"/>
                  <a:gd name="T21" fmla="*/ 157 h 213"/>
                  <a:gd name="T22" fmla="*/ 131 w 182"/>
                  <a:gd name="T23" fmla="*/ 165 h 213"/>
                  <a:gd name="T24" fmla="*/ 125 w 182"/>
                  <a:gd name="T25" fmla="*/ 173 h 213"/>
                  <a:gd name="T26" fmla="*/ 117 w 182"/>
                  <a:gd name="T27" fmla="*/ 180 h 213"/>
                  <a:gd name="T28" fmla="*/ 110 w 182"/>
                  <a:gd name="T29" fmla="*/ 185 h 213"/>
                  <a:gd name="T30" fmla="*/ 102 w 182"/>
                  <a:gd name="T31" fmla="*/ 191 h 213"/>
                  <a:gd name="T32" fmla="*/ 92 w 182"/>
                  <a:gd name="T33" fmla="*/ 195 h 213"/>
                  <a:gd name="T34" fmla="*/ 82 w 182"/>
                  <a:gd name="T35" fmla="*/ 197 h 213"/>
                  <a:gd name="T36" fmla="*/ 72 w 182"/>
                  <a:gd name="T37" fmla="*/ 200 h 213"/>
                  <a:gd name="T38" fmla="*/ 61 w 182"/>
                  <a:gd name="T39" fmla="*/ 201 h 213"/>
                  <a:gd name="T40" fmla="*/ 49 w 182"/>
                  <a:gd name="T41" fmla="*/ 201 h 213"/>
                  <a:gd name="T42" fmla="*/ 37 w 182"/>
                  <a:gd name="T43" fmla="*/ 200 h 213"/>
                  <a:gd name="T44" fmla="*/ 25 w 182"/>
                  <a:gd name="T45" fmla="*/ 197 h 213"/>
                  <a:gd name="T46" fmla="*/ 12 w 182"/>
                  <a:gd name="T47" fmla="*/ 193 h 213"/>
                  <a:gd name="T48" fmla="*/ 0 w 182"/>
                  <a:gd name="T49" fmla="*/ 188 h 213"/>
                  <a:gd name="T50" fmla="*/ 11 w 182"/>
                  <a:gd name="T51" fmla="*/ 195 h 213"/>
                  <a:gd name="T52" fmla="*/ 22 w 182"/>
                  <a:gd name="T53" fmla="*/ 200 h 213"/>
                  <a:gd name="T54" fmla="*/ 33 w 182"/>
                  <a:gd name="T55" fmla="*/ 205 h 213"/>
                  <a:gd name="T56" fmla="*/ 43 w 182"/>
                  <a:gd name="T57" fmla="*/ 208 h 213"/>
                  <a:gd name="T58" fmla="*/ 53 w 182"/>
                  <a:gd name="T59" fmla="*/ 211 h 213"/>
                  <a:gd name="T60" fmla="*/ 63 w 182"/>
                  <a:gd name="T61" fmla="*/ 212 h 213"/>
                  <a:gd name="T62" fmla="*/ 73 w 182"/>
                  <a:gd name="T63" fmla="*/ 213 h 213"/>
                  <a:gd name="T64" fmla="*/ 83 w 182"/>
                  <a:gd name="T65" fmla="*/ 213 h 213"/>
                  <a:gd name="T66" fmla="*/ 91 w 182"/>
                  <a:gd name="T67" fmla="*/ 212 h 213"/>
                  <a:gd name="T68" fmla="*/ 100 w 182"/>
                  <a:gd name="T69" fmla="*/ 210 h 213"/>
                  <a:gd name="T70" fmla="*/ 108 w 182"/>
                  <a:gd name="T71" fmla="*/ 208 h 213"/>
                  <a:gd name="T72" fmla="*/ 116 w 182"/>
                  <a:gd name="T73" fmla="*/ 206 h 213"/>
                  <a:gd name="T74" fmla="*/ 123 w 182"/>
                  <a:gd name="T75" fmla="*/ 203 h 213"/>
                  <a:gd name="T76" fmla="*/ 130 w 182"/>
                  <a:gd name="T77" fmla="*/ 199 h 213"/>
                  <a:gd name="T78" fmla="*/ 136 w 182"/>
                  <a:gd name="T79" fmla="*/ 195 h 213"/>
                  <a:gd name="T80" fmla="*/ 142 w 182"/>
                  <a:gd name="T81" fmla="*/ 191 h 213"/>
                  <a:gd name="T82" fmla="*/ 158 w 182"/>
                  <a:gd name="T83" fmla="*/ 176 h 213"/>
                  <a:gd name="T84" fmla="*/ 169 w 182"/>
                  <a:gd name="T85" fmla="*/ 161 h 213"/>
                  <a:gd name="T86" fmla="*/ 176 w 182"/>
                  <a:gd name="T87" fmla="*/ 144 h 213"/>
                  <a:gd name="T88" fmla="*/ 179 w 182"/>
                  <a:gd name="T89" fmla="*/ 128 h 213"/>
                  <a:gd name="T90" fmla="*/ 181 w 182"/>
                  <a:gd name="T91" fmla="*/ 111 h 213"/>
                  <a:gd name="T92" fmla="*/ 181 w 182"/>
                  <a:gd name="T93" fmla="*/ 95 h 213"/>
                  <a:gd name="T94" fmla="*/ 182 w 182"/>
                  <a:gd name="T95" fmla="*/ 79 h 213"/>
                  <a:gd name="T96" fmla="*/ 173 w 182"/>
                  <a:gd name="T97" fmla="*/ 46 h 213"/>
                  <a:gd name="T98" fmla="*/ 156 w 182"/>
                  <a:gd name="T99" fmla="*/ 21 h 213"/>
                  <a:gd name="T100" fmla="*/ 151 w 182"/>
                  <a:gd name="T101" fmla="*/ 18 h 213"/>
                  <a:gd name="T102" fmla="*/ 147 w 182"/>
                  <a:gd name="T103" fmla="*/ 15 h 213"/>
                  <a:gd name="T104" fmla="*/ 142 w 182"/>
                  <a:gd name="T105" fmla="*/ 13 h 213"/>
                  <a:gd name="T106" fmla="*/ 138 w 182"/>
                  <a:gd name="T107" fmla="*/ 11 h 213"/>
                  <a:gd name="T108" fmla="*/ 132 w 182"/>
                  <a:gd name="T109" fmla="*/ 9 h 213"/>
                  <a:gd name="T110" fmla="*/ 126 w 182"/>
                  <a:gd name="T111" fmla="*/ 6 h 213"/>
                  <a:gd name="T112" fmla="*/ 119 w 182"/>
                  <a:gd name="T113" fmla="*/ 3 h 213"/>
                  <a:gd name="T114" fmla="*/ 109 w 182"/>
                  <a:gd name="T115" fmla="*/ 0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40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>
                  <a:gd name="T0" fmla="*/ 94 w 128"/>
                  <a:gd name="T1" fmla="*/ 0 h 217"/>
                  <a:gd name="T2" fmla="*/ 105 w 128"/>
                  <a:gd name="T3" fmla="*/ 9 h 217"/>
                  <a:gd name="T4" fmla="*/ 115 w 128"/>
                  <a:gd name="T5" fmla="*/ 27 h 217"/>
                  <a:gd name="T6" fmla="*/ 123 w 128"/>
                  <a:gd name="T7" fmla="*/ 50 h 217"/>
                  <a:gd name="T8" fmla="*/ 128 w 128"/>
                  <a:gd name="T9" fmla="*/ 78 h 217"/>
                  <a:gd name="T10" fmla="*/ 127 w 128"/>
                  <a:gd name="T11" fmla="*/ 111 h 217"/>
                  <a:gd name="T12" fmla="*/ 116 w 128"/>
                  <a:gd name="T13" fmla="*/ 145 h 217"/>
                  <a:gd name="T14" fmla="*/ 94 w 128"/>
                  <a:gd name="T15" fmla="*/ 181 h 217"/>
                  <a:gd name="T16" fmla="*/ 60 w 128"/>
                  <a:gd name="T17" fmla="*/ 217 h 217"/>
                  <a:gd name="T18" fmla="*/ 49 w 128"/>
                  <a:gd name="T19" fmla="*/ 213 h 217"/>
                  <a:gd name="T20" fmla="*/ 38 w 128"/>
                  <a:gd name="T21" fmla="*/ 210 h 217"/>
                  <a:gd name="T22" fmla="*/ 26 w 128"/>
                  <a:gd name="T23" fmla="*/ 205 h 217"/>
                  <a:gd name="T24" fmla="*/ 16 w 128"/>
                  <a:gd name="T25" fmla="*/ 201 h 217"/>
                  <a:gd name="T26" fmla="*/ 8 w 128"/>
                  <a:gd name="T27" fmla="*/ 196 h 217"/>
                  <a:gd name="T28" fmla="*/ 2 w 128"/>
                  <a:gd name="T29" fmla="*/ 190 h 217"/>
                  <a:gd name="T30" fmla="*/ 0 w 128"/>
                  <a:gd name="T31" fmla="*/ 183 h 217"/>
                  <a:gd name="T32" fmla="*/ 1 w 128"/>
                  <a:gd name="T33" fmla="*/ 178 h 217"/>
                  <a:gd name="T34" fmla="*/ 13 w 128"/>
                  <a:gd name="T35" fmla="*/ 171 h 217"/>
                  <a:gd name="T36" fmla="*/ 29 w 128"/>
                  <a:gd name="T37" fmla="*/ 161 h 217"/>
                  <a:gd name="T38" fmla="*/ 46 w 128"/>
                  <a:gd name="T39" fmla="*/ 150 h 217"/>
                  <a:gd name="T40" fmla="*/ 63 w 128"/>
                  <a:gd name="T41" fmla="*/ 134 h 217"/>
                  <a:gd name="T42" fmla="*/ 79 w 128"/>
                  <a:gd name="T43" fmla="*/ 112 h 217"/>
                  <a:gd name="T44" fmla="*/ 91 w 128"/>
                  <a:gd name="T45" fmla="*/ 83 h 217"/>
                  <a:gd name="T46" fmla="*/ 97 w 128"/>
                  <a:gd name="T47" fmla="*/ 46 h 217"/>
                  <a:gd name="T48" fmla="*/ 94 w 128"/>
                  <a:gd name="T49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41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>
                  <a:gd name="T0" fmla="*/ 75 w 117"/>
                  <a:gd name="T1" fmla="*/ 0 h 132"/>
                  <a:gd name="T2" fmla="*/ 0 w 117"/>
                  <a:gd name="T3" fmla="*/ 25 h 132"/>
                  <a:gd name="T4" fmla="*/ 3 w 117"/>
                  <a:gd name="T5" fmla="*/ 26 h 132"/>
                  <a:gd name="T6" fmla="*/ 14 w 117"/>
                  <a:gd name="T7" fmla="*/ 29 h 132"/>
                  <a:gd name="T8" fmla="*/ 29 w 117"/>
                  <a:gd name="T9" fmla="*/ 36 h 132"/>
                  <a:gd name="T10" fmla="*/ 46 w 117"/>
                  <a:gd name="T11" fmla="*/ 47 h 132"/>
                  <a:gd name="T12" fmla="*/ 66 w 117"/>
                  <a:gd name="T13" fmla="*/ 62 h 132"/>
                  <a:gd name="T14" fmla="*/ 84 w 117"/>
                  <a:gd name="T15" fmla="*/ 80 h 132"/>
                  <a:gd name="T16" fmla="*/ 102 w 117"/>
                  <a:gd name="T17" fmla="*/ 103 h 132"/>
                  <a:gd name="T18" fmla="*/ 116 w 117"/>
                  <a:gd name="T19" fmla="*/ 132 h 132"/>
                  <a:gd name="T20" fmla="*/ 117 w 117"/>
                  <a:gd name="T21" fmla="*/ 120 h 132"/>
                  <a:gd name="T22" fmla="*/ 115 w 117"/>
                  <a:gd name="T23" fmla="*/ 107 h 132"/>
                  <a:gd name="T24" fmla="*/ 108 w 117"/>
                  <a:gd name="T25" fmla="*/ 90 h 132"/>
                  <a:gd name="T26" fmla="*/ 99 w 117"/>
                  <a:gd name="T27" fmla="*/ 74 h 132"/>
                  <a:gd name="T28" fmla="*/ 89 w 117"/>
                  <a:gd name="T29" fmla="*/ 58 h 132"/>
                  <a:gd name="T30" fmla="*/ 78 w 117"/>
                  <a:gd name="T31" fmla="*/ 45 h 132"/>
                  <a:gd name="T32" fmla="*/ 67 w 117"/>
                  <a:gd name="T33" fmla="*/ 36 h 132"/>
                  <a:gd name="T34" fmla="*/ 58 w 117"/>
                  <a:gd name="T35" fmla="*/ 32 h 132"/>
                  <a:gd name="T36" fmla="*/ 69 w 117"/>
                  <a:gd name="T37" fmla="*/ 29 h 132"/>
                  <a:gd name="T38" fmla="*/ 79 w 117"/>
                  <a:gd name="T39" fmla="*/ 28 h 132"/>
                  <a:gd name="T40" fmla="*/ 89 w 117"/>
                  <a:gd name="T41" fmla="*/ 26 h 132"/>
                  <a:gd name="T42" fmla="*/ 98 w 117"/>
                  <a:gd name="T43" fmla="*/ 25 h 132"/>
                  <a:gd name="T44" fmla="*/ 105 w 117"/>
                  <a:gd name="T45" fmla="*/ 24 h 132"/>
                  <a:gd name="T46" fmla="*/ 109 w 117"/>
                  <a:gd name="T47" fmla="*/ 22 h 132"/>
                  <a:gd name="T48" fmla="*/ 113 w 117"/>
                  <a:gd name="T49" fmla="*/ 21 h 132"/>
                  <a:gd name="T50" fmla="*/ 114 w 117"/>
                  <a:gd name="T51" fmla="*/ 21 h 132"/>
                  <a:gd name="T52" fmla="*/ 75 w 117"/>
                  <a:gd name="T53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42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5"/>
                <a:ext cx="21" cy="55"/>
              </a:xfrm>
              <a:custGeom>
                <a:avLst/>
                <a:gdLst>
                  <a:gd name="T0" fmla="*/ 29 w 29"/>
                  <a:gd name="T1" fmla="*/ 0 h 77"/>
                  <a:gd name="T2" fmla="*/ 23 w 29"/>
                  <a:gd name="T3" fmla="*/ 0 h 77"/>
                  <a:gd name="T4" fmla="*/ 16 w 29"/>
                  <a:gd name="T5" fmla="*/ 4 h 77"/>
                  <a:gd name="T6" fmla="*/ 9 w 29"/>
                  <a:gd name="T7" fmla="*/ 9 h 77"/>
                  <a:gd name="T8" fmla="*/ 4 w 29"/>
                  <a:gd name="T9" fmla="*/ 19 h 77"/>
                  <a:gd name="T10" fmla="*/ 1 w 29"/>
                  <a:gd name="T11" fmla="*/ 30 h 77"/>
                  <a:gd name="T12" fmla="*/ 0 w 29"/>
                  <a:gd name="T13" fmla="*/ 44 h 77"/>
                  <a:gd name="T14" fmla="*/ 3 w 29"/>
                  <a:gd name="T15" fmla="*/ 60 h 77"/>
                  <a:gd name="T16" fmla="*/ 11 w 29"/>
                  <a:gd name="T17" fmla="*/ 77 h 77"/>
                  <a:gd name="T18" fmla="*/ 15 w 29"/>
                  <a:gd name="T19" fmla="*/ 53 h 77"/>
                  <a:gd name="T20" fmla="*/ 19 w 29"/>
                  <a:gd name="T21" fmla="*/ 37 h 77"/>
                  <a:gd name="T22" fmla="*/ 23 w 29"/>
                  <a:gd name="T23" fmla="*/ 22 h 77"/>
                  <a:gd name="T24" fmla="*/ 29 w 29"/>
                  <a:gd name="T25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2543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22544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>
                    <a:gd name="T0" fmla="*/ 12 w 207"/>
                    <a:gd name="T1" fmla="*/ 44 h 564"/>
                    <a:gd name="T2" fmla="*/ 6 w 207"/>
                    <a:gd name="T3" fmla="*/ 72 h 564"/>
                    <a:gd name="T4" fmla="*/ 3 w 207"/>
                    <a:gd name="T5" fmla="*/ 99 h 564"/>
                    <a:gd name="T6" fmla="*/ 0 w 207"/>
                    <a:gd name="T7" fmla="*/ 125 h 564"/>
                    <a:gd name="T8" fmla="*/ 0 w 207"/>
                    <a:gd name="T9" fmla="*/ 151 h 564"/>
                    <a:gd name="T10" fmla="*/ 3 w 207"/>
                    <a:gd name="T11" fmla="*/ 180 h 564"/>
                    <a:gd name="T12" fmla="*/ 7 w 207"/>
                    <a:gd name="T13" fmla="*/ 211 h 564"/>
                    <a:gd name="T14" fmla="*/ 16 w 207"/>
                    <a:gd name="T15" fmla="*/ 247 h 564"/>
                    <a:gd name="T16" fmla="*/ 29 w 207"/>
                    <a:gd name="T17" fmla="*/ 287 h 564"/>
                    <a:gd name="T18" fmla="*/ 43 w 207"/>
                    <a:gd name="T19" fmla="*/ 325 h 564"/>
                    <a:gd name="T20" fmla="*/ 61 w 207"/>
                    <a:gd name="T21" fmla="*/ 364 h 564"/>
                    <a:gd name="T22" fmla="*/ 83 w 207"/>
                    <a:gd name="T23" fmla="*/ 406 h 564"/>
                    <a:gd name="T24" fmla="*/ 106 w 207"/>
                    <a:gd name="T25" fmla="*/ 446 h 564"/>
                    <a:gd name="T26" fmla="*/ 132 w 207"/>
                    <a:gd name="T27" fmla="*/ 483 h 564"/>
                    <a:gd name="T28" fmla="*/ 157 w 207"/>
                    <a:gd name="T29" fmla="*/ 516 h 564"/>
                    <a:gd name="T30" fmla="*/ 182 w 207"/>
                    <a:gd name="T31" fmla="*/ 544 h 564"/>
                    <a:gd name="T32" fmla="*/ 207 w 207"/>
                    <a:gd name="T33" fmla="*/ 564 h 564"/>
                    <a:gd name="T34" fmla="*/ 160 w 207"/>
                    <a:gd name="T35" fmla="*/ 501 h 564"/>
                    <a:gd name="T36" fmla="*/ 127 w 207"/>
                    <a:gd name="T37" fmla="*/ 448 h 564"/>
                    <a:gd name="T38" fmla="*/ 103 w 207"/>
                    <a:gd name="T39" fmla="*/ 405 h 564"/>
                    <a:gd name="T40" fmla="*/ 87 w 207"/>
                    <a:gd name="T41" fmla="*/ 368 h 564"/>
                    <a:gd name="T42" fmla="*/ 75 w 207"/>
                    <a:gd name="T43" fmla="*/ 337 h 564"/>
                    <a:gd name="T44" fmla="*/ 68 w 207"/>
                    <a:gd name="T45" fmla="*/ 309 h 564"/>
                    <a:gd name="T46" fmla="*/ 63 w 207"/>
                    <a:gd name="T47" fmla="*/ 285 h 564"/>
                    <a:gd name="T48" fmla="*/ 56 w 207"/>
                    <a:gd name="T49" fmla="*/ 261 h 564"/>
                    <a:gd name="T50" fmla="*/ 44 w 207"/>
                    <a:gd name="T51" fmla="*/ 205 h 564"/>
                    <a:gd name="T52" fmla="*/ 41 w 207"/>
                    <a:gd name="T53" fmla="*/ 140 h 564"/>
                    <a:gd name="T54" fmla="*/ 43 w 207"/>
                    <a:gd name="T55" fmla="*/ 68 h 564"/>
                    <a:gd name="T56" fmla="*/ 50 w 207"/>
                    <a:gd name="T57" fmla="*/ 0 h 564"/>
                    <a:gd name="T58" fmla="*/ 12 w 207"/>
                    <a:gd name="T59" fmla="*/ 44 h 5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2545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>
                    <a:gd name="T0" fmla="*/ 0 w 47"/>
                    <a:gd name="T1" fmla="*/ 19 h 232"/>
                    <a:gd name="T2" fmla="*/ 14 w 47"/>
                    <a:gd name="T3" fmla="*/ 55 h 232"/>
                    <a:gd name="T4" fmla="*/ 22 w 47"/>
                    <a:gd name="T5" fmla="*/ 101 h 232"/>
                    <a:gd name="T6" fmla="*/ 24 w 47"/>
                    <a:gd name="T7" fmla="*/ 159 h 232"/>
                    <a:gd name="T8" fmla="*/ 19 w 47"/>
                    <a:gd name="T9" fmla="*/ 232 h 232"/>
                    <a:gd name="T10" fmla="*/ 45 w 47"/>
                    <a:gd name="T11" fmla="*/ 217 h 232"/>
                    <a:gd name="T12" fmla="*/ 47 w 47"/>
                    <a:gd name="T13" fmla="*/ 178 h 232"/>
                    <a:gd name="T14" fmla="*/ 47 w 47"/>
                    <a:gd name="T15" fmla="*/ 140 h 232"/>
                    <a:gd name="T16" fmla="*/ 45 w 47"/>
                    <a:gd name="T17" fmla="*/ 103 h 232"/>
                    <a:gd name="T18" fmla="*/ 41 w 47"/>
                    <a:gd name="T19" fmla="*/ 71 h 232"/>
                    <a:gd name="T20" fmla="*/ 36 w 47"/>
                    <a:gd name="T21" fmla="*/ 52 h 232"/>
                    <a:gd name="T22" fmla="*/ 29 w 47"/>
                    <a:gd name="T23" fmla="*/ 34 h 232"/>
                    <a:gd name="T24" fmla="*/ 22 w 47"/>
                    <a:gd name="T25" fmla="*/ 17 h 232"/>
                    <a:gd name="T26" fmla="*/ 13 w 47"/>
                    <a:gd name="T27" fmla="*/ 0 h 232"/>
                    <a:gd name="T28" fmla="*/ 0 w 47"/>
                    <a:gd name="T29" fmla="*/ 19 h 2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2546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9" y="1720"/>
                  <a:ext cx="60" cy="27"/>
                </a:xfrm>
                <a:custGeom>
                  <a:avLst/>
                  <a:gdLst>
                    <a:gd name="T0" fmla="*/ 87 w 87"/>
                    <a:gd name="T1" fmla="*/ 22 h 40"/>
                    <a:gd name="T2" fmla="*/ 77 w 87"/>
                    <a:gd name="T3" fmla="*/ 17 h 40"/>
                    <a:gd name="T4" fmla="*/ 68 w 87"/>
                    <a:gd name="T5" fmla="*/ 12 h 40"/>
                    <a:gd name="T6" fmla="*/ 58 w 87"/>
                    <a:gd name="T7" fmla="*/ 7 h 40"/>
                    <a:gd name="T8" fmla="*/ 47 w 87"/>
                    <a:gd name="T9" fmla="*/ 5 h 40"/>
                    <a:gd name="T10" fmla="*/ 37 w 87"/>
                    <a:gd name="T11" fmla="*/ 3 h 40"/>
                    <a:gd name="T12" fmla="*/ 26 w 87"/>
                    <a:gd name="T13" fmla="*/ 2 h 40"/>
                    <a:gd name="T14" fmla="*/ 13 w 87"/>
                    <a:gd name="T15" fmla="*/ 0 h 40"/>
                    <a:gd name="T16" fmla="*/ 0 w 87"/>
                    <a:gd name="T17" fmla="*/ 2 h 40"/>
                    <a:gd name="T18" fmla="*/ 6 w 87"/>
                    <a:gd name="T19" fmla="*/ 6 h 40"/>
                    <a:gd name="T20" fmla="*/ 14 w 87"/>
                    <a:gd name="T21" fmla="*/ 10 h 40"/>
                    <a:gd name="T22" fmla="*/ 22 w 87"/>
                    <a:gd name="T23" fmla="*/ 14 h 40"/>
                    <a:gd name="T24" fmla="*/ 33 w 87"/>
                    <a:gd name="T25" fmla="*/ 18 h 40"/>
                    <a:gd name="T26" fmla="*/ 42 w 87"/>
                    <a:gd name="T27" fmla="*/ 22 h 40"/>
                    <a:gd name="T28" fmla="*/ 52 w 87"/>
                    <a:gd name="T29" fmla="*/ 27 h 40"/>
                    <a:gd name="T30" fmla="*/ 64 w 87"/>
                    <a:gd name="T31" fmla="*/ 33 h 40"/>
                    <a:gd name="T32" fmla="*/ 74 w 87"/>
                    <a:gd name="T33" fmla="*/ 40 h 40"/>
                    <a:gd name="T34" fmla="*/ 87 w 87"/>
                    <a:gd name="T35" fmla="*/ 22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22547" name="Group 19"/>
            <p:cNvGrpSpPr>
              <a:grpSpLocks/>
            </p:cNvGrpSpPr>
            <p:nvPr/>
          </p:nvGrpSpPr>
          <p:grpSpPr bwMode="auto">
            <a:xfrm rot="-15351438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22548" name="Freeform 2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49" name="Freeform 2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50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2551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22552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53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54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2555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22556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57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58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2559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>
                <a:gd name="T0" fmla="*/ 1 w 699"/>
                <a:gd name="T1" fmla="*/ 392 h 756"/>
                <a:gd name="T2" fmla="*/ 3 w 699"/>
                <a:gd name="T3" fmla="*/ 252 h 756"/>
                <a:gd name="T4" fmla="*/ 21 w 699"/>
                <a:gd name="T5" fmla="*/ 210 h 756"/>
                <a:gd name="T6" fmla="*/ 29 w 699"/>
                <a:gd name="T7" fmla="*/ 182 h 756"/>
                <a:gd name="T8" fmla="*/ 39 w 699"/>
                <a:gd name="T9" fmla="*/ 154 h 756"/>
                <a:gd name="T10" fmla="*/ 51 w 699"/>
                <a:gd name="T11" fmla="*/ 138 h 756"/>
                <a:gd name="T12" fmla="*/ 111 w 699"/>
                <a:gd name="T13" fmla="*/ 74 h 756"/>
                <a:gd name="T14" fmla="*/ 169 w 699"/>
                <a:gd name="T15" fmla="*/ 30 h 756"/>
                <a:gd name="T16" fmla="*/ 225 w 699"/>
                <a:gd name="T17" fmla="*/ 10 h 756"/>
                <a:gd name="T18" fmla="*/ 249 w 699"/>
                <a:gd name="T19" fmla="*/ 4 h 756"/>
                <a:gd name="T20" fmla="*/ 265 w 699"/>
                <a:gd name="T21" fmla="*/ 0 h 756"/>
                <a:gd name="T22" fmla="*/ 357 w 699"/>
                <a:gd name="T23" fmla="*/ 2 h 756"/>
                <a:gd name="T24" fmla="*/ 385 w 699"/>
                <a:gd name="T25" fmla="*/ 6 h 756"/>
                <a:gd name="T26" fmla="*/ 489 w 699"/>
                <a:gd name="T27" fmla="*/ 40 h 756"/>
                <a:gd name="T28" fmla="*/ 619 w 699"/>
                <a:gd name="T29" fmla="*/ 128 h 756"/>
                <a:gd name="T30" fmla="*/ 653 w 699"/>
                <a:gd name="T31" fmla="*/ 178 h 756"/>
                <a:gd name="T32" fmla="*/ 693 w 699"/>
                <a:gd name="T33" fmla="*/ 322 h 756"/>
                <a:gd name="T34" fmla="*/ 687 w 699"/>
                <a:gd name="T35" fmla="*/ 434 h 756"/>
                <a:gd name="T36" fmla="*/ 665 w 699"/>
                <a:gd name="T37" fmla="*/ 538 h 756"/>
                <a:gd name="T38" fmla="*/ 639 w 699"/>
                <a:gd name="T39" fmla="*/ 564 h 756"/>
                <a:gd name="T40" fmla="*/ 631 w 699"/>
                <a:gd name="T41" fmla="*/ 580 h 756"/>
                <a:gd name="T42" fmla="*/ 607 w 699"/>
                <a:gd name="T43" fmla="*/ 588 h 756"/>
                <a:gd name="T44" fmla="*/ 473 w 699"/>
                <a:gd name="T45" fmla="*/ 664 h 756"/>
                <a:gd name="T46" fmla="*/ 449 w 699"/>
                <a:gd name="T47" fmla="*/ 678 h 756"/>
                <a:gd name="T48" fmla="*/ 405 w 699"/>
                <a:gd name="T49" fmla="*/ 684 h 756"/>
                <a:gd name="T50" fmla="*/ 375 w 699"/>
                <a:gd name="T51" fmla="*/ 690 h 756"/>
                <a:gd name="T52" fmla="*/ 267 w 699"/>
                <a:gd name="T53" fmla="*/ 684 h 756"/>
                <a:gd name="T54" fmla="*/ 259 w 699"/>
                <a:gd name="T55" fmla="*/ 722 h 756"/>
                <a:gd name="T56" fmla="*/ 241 w 699"/>
                <a:gd name="T57" fmla="*/ 756 h 756"/>
                <a:gd name="T58" fmla="*/ 185 w 699"/>
                <a:gd name="T59" fmla="*/ 728 h 756"/>
                <a:gd name="T60" fmla="*/ 163 w 699"/>
                <a:gd name="T61" fmla="*/ 720 h 756"/>
                <a:gd name="T62" fmla="*/ 151 w 699"/>
                <a:gd name="T63" fmla="*/ 716 h 756"/>
                <a:gd name="T64" fmla="*/ 195 w 699"/>
                <a:gd name="T65" fmla="*/ 674 h 756"/>
                <a:gd name="T66" fmla="*/ 211 w 699"/>
                <a:gd name="T67" fmla="*/ 644 h 756"/>
                <a:gd name="T68" fmla="*/ 209 w 699"/>
                <a:gd name="T69" fmla="*/ 626 h 756"/>
                <a:gd name="T70" fmla="*/ 195 w 699"/>
                <a:gd name="T71" fmla="*/ 620 h 756"/>
                <a:gd name="T72" fmla="*/ 165 w 699"/>
                <a:gd name="T73" fmla="*/ 596 h 756"/>
                <a:gd name="T74" fmla="*/ 99 w 699"/>
                <a:gd name="T75" fmla="*/ 534 h 756"/>
                <a:gd name="T76" fmla="*/ 61 w 699"/>
                <a:gd name="T77" fmla="*/ 506 h 756"/>
                <a:gd name="T78" fmla="*/ 23 w 699"/>
                <a:gd name="T79" fmla="*/ 470 h 756"/>
                <a:gd name="T80" fmla="*/ 7 w 699"/>
                <a:gd name="T81" fmla="*/ 434 h 756"/>
                <a:gd name="T82" fmla="*/ 5 w 699"/>
                <a:gd name="T83" fmla="*/ 396 h 756"/>
                <a:gd name="T84" fmla="*/ 1 w 699"/>
                <a:gd name="T85" fmla="*/ 392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560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>
                <a:gd name="T0" fmla="*/ 0 w 109"/>
                <a:gd name="T1" fmla="*/ 0 h 156"/>
                <a:gd name="T2" fmla="*/ 5 w 109"/>
                <a:gd name="T3" fmla="*/ 1 h 156"/>
                <a:gd name="T4" fmla="*/ 18 w 109"/>
                <a:gd name="T5" fmla="*/ 5 h 156"/>
                <a:gd name="T6" fmla="*/ 37 w 109"/>
                <a:gd name="T7" fmla="*/ 12 h 156"/>
                <a:gd name="T8" fmla="*/ 58 w 109"/>
                <a:gd name="T9" fmla="*/ 24 h 156"/>
                <a:gd name="T10" fmla="*/ 78 w 109"/>
                <a:gd name="T11" fmla="*/ 44 h 156"/>
                <a:gd name="T12" fmla="*/ 96 w 109"/>
                <a:gd name="T13" fmla="*/ 71 h 156"/>
                <a:gd name="T14" fmla="*/ 107 w 109"/>
                <a:gd name="T15" fmla="*/ 108 h 156"/>
                <a:gd name="T16" fmla="*/ 109 w 109"/>
                <a:gd name="T17" fmla="*/ 156 h 156"/>
                <a:gd name="T18" fmla="*/ 105 w 109"/>
                <a:gd name="T19" fmla="*/ 156 h 156"/>
                <a:gd name="T20" fmla="*/ 99 w 109"/>
                <a:gd name="T21" fmla="*/ 156 h 156"/>
                <a:gd name="T22" fmla="*/ 93 w 109"/>
                <a:gd name="T23" fmla="*/ 156 h 156"/>
                <a:gd name="T24" fmla="*/ 87 w 109"/>
                <a:gd name="T25" fmla="*/ 154 h 156"/>
                <a:gd name="T26" fmla="*/ 81 w 109"/>
                <a:gd name="T27" fmla="*/ 153 h 156"/>
                <a:gd name="T28" fmla="*/ 74 w 109"/>
                <a:gd name="T29" fmla="*/ 150 h 156"/>
                <a:gd name="T30" fmla="*/ 66 w 109"/>
                <a:gd name="T31" fmla="*/ 145 h 156"/>
                <a:gd name="T32" fmla="*/ 58 w 109"/>
                <a:gd name="T33" fmla="*/ 139 h 156"/>
                <a:gd name="T34" fmla="*/ 53 w 109"/>
                <a:gd name="T35" fmla="*/ 126 h 156"/>
                <a:gd name="T36" fmla="*/ 53 w 109"/>
                <a:gd name="T37" fmla="*/ 111 h 156"/>
                <a:gd name="T38" fmla="*/ 56 w 109"/>
                <a:gd name="T39" fmla="*/ 96 h 156"/>
                <a:gd name="T40" fmla="*/ 59 w 109"/>
                <a:gd name="T41" fmla="*/ 80 h 156"/>
                <a:gd name="T42" fmla="*/ 56 w 109"/>
                <a:gd name="T43" fmla="*/ 62 h 156"/>
                <a:gd name="T44" fmla="*/ 48 w 109"/>
                <a:gd name="T45" fmla="*/ 43 h 156"/>
                <a:gd name="T46" fmla="*/ 31 w 109"/>
                <a:gd name="T47" fmla="*/ 23 h 156"/>
                <a:gd name="T48" fmla="*/ 0 w 109"/>
                <a:gd name="T49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561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6 w 54"/>
                <a:gd name="T5" fmla="*/ 3 h 40"/>
                <a:gd name="T6" fmla="*/ 13 w 54"/>
                <a:gd name="T7" fmla="*/ 8 h 40"/>
                <a:gd name="T8" fmla="*/ 21 w 54"/>
                <a:gd name="T9" fmla="*/ 12 h 40"/>
                <a:gd name="T10" fmla="*/ 29 w 54"/>
                <a:gd name="T11" fmla="*/ 15 h 40"/>
                <a:gd name="T12" fmla="*/ 38 w 54"/>
                <a:gd name="T13" fmla="*/ 17 h 40"/>
                <a:gd name="T14" fmla="*/ 46 w 54"/>
                <a:gd name="T15" fmla="*/ 18 h 40"/>
                <a:gd name="T16" fmla="*/ 54 w 54"/>
                <a:gd name="T17" fmla="*/ 16 h 40"/>
                <a:gd name="T18" fmla="*/ 53 w 54"/>
                <a:gd name="T19" fmla="*/ 25 h 40"/>
                <a:gd name="T20" fmla="*/ 50 w 54"/>
                <a:gd name="T21" fmla="*/ 33 h 40"/>
                <a:gd name="T22" fmla="*/ 44 w 54"/>
                <a:gd name="T23" fmla="*/ 38 h 40"/>
                <a:gd name="T24" fmla="*/ 37 w 54"/>
                <a:gd name="T25" fmla="*/ 40 h 40"/>
                <a:gd name="T26" fmla="*/ 28 w 54"/>
                <a:gd name="T27" fmla="*/ 39 h 40"/>
                <a:gd name="T28" fmla="*/ 19 w 54"/>
                <a:gd name="T29" fmla="*/ 32 h 40"/>
                <a:gd name="T30" fmla="*/ 10 w 54"/>
                <a:gd name="T31" fmla="*/ 20 h 40"/>
                <a:gd name="T32" fmla="*/ 0 w 54"/>
                <a:gd name="T33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562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>
                <a:gd name="T0" fmla="*/ 0 w 118"/>
                <a:gd name="T1" fmla="*/ 0 h 209"/>
                <a:gd name="T2" fmla="*/ 6 w 118"/>
                <a:gd name="T3" fmla="*/ 8 h 209"/>
                <a:gd name="T4" fmla="*/ 15 w 118"/>
                <a:gd name="T5" fmla="*/ 19 h 209"/>
                <a:gd name="T6" fmla="*/ 26 w 118"/>
                <a:gd name="T7" fmla="*/ 33 h 209"/>
                <a:gd name="T8" fmla="*/ 38 w 118"/>
                <a:gd name="T9" fmla="*/ 51 h 209"/>
                <a:gd name="T10" fmla="*/ 54 w 118"/>
                <a:gd name="T11" fmla="*/ 72 h 209"/>
                <a:gd name="T12" fmla="*/ 67 w 118"/>
                <a:gd name="T13" fmla="*/ 94 h 209"/>
                <a:gd name="T14" fmla="*/ 79 w 118"/>
                <a:gd name="T15" fmla="*/ 119 h 209"/>
                <a:gd name="T16" fmla="*/ 87 w 118"/>
                <a:gd name="T17" fmla="*/ 146 h 209"/>
                <a:gd name="T18" fmla="*/ 94 w 118"/>
                <a:gd name="T19" fmla="*/ 175 h 209"/>
                <a:gd name="T20" fmla="*/ 91 w 118"/>
                <a:gd name="T21" fmla="*/ 209 h 209"/>
                <a:gd name="T22" fmla="*/ 118 w 118"/>
                <a:gd name="T23" fmla="*/ 209 h 209"/>
                <a:gd name="T24" fmla="*/ 117 w 118"/>
                <a:gd name="T25" fmla="*/ 177 h 209"/>
                <a:gd name="T26" fmla="*/ 104 w 118"/>
                <a:gd name="T27" fmla="*/ 119 h 209"/>
                <a:gd name="T28" fmla="*/ 82 w 118"/>
                <a:gd name="T29" fmla="*/ 69 h 209"/>
                <a:gd name="T30" fmla="*/ 47 w 118"/>
                <a:gd name="T31" fmla="*/ 27 h 209"/>
                <a:gd name="T32" fmla="*/ 0 w 118"/>
                <a:gd name="T33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563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>
                <a:gd name="T0" fmla="*/ 103 w 130"/>
                <a:gd name="T1" fmla="*/ 0 h 128"/>
                <a:gd name="T2" fmla="*/ 130 w 130"/>
                <a:gd name="T3" fmla="*/ 128 h 128"/>
                <a:gd name="T4" fmla="*/ 125 w 130"/>
                <a:gd name="T5" fmla="*/ 126 h 128"/>
                <a:gd name="T6" fmla="*/ 111 w 130"/>
                <a:gd name="T7" fmla="*/ 121 h 128"/>
                <a:gd name="T8" fmla="*/ 92 w 130"/>
                <a:gd name="T9" fmla="*/ 111 h 128"/>
                <a:gd name="T10" fmla="*/ 68 w 130"/>
                <a:gd name="T11" fmla="*/ 103 h 128"/>
                <a:gd name="T12" fmla="*/ 41 w 130"/>
                <a:gd name="T13" fmla="*/ 94 h 128"/>
                <a:gd name="T14" fmla="*/ 19 w 130"/>
                <a:gd name="T15" fmla="*/ 90 h 128"/>
                <a:gd name="T16" fmla="*/ 0 w 130"/>
                <a:gd name="T17" fmla="*/ 93 h 128"/>
                <a:gd name="T18" fmla="*/ 0 w 130"/>
                <a:gd name="T19" fmla="*/ 72 h 128"/>
                <a:gd name="T20" fmla="*/ 12 w 130"/>
                <a:gd name="T21" fmla="*/ 70 h 128"/>
                <a:gd name="T22" fmla="*/ 24 w 130"/>
                <a:gd name="T23" fmla="*/ 66 h 128"/>
                <a:gd name="T24" fmla="*/ 38 w 130"/>
                <a:gd name="T25" fmla="*/ 66 h 128"/>
                <a:gd name="T26" fmla="*/ 51 w 130"/>
                <a:gd name="T27" fmla="*/ 67 h 128"/>
                <a:gd name="T28" fmla="*/ 65 w 130"/>
                <a:gd name="T29" fmla="*/ 70 h 128"/>
                <a:gd name="T30" fmla="*/ 78 w 130"/>
                <a:gd name="T31" fmla="*/ 78 h 128"/>
                <a:gd name="T32" fmla="*/ 81 w 130"/>
                <a:gd name="T33" fmla="*/ 74 h 128"/>
                <a:gd name="T34" fmla="*/ 81 w 130"/>
                <a:gd name="T35" fmla="*/ 58 h 128"/>
                <a:gd name="T36" fmla="*/ 82 w 130"/>
                <a:gd name="T37" fmla="*/ 37 h 128"/>
                <a:gd name="T38" fmla="*/ 82 w 130"/>
                <a:gd name="T39" fmla="*/ 29 h 128"/>
                <a:gd name="T40" fmla="*/ 80 w 130"/>
                <a:gd name="T41" fmla="*/ 29 h 128"/>
                <a:gd name="T42" fmla="*/ 77 w 130"/>
                <a:gd name="T43" fmla="*/ 27 h 128"/>
                <a:gd name="T44" fmla="*/ 76 w 130"/>
                <a:gd name="T45" fmla="*/ 22 h 128"/>
                <a:gd name="T46" fmla="*/ 75 w 130"/>
                <a:gd name="T47" fmla="*/ 19 h 128"/>
                <a:gd name="T48" fmla="*/ 76 w 130"/>
                <a:gd name="T49" fmla="*/ 15 h 128"/>
                <a:gd name="T50" fmla="*/ 79 w 130"/>
                <a:gd name="T51" fmla="*/ 10 h 128"/>
                <a:gd name="T52" fmla="*/ 89 w 130"/>
                <a:gd name="T53" fmla="*/ 6 h 128"/>
                <a:gd name="T54" fmla="*/ 103 w 130"/>
                <a:gd name="T55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564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>
                <a:gd name="T0" fmla="*/ 37 w 47"/>
                <a:gd name="T1" fmla="*/ 0 h 86"/>
                <a:gd name="T2" fmla="*/ 15 w 47"/>
                <a:gd name="T3" fmla="*/ 37 h 86"/>
                <a:gd name="T4" fmla="*/ 0 w 47"/>
                <a:gd name="T5" fmla="*/ 59 h 86"/>
                <a:gd name="T6" fmla="*/ 0 w 47"/>
                <a:gd name="T7" fmla="*/ 86 h 86"/>
                <a:gd name="T8" fmla="*/ 8 w 47"/>
                <a:gd name="T9" fmla="*/ 82 h 86"/>
                <a:gd name="T10" fmla="*/ 20 w 47"/>
                <a:gd name="T11" fmla="*/ 73 h 86"/>
                <a:gd name="T12" fmla="*/ 33 w 47"/>
                <a:gd name="T13" fmla="*/ 63 h 86"/>
                <a:gd name="T14" fmla="*/ 42 w 47"/>
                <a:gd name="T15" fmla="*/ 51 h 86"/>
                <a:gd name="T16" fmla="*/ 47 w 47"/>
                <a:gd name="T17" fmla="*/ 36 h 86"/>
                <a:gd name="T18" fmla="*/ 46 w 47"/>
                <a:gd name="T19" fmla="*/ 19 h 86"/>
                <a:gd name="T20" fmla="*/ 37 w 47"/>
                <a:gd name="T2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565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>
                <a:gd name="T0" fmla="*/ 0 w 497"/>
                <a:gd name="T1" fmla="*/ 13 h 740"/>
                <a:gd name="T2" fmla="*/ 41 w 497"/>
                <a:gd name="T3" fmla="*/ 4 h 740"/>
                <a:gd name="T4" fmla="*/ 101 w 497"/>
                <a:gd name="T5" fmla="*/ 0 h 740"/>
                <a:gd name="T6" fmla="*/ 170 w 497"/>
                <a:gd name="T7" fmla="*/ 4 h 740"/>
                <a:gd name="T8" fmla="*/ 248 w 497"/>
                <a:gd name="T9" fmla="*/ 21 h 740"/>
                <a:gd name="T10" fmla="*/ 323 w 497"/>
                <a:gd name="T11" fmla="*/ 50 h 740"/>
                <a:gd name="T12" fmla="*/ 382 w 497"/>
                <a:gd name="T13" fmla="*/ 90 h 740"/>
                <a:gd name="T14" fmla="*/ 428 w 497"/>
                <a:gd name="T15" fmla="*/ 141 h 740"/>
                <a:gd name="T16" fmla="*/ 463 w 497"/>
                <a:gd name="T17" fmla="*/ 199 h 740"/>
                <a:gd name="T18" fmla="*/ 485 w 497"/>
                <a:gd name="T19" fmla="*/ 262 h 740"/>
                <a:gd name="T20" fmla="*/ 496 w 497"/>
                <a:gd name="T21" fmla="*/ 327 h 740"/>
                <a:gd name="T22" fmla="*/ 497 w 497"/>
                <a:gd name="T23" fmla="*/ 396 h 740"/>
                <a:gd name="T24" fmla="*/ 487 w 497"/>
                <a:gd name="T25" fmla="*/ 462 h 740"/>
                <a:gd name="T26" fmla="*/ 470 w 497"/>
                <a:gd name="T27" fmla="*/ 527 h 740"/>
                <a:gd name="T28" fmla="*/ 443 w 497"/>
                <a:gd name="T29" fmla="*/ 586 h 740"/>
                <a:gd name="T30" fmla="*/ 406 w 497"/>
                <a:gd name="T31" fmla="*/ 639 h 740"/>
                <a:gd name="T32" fmla="*/ 364 w 497"/>
                <a:gd name="T33" fmla="*/ 683 h 740"/>
                <a:gd name="T34" fmla="*/ 315 w 497"/>
                <a:gd name="T35" fmla="*/ 715 h 740"/>
                <a:gd name="T36" fmla="*/ 259 w 497"/>
                <a:gd name="T37" fmla="*/ 736 h 740"/>
                <a:gd name="T38" fmla="*/ 198 w 497"/>
                <a:gd name="T39" fmla="*/ 740 h 740"/>
                <a:gd name="T40" fmla="*/ 131 w 497"/>
                <a:gd name="T41" fmla="*/ 727 h 740"/>
                <a:gd name="T42" fmla="*/ 167 w 497"/>
                <a:gd name="T43" fmla="*/ 728 h 740"/>
                <a:gd name="T44" fmla="*/ 204 w 497"/>
                <a:gd name="T45" fmla="*/ 718 h 740"/>
                <a:gd name="T46" fmla="*/ 238 w 497"/>
                <a:gd name="T47" fmla="*/ 700 h 740"/>
                <a:gd name="T48" fmla="*/ 272 w 497"/>
                <a:gd name="T49" fmla="*/ 670 h 740"/>
                <a:gd name="T50" fmla="*/ 304 w 497"/>
                <a:gd name="T51" fmla="*/ 635 h 740"/>
                <a:gd name="T52" fmla="*/ 333 w 497"/>
                <a:gd name="T53" fmla="*/ 594 h 740"/>
                <a:gd name="T54" fmla="*/ 358 w 497"/>
                <a:gd name="T55" fmla="*/ 549 h 740"/>
                <a:gd name="T56" fmla="*/ 381 w 497"/>
                <a:gd name="T57" fmla="*/ 500 h 740"/>
                <a:gd name="T58" fmla="*/ 396 w 497"/>
                <a:gd name="T59" fmla="*/ 449 h 740"/>
                <a:gd name="T60" fmla="*/ 408 w 497"/>
                <a:gd name="T61" fmla="*/ 397 h 740"/>
                <a:gd name="T62" fmla="*/ 414 w 497"/>
                <a:gd name="T63" fmla="*/ 346 h 740"/>
                <a:gd name="T64" fmla="*/ 412 w 497"/>
                <a:gd name="T65" fmla="*/ 296 h 740"/>
                <a:gd name="T66" fmla="*/ 402 w 497"/>
                <a:gd name="T67" fmla="*/ 251 h 740"/>
                <a:gd name="T68" fmla="*/ 384 w 497"/>
                <a:gd name="T69" fmla="*/ 208 h 740"/>
                <a:gd name="T70" fmla="*/ 357 w 497"/>
                <a:gd name="T71" fmla="*/ 172 h 740"/>
                <a:gd name="T72" fmla="*/ 320 w 497"/>
                <a:gd name="T73" fmla="*/ 142 h 740"/>
                <a:gd name="T74" fmla="*/ 260 w 497"/>
                <a:gd name="T75" fmla="*/ 107 h 740"/>
                <a:gd name="T76" fmla="*/ 203 w 497"/>
                <a:gd name="T77" fmla="*/ 82 h 740"/>
                <a:gd name="T78" fmla="*/ 154 w 497"/>
                <a:gd name="T79" fmla="*/ 65 h 740"/>
                <a:gd name="T80" fmla="*/ 108 w 497"/>
                <a:gd name="T81" fmla="*/ 56 h 740"/>
                <a:gd name="T82" fmla="*/ 68 w 497"/>
                <a:gd name="T83" fmla="*/ 55 h 740"/>
                <a:gd name="T84" fmla="*/ 32 w 497"/>
                <a:gd name="T85" fmla="*/ 61 h 740"/>
                <a:gd name="T86" fmla="*/ 0 w 497"/>
                <a:gd name="T87" fmla="*/ 70 h 740"/>
                <a:gd name="T88" fmla="*/ 0 w 497"/>
                <a:gd name="T89" fmla="*/ 13 h 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566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25 h 237"/>
                <a:gd name="T4" fmla="*/ 3 w 257"/>
                <a:gd name="T5" fmla="*/ 50 h 237"/>
                <a:gd name="T6" fmla="*/ 6 w 257"/>
                <a:gd name="T7" fmla="*/ 75 h 237"/>
                <a:gd name="T8" fmla="*/ 11 w 257"/>
                <a:gd name="T9" fmla="*/ 98 h 237"/>
                <a:gd name="T10" fmla="*/ 18 w 257"/>
                <a:gd name="T11" fmla="*/ 119 h 237"/>
                <a:gd name="T12" fmla="*/ 27 w 257"/>
                <a:gd name="T13" fmla="*/ 141 h 237"/>
                <a:gd name="T14" fmla="*/ 38 w 257"/>
                <a:gd name="T15" fmla="*/ 161 h 237"/>
                <a:gd name="T16" fmla="*/ 51 w 257"/>
                <a:gd name="T17" fmla="*/ 178 h 237"/>
                <a:gd name="T18" fmla="*/ 67 w 257"/>
                <a:gd name="T19" fmla="*/ 194 h 237"/>
                <a:gd name="T20" fmla="*/ 86 w 257"/>
                <a:gd name="T21" fmla="*/ 208 h 237"/>
                <a:gd name="T22" fmla="*/ 106 w 257"/>
                <a:gd name="T23" fmla="*/ 219 h 237"/>
                <a:gd name="T24" fmla="*/ 131 w 257"/>
                <a:gd name="T25" fmla="*/ 228 h 237"/>
                <a:gd name="T26" fmla="*/ 158 w 257"/>
                <a:gd name="T27" fmla="*/ 234 h 237"/>
                <a:gd name="T28" fmla="*/ 188 w 257"/>
                <a:gd name="T29" fmla="*/ 237 h 237"/>
                <a:gd name="T30" fmla="*/ 220 w 257"/>
                <a:gd name="T31" fmla="*/ 236 h 237"/>
                <a:gd name="T32" fmla="*/ 257 w 257"/>
                <a:gd name="T33" fmla="*/ 232 h 237"/>
                <a:gd name="T34" fmla="*/ 224 w 257"/>
                <a:gd name="T35" fmla="*/ 227 h 237"/>
                <a:gd name="T36" fmla="*/ 195 w 257"/>
                <a:gd name="T37" fmla="*/ 220 h 237"/>
                <a:gd name="T38" fmla="*/ 170 w 257"/>
                <a:gd name="T39" fmla="*/ 212 h 237"/>
                <a:gd name="T40" fmla="*/ 148 w 257"/>
                <a:gd name="T41" fmla="*/ 204 h 237"/>
                <a:gd name="T42" fmla="*/ 128 w 257"/>
                <a:gd name="T43" fmla="*/ 193 h 237"/>
                <a:gd name="T44" fmla="*/ 112 w 257"/>
                <a:gd name="T45" fmla="*/ 182 h 237"/>
                <a:gd name="T46" fmla="*/ 97 w 257"/>
                <a:gd name="T47" fmla="*/ 169 h 237"/>
                <a:gd name="T48" fmla="*/ 84 w 257"/>
                <a:gd name="T49" fmla="*/ 155 h 237"/>
                <a:gd name="T50" fmla="*/ 72 w 257"/>
                <a:gd name="T51" fmla="*/ 141 h 237"/>
                <a:gd name="T52" fmla="*/ 61 w 257"/>
                <a:gd name="T53" fmla="*/ 125 h 237"/>
                <a:gd name="T54" fmla="*/ 52 w 257"/>
                <a:gd name="T55" fmla="*/ 107 h 237"/>
                <a:gd name="T56" fmla="*/ 43 w 257"/>
                <a:gd name="T57" fmla="*/ 88 h 237"/>
                <a:gd name="T58" fmla="*/ 33 w 257"/>
                <a:gd name="T59" fmla="*/ 69 h 237"/>
                <a:gd name="T60" fmla="*/ 23 w 257"/>
                <a:gd name="T61" fmla="*/ 47 h 237"/>
                <a:gd name="T62" fmla="*/ 12 w 257"/>
                <a:gd name="T63" fmla="*/ 24 h 237"/>
                <a:gd name="T64" fmla="*/ 0 w 257"/>
                <a:gd name="T65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567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>
                <a:gd name="T0" fmla="*/ 77 w 124"/>
                <a:gd name="T1" fmla="*/ 0 h 110"/>
                <a:gd name="T2" fmla="*/ 124 w 124"/>
                <a:gd name="T3" fmla="*/ 108 h 110"/>
                <a:gd name="T4" fmla="*/ 120 w 124"/>
                <a:gd name="T5" fmla="*/ 107 h 110"/>
                <a:gd name="T6" fmla="*/ 107 w 124"/>
                <a:gd name="T7" fmla="*/ 105 h 110"/>
                <a:gd name="T8" fmla="*/ 89 w 124"/>
                <a:gd name="T9" fmla="*/ 101 h 110"/>
                <a:gd name="T10" fmla="*/ 68 w 124"/>
                <a:gd name="T11" fmla="*/ 99 h 110"/>
                <a:gd name="T12" fmla="*/ 45 w 124"/>
                <a:gd name="T13" fmla="*/ 97 h 110"/>
                <a:gd name="T14" fmla="*/ 25 w 124"/>
                <a:gd name="T15" fmla="*/ 98 h 110"/>
                <a:gd name="T16" fmla="*/ 9 w 124"/>
                <a:gd name="T17" fmla="*/ 102 h 110"/>
                <a:gd name="T18" fmla="*/ 0 w 124"/>
                <a:gd name="T19" fmla="*/ 110 h 110"/>
                <a:gd name="T20" fmla="*/ 4 w 124"/>
                <a:gd name="T21" fmla="*/ 98 h 110"/>
                <a:gd name="T22" fmla="*/ 8 w 124"/>
                <a:gd name="T23" fmla="*/ 89 h 110"/>
                <a:gd name="T24" fmla="*/ 16 w 124"/>
                <a:gd name="T25" fmla="*/ 82 h 110"/>
                <a:gd name="T26" fmla="*/ 25 w 124"/>
                <a:gd name="T27" fmla="*/ 76 h 110"/>
                <a:gd name="T28" fmla="*/ 36 w 124"/>
                <a:gd name="T29" fmla="*/ 72 h 110"/>
                <a:gd name="T30" fmla="*/ 47 w 124"/>
                <a:gd name="T31" fmla="*/ 71 h 110"/>
                <a:gd name="T32" fmla="*/ 59 w 124"/>
                <a:gd name="T33" fmla="*/ 71 h 110"/>
                <a:gd name="T34" fmla="*/ 72 w 124"/>
                <a:gd name="T35" fmla="*/ 74 h 110"/>
                <a:gd name="T36" fmla="*/ 73 w 124"/>
                <a:gd name="T37" fmla="*/ 71 h 110"/>
                <a:gd name="T38" fmla="*/ 70 w 124"/>
                <a:gd name="T39" fmla="*/ 56 h 110"/>
                <a:gd name="T40" fmla="*/ 67 w 124"/>
                <a:gd name="T41" fmla="*/ 38 h 110"/>
                <a:gd name="T42" fmla="*/ 65 w 124"/>
                <a:gd name="T43" fmla="*/ 30 h 110"/>
                <a:gd name="T44" fmla="*/ 63 w 124"/>
                <a:gd name="T45" fmla="*/ 30 h 110"/>
                <a:gd name="T46" fmla="*/ 61 w 124"/>
                <a:gd name="T47" fmla="*/ 29 h 110"/>
                <a:gd name="T48" fmla="*/ 59 w 124"/>
                <a:gd name="T49" fmla="*/ 26 h 110"/>
                <a:gd name="T50" fmla="*/ 57 w 124"/>
                <a:gd name="T51" fmla="*/ 23 h 110"/>
                <a:gd name="T52" fmla="*/ 57 w 124"/>
                <a:gd name="T53" fmla="*/ 19 h 110"/>
                <a:gd name="T54" fmla="*/ 59 w 124"/>
                <a:gd name="T55" fmla="*/ 14 h 110"/>
                <a:gd name="T56" fmla="*/ 66 w 124"/>
                <a:gd name="T57" fmla="*/ 8 h 110"/>
                <a:gd name="T58" fmla="*/ 77 w 124"/>
                <a:gd name="T59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568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>
                <a:gd name="T0" fmla="*/ 0 w 109"/>
                <a:gd name="T1" fmla="*/ 0 h 156"/>
                <a:gd name="T2" fmla="*/ 5 w 109"/>
                <a:gd name="T3" fmla="*/ 1 h 156"/>
                <a:gd name="T4" fmla="*/ 18 w 109"/>
                <a:gd name="T5" fmla="*/ 5 h 156"/>
                <a:gd name="T6" fmla="*/ 37 w 109"/>
                <a:gd name="T7" fmla="*/ 12 h 156"/>
                <a:gd name="T8" fmla="*/ 58 w 109"/>
                <a:gd name="T9" fmla="*/ 24 h 156"/>
                <a:gd name="T10" fmla="*/ 78 w 109"/>
                <a:gd name="T11" fmla="*/ 44 h 156"/>
                <a:gd name="T12" fmla="*/ 96 w 109"/>
                <a:gd name="T13" fmla="*/ 71 h 156"/>
                <a:gd name="T14" fmla="*/ 107 w 109"/>
                <a:gd name="T15" fmla="*/ 108 h 156"/>
                <a:gd name="T16" fmla="*/ 109 w 109"/>
                <a:gd name="T17" fmla="*/ 156 h 156"/>
                <a:gd name="T18" fmla="*/ 105 w 109"/>
                <a:gd name="T19" fmla="*/ 156 h 156"/>
                <a:gd name="T20" fmla="*/ 99 w 109"/>
                <a:gd name="T21" fmla="*/ 156 h 156"/>
                <a:gd name="T22" fmla="*/ 93 w 109"/>
                <a:gd name="T23" fmla="*/ 156 h 156"/>
                <a:gd name="T24" fmla="*/ 87 w 109"/>
                <a:gd name="T25" fmla="*/ 154 h 156"/>
                <a:gd name="T26" fmla="*/ 81 w 109"/>
                <a:gd name="T27" fmla="*/ 153 h 156"/>
                <a:gd name="T28" fmla="*/ 74 w 109"/>
                <a:gd name="T29" fmla="*/ 150 h 156"/>
                <a:gd name="T30" fmla="*/ 66 w 109"/>
                <a:gd name="T31" fmla="*/ 145 h 156"/>
                <a:gd name="T32" fmla="*/ 58 w 109"/>
                <a:gd name="T33" fmla="*/ 139 h 156"/>
                <a:gd name="T34" fmla="*/ 53 w 109"/>
                <a:gd name="T35" fmla="*/ 126 h 156"/>
                <a:gd name="T36" fmla="*/ 53 w 109"/>
                <a:gd name="T37" fmla="*/ 111 h 156"/>
                <a:gd name="T38" fmla="*/ 56 w 109"/>
                <a:gd name="T39" fmla="*/ 96 h 156"/>
                <a:gd name="T40" fmla="*/ 59 w 109"/>
                <a:gd name="T41" fmla="*/ 80 h 156"/>
                <a:gd name="T42" fmla="*/ 56 w 109"/>
                <a:gd name="T43" fmla="*/ 62 h 156"/>
                <a:gd name="T44" fmla="*/ 48 w 109"/>
                <a:gd name="T45" fmla="*/ 43 h 156"/>
                <a:gd name="T46" fmla="*/ 31 w 109"/>
                <a:gd name="T47" fmla="*/ 23 h 156"/>
                <a:gd name="T48" fmla="*/ 0 w 109"/>
                <a:gd name="T49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569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>
                <a:gd name="T0" fmla="*/ 31 w 46"/>
                <a:gd name="T1" fmla="*/ 0 h 94"/>
                <a:gd name="T2" fmla="*/ 20 w 46"/>
                <a:gd name="T3" fmla="*/ 38 h 94"/>
                <a:gd name="T4" fmla="*/ 15 w 46"/>
                <a:gd name="T5" fmla="*/ 62 h 94"/>
                <a:gd name="T6" fmla="*/ 11 w 46"/>
                <a:gd name="T7" fmla="*/ 79 h 94"/>
                <a:gd name="T8" fmla="*/ 0 w 46"/>
                <a:gd name="T9" fmla="*/ 94 h 94"/>
                <a:gd name="T10" fmla="*/ 12 w 46"/>
                <a:gd name="T11" fmla="*/ 88 h 94"/>
                <a:gd name="T12" fmla="*/ 23 w 46"/>
                <a:gd name="T13" fmla="*/ 80 h 94"/>
                <a:gd name="T14" fmla="*/ 32 w 46"/>
                <a:gd name="T15" fmla="*/ 69 h 94"/>
                <a:gd name="T16" fmla="*/ 40 w 46"/>
                <a:gd name="T17" fmla="*/ 57 h 94"/>
                <a:gd name="T18" fmla="*/ 45 w 46"/>
                <a:gd name="T19" fmla="*/ 44 h 94"/>
                <a:gd name="T20" fmla="*/ 46 w 46"/>
                <a:gd name="T21" fmla="*/ 30 h 94"/>
                <a:gd name="T22" fmla="*/ 42 w 46"/>
                <a:gd name="T23" fmla="*/ 15 h 94"/>
                <a:gd name="T24" fmla="*/ 31 w 46"/>
                <a:gd name="T2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570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6 w 54"/>
                <a:gd name="T5" fmla="*/ 3 h 40"/>
                <a:gd name="T6" fmla="*/ 13 w 54"/>
                <a:gd name="T7" fmla="*/ 8 h 40"/>
                <a:gd name="T8" fmla="*/ 21 w 54"/>
                <a:gd name="T9" fmla="*/ 12 h 40"/>
                <a:gd name="T10" fmla="*/ 29 w 54"/>
                <a:gd name="T11" fmla="*/ 15 h 40"/>
                <a:gd name="T12" fmla="*/ 38 w 54"/>
                <a:gd name="T13" fmla="*/ 17 h 40"/>
                <a:gd name="T14" fmla="*/ 46 w 54"/>
                <a:gd name="T15" fmla="*/ 18 h 40"/>
                <a:gd name="T16" fmla="*/ 54 w 54"/>
                <a:gd name="T17" fmla="*/ 16 h 40"/>
                <a:gd name="T18" fmla="*/ 53 w 54"/>
                <a:gd name="T19" fmla="*/ 25 h 40"/>
                <a:gd name="T20" fmla="*/ 50 w 54"/>
                <a:gd name="T21" fmla="*/ 33 h 40"/>
                <a:gd name="T22" fmla="*/ 44 w 54"/>
                <a:gd name="T23" fmla="*/ 38 h 40"/>
                <a:gd name="T24" fmla="*/ 37 w 54"/>
                <a:gd name="T25" fmla="*/ 40 h 40"/>
                <a:gd name="T26" fmla="*/ 28 w 54"/>
                <a:gd name="T27" fmla="*/ 39 h 40"/>
                <a:gd name="T28" fmla="*/ 19 w 54"/>
                <a:gd name="T29" fmla="*/ 32 h 40"/>
                <a:gd name="T30" fmla="*/ 10 w 54"/>
                <a:gd name="T31" fmla="*/ 20 h 40"/>
                <a:gd name="T32" fmla="*/ 0 w 54"/>
                <a:gd name="T33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571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>
                <a:gd name="T0" fmla="*/ 264 w 360"/>
                <a:gd name="T1" fmla="*/ 0 h 650"/>
                <a:gd name="T2" fmla="*/ 269 w 360"/>
                <a:gd name="T3" fmla="*/ 9 h 650"/>
                <a:gd name="T4" fmla="*/ 277 w 360"/>
                <a:gd name="T5" fmla="*/ 22 h 650"/>
                <a:gd name="T6" fmla="*/ 286 w 360"/>
                <a:gd name="T7" fmla="*/ 39 h 650"/>
                <a:gd name="T8" fmla="*/ 297 w 360"/>
                <a:gd name="T9" fmla="*/ 58 h 650"/>
                <a:gd name="T10" fmla="*/ 309 w 360"/>
                <a:gd name="T11" fmla="*/ 83 h 650"/>
                <a:gd name="T12" fmla="*/ 319 w 360"/>
                <a:gd name="T13" fmla="*/ 108 h 650"/>
                <a:gd name="T14" fmla="*/ 329 w 360"/>
                <a:gd name="T15" fmla="*/ 136 h 650"/>
                <a:gd name="T16" fmla="*/ 333 w 360"/>
                <a:gd name="T17" fmla="*/ 163 h 650"/>
                <a:gd name="T18" fmla="*/ 336 w 360"/>
                <a:gd name="T19" fmla="*/ 193 h 650"/>
                <a:gd name="T20" fmla="*/ 332 w 360"/>
                <a:gd name="T21" fmla="*/ 223 h 650"/>
                <a:gd name="T22" fmla="*/ 323 w 360"/>
                <a:gd name="T23" fmla="*/ 255 h 650"/>
                <a:gd name="T24" fmla="*/ 310 w 360"/>
                <a:gd name="T25" fmla="*/ 285 h 650"/>
                <a:gd name="T26" fmla="*/ 287 w 360"/>
                <a:gd name="T27" fmla="*/ 315 h 650"/>
                <a:gd name="T28" fmla="*/ 257 w 360"/>
                <a:gd name="T29" fmla="*/ 343 h 650"/>
                <a:gd name="T30" fmla="*/ 218 w 360"/>
                <a:gd name="T31" fmla="*/ 370 h 650"/>
                <a:gd name="T32" fmla="*/ 167 w 360"/>
                <a:gd name="T33" fmla="*/ 396 h 650"/>
                <a:gd name="T34" fmla="*/ 111 w 360"/>
                <a:gd name="T35" fmla="*/ 425 h 650"/>
                <a:gd name="T36" fmla="*/ 69 w 360"/>
                <a:gd name="T37" fmla="*/ 457 h 650"/>
                <a:gd name="T38" fmla="*/ 35 w 360"/>
                <a:gd name="T39" fmla="*/ 490 h 650"/>
                <a:gd name="T40" fmla="*/ 12 w 360"/>
                <a:gd name="T41" fmla="*/ 526 h 650"/>
                <a:gd name="T42" fmla="*/ 0 w 360"/>
                <a:gd name="T43" fmla="*/ 553 h 650"/>
                <a:gd name="T44" fmla="*/ 0 w 360"/>
                <a:gd name="T45" fmla="*/ 650 h 650"/>
                <a:gd name="T46" fmla="*/ 6 w 360"/>
                <a:gd name="T47" fmla="*/ 628 h 650"/>
                <a:gd name="T48" fmla="*/ 19 w 360"/>
                <a:gd name="T49" fmla="*/ 594 h 650"/>
                <a:gd name="T50" fmla="*/ 43 w 360"/>
                <a:gd name="T51" fmla="*/ 551 h 650"/>
                <a:gd name="T52" fmla="*/ 76 w 360"/>
                <a:gd name="T53" fmla="*/ 503 h 650"/>
                <a:gd name="T54" fmla="*/ 125 w 360"/>
                <a:gd name="T55" fmla="*/ 454 h 650"/>
                <a:gd name="T56" fmla="*/ 190 w 360"/>
                <a:gd name="T57" fmla="*/ 408 h 650"/>
                <a:gd name="T58" fmla="*/ 275 w 360"/>
                <a:gd name="T59" fmla="*/ 365 h 650"/>
                <a:gd name="T60" fmla="*/ 308 w 360"/>
                <a:gd name="T61" fmla="*/ 342 h 650"/>
                <a:gd name="T62" fmla="*/ 335 w 360"/>
                <a:gd name="T63" fmla="*/ 305 h 650"/>
                <a:gd name="T64" fmla="*/ 352 w 360"/>
                <a:gd name="T65" fmla="*/ 255 h 650"/>
                <a:gd name="T66" fmla="*/ 360 w 360"/>
                <a:gd name="T67" fmla="*/ 201 h 650"/>
                <a:gd name="T68" fmla="*/ 356 w 360"/>
                <a:gd name="T69" fmla="*/ 144 h 650"/>
                <a:gd name="T70" fmla="*/ 341 w 360"/>
                <a:gd name="T71" fmla="*/ 88 h 650"/>
                <a:gd name="T72" fmla="*/ 311 w 360"/>
                <a:gd name="T73" fmla="*/ 39 h 650"/>
                <a:gd name="T74" fmla="*/ 264 w 360"/>
                <a:gd name="T75" fmla="*/ 0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572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>
                <a:gd name="T0" fmla="*/ 16 w 596"/>
                <a:gd name="T1" fmla="*/ 370 h 666"/>
                <a:gd name="T2" fmla="*/ 6 w 596"/>
                <a:gd name="T3" fmla="*/ 341 h 666"/>
                <a:gd name="T4" fmla="*/ 0 w 596"/>
                <a:gd name="T5" fmla="*/ 289 h 666"/>
                <a:gd name="T6" fmla="*/ 4 w 596"/>
                <a:gd name="T7" fmla="*/ 222 h 666"/>
                <a:gd name="T8" fmla="*/ 25 w 596"/>
                <a:gd name="T9" fmla="*/ 151 h 666"/>
                <a:gd name="T10" fmla="*/ 69 w 596"/>
                <a:gd name="T11" fmla="*/ 84 h 666"/>
                <a:gd name="T12" fmla="*/ 142 w 596"/>
                <a:gd name="T13" fmla="*/ 31 h 666"/>
                <a:gd name="T14" fmla="*/ 247 w 596"/>
                <a:gd name="T15" fmla="*/ 2 h 666"/>
                <a:gd name="T16" fmla="*/ 380 w 596"/>
                <a:gd name="T17" fmla="*/ 9 h 666"/>
                <a:gd name="T18" fmla="*/ 484 w 596"/>
                <a:gd name="T19" fmla="*/ 68 h 666"/>
                <a:gd name="T20" fmla="*/ 554 w 596"/>
                <a:gd name="T21" fmla="*/ 165 h 666"/>
                <a:gd name="T22" fmla="*/ 591 w 596"/>
                <a:gd name="T23" fmla="*/ 284 h 666"/>
                <a:gd name="T24" fmla="*/ 595 w 596"/>
                <a:gd name="T25" fmla="*/ 409 h 666"/>
                <a:gd name="T26" fmla="*/ 566 w 596"/>
                <a:gd name="T27" fmla="*/ 525 h 666"/>
                <a:gd name="T28" fmla="*/ 507 w 596"/>
                <a:gd name="T29" fmla="*/ 615 h 666"/>
                <a:gd name="T30" fmla="*/ 417 w 596"/>
                <a:gd name="T31" fmla="*/ 663 h 666"/>
                <a:gd name="T32" fmla="*/ 389 w 596"/>
                <a:gd name="T33" fmla="*/ 659 h 666"/>
                <a:gd name="T34" fmla="*/ 441 w 596"/>
                <a:gd name="T35" fmla="*/ 617 h 666"/>
                <a:gd name="T36" fmla="*/ 482 w 596"/>
                <a:gd name="T37" fmla="*/ 544 h 666"/>
                <a:gd name="T38" fmla="*/ 509 w 596"/>
                <a:gd name="T39" fmla="*/ 454 h 666"/>
                <a:gd name="T40" fmla="*/ 520 w 596"/>
                <a:gd name="T41" fmla="*/ 355 h 666"/>
                <a:gd name="T42" fmla="*/ 514 w 596"/>
                <a:gd name="T43" fmla="*/ 258 h 666"/>
                <a:gd name="T44" fmla="*/ 485 w 596"/>
                <a:gd name="T45" fmla="*/ 174 h 666"/>
                <a:gd name="T46" fmla="*/ 433 w 596"/>
                <a:gd name="T47" fmla="*/ 112 h 666"/>
                <a:gd name="T48" fmla="*/ 341 w 596"/>
                <a:gd name="T49" fmla="*/ 75 h 666"/>
                <a:gd name="T50" fmla="*/ 246 w 596"/>
                <a:gd name="T51" fmla="*/ 61 h 666"/>
                <a:gd name="T52" fmla="*/ 174 w 596"/>
                <a:gd name="T53" fmla="*/ 71 h 666"/>
                <a:gd name="T54" fmla="*/ 121 w 596"/>
                <a:gd name="T55" fmla="*/ 101 h 666"/>
                <a:gd name="T56" fmla="*/ 84 w 596"/>
                <a:gd name="T57" fmla="*/ 149 h 666"/>
                <a:gd name="T58" fmla="*/ 57 w 596"/>
                <a:gd name="T59" fmla="*/ 206 h 666"/>
                <a:gd name="T60" fmla="*/ 40 w 596"/>
                <a:gd name="T61" fmla="*/ 272 h 666"/>
                <a:gd name="T62" fmla="*/ 28 w 596"/>
                <a:gd name="T63" fmla="*/ 339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2573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2574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2575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22576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22577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355C577-85D5-489D-B7B2-840CFACCBDB0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xStyles>
    <p:titleStyle>
      <a:lvl1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2pPr>
      <a:lvl3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3pPr>
      <a:lvl4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4pPr>
      <a:lvl5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844" y="2357431"/>
            <a:ext cx="8858312" cy="1857388"/>
          </a:xfrm>
        </p:spPr>
        <p:txBody>
          <a:bodyPr>
            <a:prstTxWarp prst="textArchUp">
              <a:avLst/>
            </a:prstTxWarp>
          </a:bodyPr>
          <a:lstStyle/>
          <a:p>
            <a:r>
              <a:rPr lang="ru-RU" sz="4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Театрализованная </a:t>
            </a:r>
            <a:r>
              <a:rPr lang="ru-RU" sz="4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</a:br>
            <a:r>
              <a:rPr lang="ru-RU" sz="4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деятельность </a:t>
            </a:r>
            <a:r>
              <a:rPr lang="ru-RU" sz="4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/>
            </a:r>
            <a:br>
              <a:rPr lang="ru-RU" sz="4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</a:br>
            <a:r>
              <a:rPr lang="ru-RU" sz="4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в ДОУ</a:t>
            </a:r>
            <a:r>
              <a:rPr lang="ru-RU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43438" y="4725144"/>
            <a:ext cx="4019526" cy="1224136"/>
          </a:xfrm>
        </p:spPr>
        <p:txBody>
          <a:bodyPr/>
          <a:lstStyle/>
          <a:p>
            <a:r>
              <a:rPr lang="ru-RU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д\с «Рябинушка»</a:t>
            </a:r>
            <a:endParaRPr lang="ru-RU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514-5144516_clown-circus-cartoon-clip-art-two-clowns-juggling.pn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25" b="96959" l="9861" r="89760">
                        <a14:foregroundMark x1="24652" y1="14477" x2="24652" y2="14477"/>
                        <a14:foregroundMark x1="43742" y1="8516" x2="43742" y2="8516"/>
                        <a14:foregroundMark x1="26549" y1="30292" x2="26549" y2="30292"/>
                        <a14:foregroundMark x1="71049" y1="18491" x2="71049" y2="18491"/>
                        <a14:foregroundMark x1="74463" y1="29684" x2="74463" y2="2968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5576" y="2420888"/>
            <a:ext cx="4357148" cy="4176464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685" descr="http://www.maaam.ru/upload/blogs/5cb00b8815e6a405a3bf4c7794b9819a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990600"/>
            <a:ext cx="71628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1621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142852"/>
            <a:ext cx="8243887" cy="774720"/>
          </a:xfrm>
        </p:spPr>
        <p:txBody>
          <a:bodyPr/>
          <a:lstStyle/>
          <a:p>
            <a:r>
              <a:rPr lang="ru-RU" sz="4000" b="1" dirty="0">
                <a:solidFill>
                  <a:schemeClr val="bg2">
                    <a:lumMod val="50000"/>
                  </a:schemeClr>
                </a:solidFill>
                <a:effectLst/>
                <a:latin typeface="Constantia" pitchFamily="18" charset="0"/>
              </a:rPr>
              <a:t>Теа</a:t>
            </a:r>
            <a:r>
              <a:rPr lang="ru-RU" sz="3600" b="1" dirty="0">
                <a:solidFill>
                  <a:schemeClr val="bg2">
                    <a:lumMod val="50000"/>
                  </a:schemeClr>
                </a:solidFill>
                <a:effectLst/>
                <a:latin typeface="Constantia" pitchFamily="18" charset="0"/>
              </a:rPr>
              <a:t>тр </a:t>
            </a:r>
            <a:r>
              <a:rPr lang="ru-RU" sz="4000" b="1" dirty="0">
                <a:solidFill>
                  <a:schemeClr val="bg2">
                    <a:lumMod val="50000"/>
                  </a:schemeClr>
                </a:solidFill>
                <a:effectLst/>
                <a:latin typeface="Constantia" pitchFamily="18" charset="0"/>
              </a:rPr>
              <a:t>картинок и </a:t>
            </a:r>
            <a:r>
              <a:rPr lang="ru-RU" sz="4000" b="1" dirty="0" err="1">
                <a:solidFill>
                  <a:schemeClr val="bg2">
                    <a:lumMod val="50000"/>
                  </a:schemeClr>
                </a:solidFill>
                <a:effectLst/>
                <a:latin typeface="Constantia" pitchFamily="18" charset="0"/>
              </a:rPr>
              <a:t>фланелеграф</a:t>
            </a:r>
            <a:endParaRPr lang="ru-RU" sz="4000" b="1" dirty="0">
              <a:solidFill>
                <a:schemeClr val="bg2">
                  <a:lumMod val="50000"/>
                </a:schemeClr>
              </a:solidFill>
              <a:effectLst/>
              <a:latin typeface="Constantia" pitchFamily="18" charset="0"/>
            </a:endParaRPr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28596" y="1000108"/>
            <a:ext cx="7829576" cy="4757758"/>
          </a:xfrm>
        </p:spPr>
        <p:txBody>
          <a:bodyPr/>
          <a:lstStyle/>
          <a:p>
            <a:r>
              <a:rPr lang="ru-RU" sz="2400" dirty="0">
                <a:solidFill>
                  <a:srgbClr val="000000"/>
                </a:solidFill>
                <a:latin typeface="Constantia" pitchFamily="18" charset="0"/>
              </a:rPr>
              <a:t>Развивают творческие способности;</a:t>
            </a:r>
          </a:p>
          <a:p>
            <a:r>
              <a:rPr lang="ru-RU" sz="2400" dirty="0">
                <a:solidFill>
                  <a:srgbClr val="000000"/>
                </a:solidFill>
                <a:latin typeface="Constantia" pitchFamily="18" charset="0"/>
              </a:rPr>
              <a:t>Содействуют эстетическому воспитанию;</a:t>
            </a:r>
          </a:p>
          <a:p>
            <a:r>
              <a:rPr lang="ru-RU" sz="2400" dirty="0">
                <a:solidFill>
                  <a:srgbClr val="000000"/>
                </a:solidFill>
                <a:latin typeface="Constantia" pitchFamily="18" charset="0"/>
              </a:rPr>
              <a:t>Развивают ловкость, умение управлять своими движениями, концентрировать внимание на одном виде деятельности.</a:t>
            </a:r>
          </a:p>
        </p:txBody>
      </p:sp>
      <p:pic>
        <p:nvPicPr>
          <p:cNvPr id="6" name="Содержимое 5" descr="fa9380e4ae1e5ebe70cd7ff773699eec.jpg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5000628" y="3714752"/>
            <a:ext cx="3600980" cy="2500330"/>
          </a:xfrm>
        </p:spPr>
      </p:pic>
      <p:pic>
        <p:nvPicPr>
          <p:cNvPr id="8" name="Содержимое 7" descr="1011686923.jpg"/>
          <p:cNvPicPr>
            <a:picLocks noGrp="1" noChangeAspect="1"/>
          </p:cNvPicPr>
          <p:nvPr>
            <p:ph sz="quarter" idx="3"/>
          </p:nvPr>
        </p:nvPicPr>
        <p:blipFill>
          <a:blip r:embed="rId3"/>
          <a:stretch>
            <a:fillRect/>
          </a:stretch>
        </p:blipFill>
        <p:spPr>
          <a:xfrm>
            <a:off x="285720" y="3714752"/>
            <a:ext cx="3571900" cy="2525733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7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7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7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7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7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27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28596" y="1000108"/>
            <a:ext cx="8001056" cy="4829196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dirty="0"/>
              <a:t>   </a:t>
            </a:r>
            <a:r>
              <a:rPr lang="ru-RU" sz="2800" dirty="0" smtClean="0"/>
              <a:t>	</a:t>
            </a:r>
            <a:r>
              <a:rPr lang="ru-RU" sz="2400" dirty="0" smtClean="0">
                <a:solidFill>
                  <a:srgbClr val="000000"/>
                </a:solidFill>
                <a:latin typeface="Constantia" pitchFamily="18" charset="0"/>
              </a:rPr>
              <a:t>Действуя </a:t>
            </a:r>
            <a:r>
              <a:rPr lang="ru-RU" sz="2400" dirty="0">
                <a:solidFill>
                  <a:srgbClr val="000000"/>
                </a:solidFill>
                <a:latin typeface="Constantia" pitchFamily="18" charset="0"/>
              </a:rPr>
              <a:t>с различными картинками, у ребенка развивается мелкая моторика рук, что способствует более успешному и эффективному развитию речи.</a:t>
            </a:r>
            <a:endParaRPr lang="ru-RU" sz="2800" dirty="0">
              <a:solidFill>
                <a:srgbClr val="000000"/>
              </a:solidFill>
              <a:latin typeface="Constantia" pitchFamily="18" charset="0"/>
            </a:endParaRPr>
          </a:p>
          <a:p>
            <a:endParaRPr lang="ru-RU" b="1" dirty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754062"/>
          </a:xfrm>
        </p:spPr>
        <p:txBody>
          <a:bodyPr/>
          <a:lstStyle/>
          <a:p>
            <a:r>
              <a:rPr lang="ru-RU" sz="4000" b="1" dirty="0">
                <a:solidFill>
                  <a:schemeClr val="bg2">
                    <a:lumMod val="50000"/>
                  </a:schemeClr>
                </a:solidFill>
                <a:effectLst/>
                <a:latin typeface="Constantia" pitchFamily="18" charset="0"/>
              </a:rPr>
              <a:t>Теа</a:t>
            </a:r>
            <a:r>
              <a:rPr lang="ru-RU" sz="3600" b="1" dirty="0">
                <a:solidFill>
                  <a:schemeClr val="bg2">
                    <a:lumMod val="50000"/>
                  </a:schemeClr>
                </a:solidFill>
                <a:effectLst/>
                <a:latin typeface="Constantia" pitchFamily="18" charset="0"/>
              </a:rPr>
              <a:t>тр </a:t>
            </a:r>
            <a:r>
              <a:rPr lang="ru-RU" sz="4000" b="1" dirty="0">
                <a:solidFill>
                  <a:schemeClr val="bg2">
                    <a:lumMod val="50000"/>
                  </a:schemeClr>
                </a:solidFill>
                <a:effectLst/>
                <a:latin typeface="Constantia" pitchFamily="18" charset="0"/>
              </a:rPr>
              <a:t>картинок и </a:t>
            </a:r>
            <a:r>
              <a:rPr lang="ru-RU" sz="4000" b="1" dirty="0" err="1">
                <a:solidFill>
                  <a:schemeClr val="bg2">
                    <a:lumMod val="50000"/>
                  </a:schemeClr>
                </a:solidFill>
                <a:effectLst/>
                <a:latin typeface="Constantia" pitchFamily="18" charset="0"/>
              </a:rPr>
              <a:t>фланелеграф</a:t>
            </a:r>
            <a:endParaRPr lang="ru-RU" sz="4000" b="1" dirty="0">
              <a:solidFill>
                <a:schemeClr val="bg2">
                  <a:lumMod val="50000"/>
                </a:schemeClr>
              </a:solidFill>
              <a:effectLst/>
              <a:latin typeface="Constantia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2"/>
          </p:nvPr>
        </p:nvGraphicFramePr>
        <p:xfrm>
          <a:off x="4648200" y="2810633"/>
          <a:ext cx="2660650" cy="6197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60650"/>
              </a:tblGrid>
              <a:tr h="2329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Тише едешь - дальше будешь.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76" marR="54676" marT="41007" marB="41007" anchor="ctr"/>
                </a:tc>
              </a:tr>
              <a:tr h="2329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Слово не воробей - вылетит, не поймаешь.</a:t>
                      </a:r>
                      <a:endParaRPr lang="ru-RU" sz="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76" marR="54676" marT="41007" marB="41007" anchor="ctr"/>
                </a:tc>
              </a:tr>
            </a:tbl>
          </a:graphicData>
        </a:graphic>
      </p:graphicFrame>
      <p:sp>
        <p:nvSpPr>
          <p:cNvPr id="3" name="Объект 2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60"/>
          <a:stretch/>
        </p:blipFill>
        <p:spPr bwMode="auto">
          <a:xfrm>
            <a:off x="4427984" y="2348880"/>
            <a:ext cx="4227168" cy="4280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1" grpId="0" build="p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968358"/>
          </a:xfrm>
        </p:spPr>
        <p:txBody>
          <a:bodyPr/>
          <a:lstStyle/>
          <a:p>
            <a:r>
              <a:rPr lang="ru-RU" sz="4000" b="1" dirty="0">
                <a:solidFill>
                  <a:schemeClr val="bg2">
                    <a:lumMod val="75000"/>
                  </a:schemeClr>
                </a:solidFill>
                <a:effectLst/>
                <a:latin typeface="Constantia" pitchFamily="18" charset="0"/>
              </a:rPr>
              <a:t>Вязаный театр</a:t>
            </a:r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500034" y="1142984"/>
            <a:ext cx="8472518" cy="4913329"/>
          </a:xfrm>
        </p:spPr>
        <p:txBody>
          <a:bodyPr/>
          <a:lstStyle/>
          <a:p>
            <a:r>
              <a:rPr lang="ru-RU" sz="2600" dirty="0">
                <a:solidFill>
                  <a:srgbClr val="000000"/>
                </a:solidFill>
                <a:latin typeface="Constantia" pitchFamily="18" charset="0"/>
              </a:rPr>
              <a:t>Развивает моторно-двигательную, зрительную, слуховую координацию;</a:t>
            </a:r>
          </a:p>
          <a:p>
            <a:r>
              <a:rPr lang="ru-RU" sz="2600" dirty="0">
                <a:solidFill>
                  <a:srgbClr val="000000"/>
                </a:solidFill>
                <a:latin typeface="Constantia" pitchFamily="18" charset="0"/>
              </a:rPr>
              <a:t>Формирует творческие способности, артистизм;</a:t>
            </a:r>
          </a:p>
          <a:p>
            <a:r>
              <a:rPr lang="ru-RU" sz="2600" dirty="0">
                <a:solidFill>
                  <a:srgbClr val="000000"/>
                </a:solidFill>
                <a:latin typeface="Constantia" pitchFamily="18" charset="0"/>
              </a:rPr>
              <a:t>Обогащает пассивный и активный </a:t>
            </a:r>
            <a:r>
              <a:rPr lang="ru-RU" sz="2600" dirty="0" smtClean="0">
                <a:solidFill>
                  <a:srgbClr val="000000"/>
                </a:solidFill>
                <a:latin typeface="Constantia" pitchFamily="18" charset="0"/>
              </a:rPr>
              <a:t>словарь.</a:t>
            </a:r>
            <a:endParaRPr lang="ru-RU" sz="2600" dirty="0">
              <a:solidFill>
                <a:srgbClr val="000000"/>
              </a:solidFill>
              <a:latin typeface="Constantia" pitchFamily="18" charset="0"/>
            </a:endParaRPr>
          </a:p>
        </p:txBody>
      </p:sp>
      <p:pic>
        <p:nvPicPr>
          <p:cNvPr id="9" name="Содержимое 8" descr="759e8b84d46fcd03d147c3e8348c2c43.jpg"/>
          <p:cNvPicPr>
            <a:picLocks noGrp="1" noChangeAspect="1"/>
          </p:cNvPicPr>
          <p:nvPr>
            <p:ph sz="quarter" idx="3"/>
          </p:nvPr>
        </p:nvPicPr>
        <p:blipFill>
          <a:blip r:embed="rId2"/>
          <a:stretch>
            <a:fillRect/>
          </a:stretch>
        </p:blipFill>
        <p:spPr>
          <a:xfrm>
            <a:off x="4500562" y="3500438"/>
            <a:ext cx="4466847" cy="2235410"/>
          </a:xfrm>
        </p:spPr>
      </p:pic>
      <p:pic>
        <p:nvPicPr>
          <p:cNvPr id="7" name="Содержимое 6" descr="c0b2ce3424db1e21795a91f5d671cb67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357158" y="3429000"/>
            <a:ext cx="3860066" cy="2571769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6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6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6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8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68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68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8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68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68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  <p:bldP spid="36868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0"/>
            <a:ext cx="8243887" cy="774720"/>
          </a:xfrm>
        </p:spPr>
        <p:txBody>
          <a:bodyPr/>
          <a:lstStyle/>
          <a:p>
            <a:r>
              <a:rPr lang="ru-RU" sz="4000" b="1" dirty="0">
                <a:solidFill>
                  <a:schemeClr val="bg2">
                    <a:lumMod val="75000"/>
                  </a:schemeClr>
                </a:solidFill>
                <a:effectLst/>
                <a:latin typeface="Constantia" pitchFamily="18" charset="0"/>
              </a:rPr>
              <a:t>Конусный, настольный театр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357158" y="928670"/>
            <a:ext cx="8429684" cy="4456113"/>
          </a:xfrm>
        </p:spPr>
        <p:txBody>
          <a:bodyPr/>
          <a:lstStyle/>
          <a:p>
            <a:r>
              <a:rPr lang="ru-RU" sz="2600" dirty="0">
                <a:solidFill>
                  <a:srgbClr val="000000"/>
                </a:solidFill>
                <a:latin typeface="Constantia" pitchFamily="18" charset="0"/>
              </a:rPr>
              <a:t>Помогает учить детей координировать движения рук и глаз;</a:t>
            </a:r>
          </a:p>
          <a:p>
            <a:r>
              <a:rPr lang="ru-RU" sz="2600" dirty="0">
                <a:solidFill>
                  <a:srgbClr val="000000"/>
                </a:solidFill>
                <a:latin typeface="Constantia" pitchFamily="18" charset="0"/>
              </a:rPr>
              <a:t>Сопровождать движения пальцев речью;</a:t>
            </a:r>
          </a:p>
          <a:p>
            <a:r>
              <a:rPr lang="ru-RU" sz="2600" dirty="0">
                <a:solidFill>
                  <a:srgbClr val="000000"/>
                </a:solidFill>
                <a:latin typeface="Constantia" pitchFamily="18" charset="0"/>
              </a:rPr>
              <a:t>Побуждает выражать свои эмоции посредством мимики и речи.</a:t>
            </a:r>
          </a:p>
        </p:txBody>
      </p:sp>
      <p:pic>
        <p:nvPicPr>
          <p:cNvPr id="6" name="Содержимое 5" descr="93364769.jpg"/>
          <p:cNvPicPr>
            <a:picLocks noGrp="1" noChangeAspect="1"/>
          </p:cNvPicPr>
          <p:nvPr>
            <p:ph sz="quarter" idx="3"/>
          </p:nvPr>
        </p:nvPicPr>
        <p:blipFill>
          <a:blip r:embed="rId2" cstate="print"/>
          <a:stretch>
            <a:fillRect/>
          </a:stretch>
        </p:blipFill>
        <p:spPr>
          <a:xfrm>
            <a:off x="4929190" y="3429000"/>
            <a:ext cx="3357586" cy="2597171"/>
          </a:xfrm>
        </p:spPr>
      </p:pic>
      <p:pic>
        <p:nvPicPr>
          <p:cNvPr id="9" name="Содержимое 8" descr="IMG_3977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714348" y="3429000"/>
            <a:ext cx="3500461" cy="2571768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89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9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89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9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89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9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89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9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9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  <p:bldP spid="38918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0"/>
            <a:ext cx="8243887" cy="877887"/>
          </a:xfrm>
        </p:spPr>
        <p:txBody>
          <a:bodyPr/>
          <a:lstStyle/>
          <a:p>
            <a:r>
              <a:rPr lang="ru-RU" sz="4000" b="1" dirty="0" smtClean="0">
                <a:solidFill>
                  <a:schemeClr val="bg2">
                    <a:lumMod val="75000"/>
                  </a:schemeClr>
                </a:solidFill>
                <a:effectLst/>
                <a:latin typeface="Constantia" pitchFamily="18" charset="0"/>
              </a:rPr>
              <a:t>Театр - </a:t>
            </a:r>
            <a:r>
              <a:rPr lang="ru-RU" sz="4000" b="1" dirty="0" err="1" smtClean="0">
                <a:solidFill>
                  <a:schemeClr val="bg2">
                    <a:lumMod val="75000"/>
                  </a:schemeClr>
                </a:solidFill>
                <a:effectLst/>
                <a:latin typeface="Constantia" pitchFamily="18" charset="0"/>
              </a:rPr>
              <a:t>топотушки</a:t>
            </a:r>
            <a:endParaRPr lang="ru-RU" sz="4000" b="1" dirty="0">
              <a:solidFill>
                <a:schemeClr val="bg2">
                  <a:lumMod val="75000"/>
                </a:schemeClr>
              </a:solidFill>
              <a:effectLst/>
              <a:latin typeface="Constantia" pitchFamily="18" charset="0"/>
            </a:endParaRPr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body" sz="half" idx="3"/>
          </p:nvPr>
        </p:nvSpPr>
        <p:spPr>
          <a:xfrm>
            <a:off x="285720" y="981074"/>
            <a:ext cx="8401080" cy="5734073"/>
          </a:xfrm>
        </p:spPr>
        <p:txBody>
          <a:bodyPr/>
          <a:lstStyle/>
          <a:p>
            <a:r>
              <a:rPr lang="ru-RU" sz="2600" dirty="0">
                <a:solidFill>
                  <a:srgbClr val="000000"/>
                </a:solidFill>
                <a:latin typeface="Constantia" pitchFamily="18" charset="0"/>
              </a:rPr>
              <a:t>Помогает расширять словарный запас, подключая слуховое и тактильное восприятие;</a:t>
            </a:r>
          </a:p>
          <a:p>
            <a:r>
              <a:rPr lang="ru-RU" sz="2600" dirty="0">
                <a:solidFill>
                  <a:srgbClr val="000000"/>
                </a:solidFill>
                <a:latin typeface="Constantia" pitchFamily="18" charset="0"/>
              </a:rPr>
              <a:t>Знакомит с народным творчеством;</a:t>
            </a:r>
          </a:p>
          <a:p>
            <a:r>
              <a:rPr lang="ru-RU" sz="2600" dirty="0">
                <a:solidFill>
                  <a:srgbClr val="000000"/>
                </a:solidFill>
                <a:latin typeface="Constantia" pitchFamily="18" charset="0"/>
              </a:rPr>
              <a:t>Обучает навыкам общения, игры, счета.</a:t>
            </a:r>
          </a:p>
        </p:txBody>
      </p:sp>
      <p:pic>
        <p:nvPicPr>
          <p:cNvPr id="7" name="Содержимое 6" descr="1784794_html_m1950183c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214942" y="3929066"/>
            <a:ext cx="3276058" cy="2428892"/>
          </a:xfrm>
        </p:spPr>
      </p:pic>
      <p:pic>
        <p:nvPicPr>
          <p:cNvPr id="8" name="Содержимое 7" descr="3c826887bb63a6a6823fe1ab9975ce05.jpg"/>
          <p:cNvPicPr>
            <a:picLocks noGrp="1" noChangeAspect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571472" y="3143248"/>
            <a:ext cx="3289014" cy="3220966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9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9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9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9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9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9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198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142852"/>
            <a:ext cx="8243887" cy="785818"/>
          </a:xfrm>
        </p:spPr>
        <p:txBody>
          <a:bodyPr/>
          <a:lstStyle/>
          <a:p>
            <a:r>
              <a:rPr lang="ru-RU" sz="4000" b="1" dirty="0">
                <a:solidFill>
                  <a:schemeClr val="bg2">
                    <a:lumMod val="75000"/>
                  </a:schemeClr>
                </a:solidFill>
                <a:effectLst/>
                <a:latin typeface="Constantia" pitchFamily="18" charset="0"/>
              </a:rPr>
              <a:t>Театр на перчатке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000108"/>
            <a:ext cx="8043890" cy="5715040"/>
          </a:xfrm>
        </p:spPr>
        <p:txBody>
          <a:bodyPr/>
          <a:lstStyle/>
          <a:p>
            <a:r>
              <a:rPr lang="ru-RU" sz="2600" dirty="0">
                <a:solidFill>
                  <a:srgbClr val="000000"/>
                </a:solidFill>
                <a:latin typeface="Constantia" pitchFamily="18" charset="0"/>
              </a:rPr>
              <a:t>Оказывает потрясающее терапевтическое воздействие: помогает бороться с нарушениями речи, неврозами;</a:t>
            </a:r>
          </a:p>
          <a:p>
            <a:r>
              <a:rPr lang="ru-RU" sz="2600" dirty="0">
                <a:solidFill>
                  <a:srgbClr val="000000"/>
                </a:solidFill>
                <a:latin typeface="Constantia" pitchFamily="18" charset="0"/>
              </a:rPr>
              <a:t>Помогает справиться с переживаниями, страхами;</a:t>
            </a:r>
          </a:p>
          <a:p>
            <a:r>
              <a:rPr lang="ru-RU" sz="2600" dirty="0">
                <a:solidFill>
                  <a:srgbClr val="000000"/>
                </a:solidFill>
                <a:latin typeface="Constantia" pitchFamily="18" charset="0"/>
              </a:rPr>
              <a:t>Перчаточная кукла передает весь спектр эмоций, которые испытывают дети.</a:t>
            </a:r>
          </a:p>
        </p:txBody>
      </p:sp>
      <p:pic>
        <p:nvPicPr>
          <p:cNvPr id="7" name="Содержимое 6" descr="ез фона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928662" y="4286256"/>
            <a:ext cx="2500330" cy="2386380"/>
          </a:xfrm>
        </p:spPr>
      </p:pic>
      <p:pic>
        <p:nvPicPr>
          <p:cNvPr id="10" name="Содержимое 9" descr="kukolnyy-teatr-na-ruku-teremok.jpg"/>
          <p:cNvPicPr>
            <a:picLocks noGrp="1" noChangeAspect="1"/>
          </p:cNvPicPr>
          <p:nvPr>
            <p:ph sz="quarter" idx="3"/>
          </p:nvPr>
        </p:nvPicPr>
        <p:blipFill>
          <a:blip r:embed="rId4" cstate="print"/>
          <a:stretch>
            <a:fillRect/>
          </a:stretch>
        </p:blipFill>
        <p:spPr>
          <a:xfrm>
            <a:off x="5214942" y="4357694"/>
            <a:ext cx="2870200" cy="215265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4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4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4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40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40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0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0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0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40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  <p:bldP spid="4403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0"/>
            <a:ext cx="8243887" cy="968358"/>
          </a:xfrm>
        </p:spPr>
        <p:txBody>
          <a:bodyPr/>
          <a:lstStyle/>
          <a:p>
            <a:r>
              <a:rPr lang="ru-RU" sz="4000" b="1" dirty="0">
                <a:solidFill>
                  <a:schemeClr val="bg2">
                    <a:lumMod val="75000"/>
                  </a:schemeClr>
                </a:solidFill>
                <a:effectLst/>
                <a:latin typeface="Constantia" pitchFamily="18" charset="0"/>
              </a:rPr>
              <a:t>Театр</a:t>
            </a:r>
            <a:r>
              <a:rPr lang="ru-RU" sz="4000" b="1" dirty="0">
                <a:solidFill>
                  <a:schemeClr val="bg2">
                    <a:lumMod val="75000"/>
                  </a:schemeClr>
                </a:solidFill>
                <a:effectLst/>
                <a:latin typeface="Georgia" pitchFamily="18" charset="0"/>
              </a:rPr>
              <a:t> кукол </a:t>
            </a:r>
            <a:r>
              <a:rPr lang="ru-RU" sz="4000" b="1" dirty="0" err="1">
                <a:solidFill>
                  <a:schemeClr val="bg2">
                    <a:lumMod val="75000"/>
                  </a:schemeClr>
                </a:solidFill>
                <a:effectLst/>
                <a:latin typeface="Georgia" pitchFamily="18" charset="0"/>
              </a:rPr>
              <a:t>Би-ба-бо</a:t>
            </a:r>
            <a:endParaRPr lang="ru-RU" sz="4000" b="1" dirty="0">
              <a:solidFill>
                <a:schemeClr val="bg2">
                  <a:lumMod val="75000"/>
                </a:schemeClr>
              </a:solidFill>
              <a:effectLst/>
              <a:latin typeface="Georgia" pitchFamily="18" charset="0"/>
            </a:endParaRPr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28596" y="1071546"/>
            <a:ext cx="8215370" cy="5429288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sz="2600" dirty="0">
                <a:latin typeface="Constantia" pitchFamily="18" charset="0"/>
              </a:rPr>
              <a:t>   </a:t>
            </a:r>
            <a:r>
              <a:rPr lang="ru-RU" sz="2600" dirty="0" smtClean="0">
                <a:latin typeface="Constantia" pitchFamily="18" charset="0"/>
              </a:rPr>
              <a:t>		</a:t>
            </a:r>
            <a:r>
              <a:rPr lang="ru-RU" sz="2600" dirty="0" smtClean="0">
                <a:solidFill>
                  <a:srgbClr val="000000"/>
                </a:solidFill>
                <a:latin typeface="Constantia" pitchFamily="18" charset="0"/>
              </a:rPr>
              <a:t>Посредством </a:t>
            </a:r>
            <a:r>
              <a:rPr lang="ru-RU" sz="2600" dirty="0">
                <a:solidFill>
                  <a:srgbClr val="000000"/>
                </a:solidFill>
                <a:latin typeface="Constantia" pitchFamily="18" charset="0"/>
              </a:rPr>
              <a:t>куклы, одетой на руку, дети говорят о своих переживаниях, тревогах и радостях, поскольку </a:t>
            </a:r>
            <a:r>
              <a:rPr lang="ru-RU" sz="2600" dirty="0" smtClean="0">
                <a:solidFill>
                  <a:srgbClr val="000000"/>
                </a:solidFill>
                <a:latin typeface="Constantia" pitchFamily="18" charset="0"/>
              </a:rPr>
              <a:t>полностью отождествляют себя (свою </a:t>
            </a:r>
            <a:r>
              <a:rPr lang="ru-RU" sz="2600" dirty="0">
                <a:solidFill>
                  <a:srgbClr val="000000"/>
                </a:solidFill>
                <a:latin typeface="Constantia" pitchFamily="18" charset="0"/>
              </a:rPr>
              <a:t>руку) с куклой.</a:t>
            </a:r>
          </a:p>
        </p:txBody>
      </p:sp>
      <p:pic>
        <p:nvPicPr>
          <p:cNvPr id="11" name="Содержимое 10" descr="599a69ad98ed5.jpg"/>
          <p:cNvPicPr>
            <a:picLocks noGrp="1" noChangeAspect="1"/>
          </p:cNvPicPr>
          <p:nvPr>
            <p:ph sz="quarter" idx="3"/>
          </p:nvPr>
        </p:nvPicPr>
        <p:blipFill>
          <a:blip r:embed="rId2"/>
          <a:stretch>
            <a:fillRect/>
          </a:stretch>
        </p:blipFill>
        <p:spPr>
          <a:xfrm>
            <a:off x="5685237" y="2276872"/>
            <a:ext cx="3430163" cy="3286147"/>
          </a:xfrm>
        </p:spPr>
      </p:pic>
      <p:pic>
        <p:nvPicPr>
          <p:cNvPr id="6" name="Picture 3" descr="C:\Users\user\AppData\Local\Temp\WPDNSE\{1C97AD34-0000-0000-0000-000000000000}\IMG_20231115_112145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7584" y="2780928"/>
            <a:ext cx="2769772" cy="3693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quarter" idx="2"/>
          </p:nvPr>
        </p:nvSpPr>
        <p:spPr>
          <a:xfrm flipH="1" flipV="1">
            <a:off x="3779912" y="6021288"/>
            <a:ext cx="1512168" cy="36004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user\AppData\Local\Temp\WPDNSE\{1C97AD34-0000-0000-0000-000000000000}\IMG_20231115_112849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656" y="4361386"/>
            <a:ext cx="2816762" cy="2112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  <p:bldP spid="4608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428604"/>
            <a:ext cx="8243887" cy="754044"/>
          </a:xfrm>
        </p:spPr>
        <p:txBody>
          <a:bodyPr/>
          <a:lstStyle/>
          <a:p>
            <a:r>
              <a:rPr lang="ru-RU" sz="4000" b="1" dirty="0">
                <a:solidFill>
                  <a:srgbClr val="FF0066"/>
                </a:solidFill>
                <a:latin typeface="Georgia" pitchFamily="18" charset="0"/>
              </a:rPr>
              <a:t/>
            </a:r>
            <a:br>
              <a:rPr lang="ru-RU" sz="4000" b="1" dirty="0">
                <a:solidFill>
                  <a:srgbClr val="FF0066"/>
                </a:solidFill>
                <a:latin typeface="Georgia" pitchFamily="18" charset="0"/>
              </a:rPr>
            </a:br>
            <a:r>
              <a:rPr lang="ru-RU" sz="4000" b="1" dirty="0">
                <a:solidFill>
                  <a:srgbClr val="FF0066"/>
                </a:solidFill>
                <a:latin typeface="Georgia" pitchFamily="18" charset="0"/>
              </a:rPr>
              <a:t/>
            </a:r>
            <a:br>
              <a:rPr lang="ru-RU" sz="4000" b="1" dirty="0">
                <a:solidFill>
                  <a:srgbClr val="FF0066"/>
                </a:solidFill>
                <a:latin typeface="Georgia" pitchFamily="18" charset="0"/>
              </a:rPr>
            </a:br>
            <a:r>
              <a:rPr lang="ru-RU" sz="4000" b="1" dirty="0">
                <a:solidFill>
                  <a:srgbClr val="FF0066"/>
                </a:solidFill>
                <a:latin typeface="Georgia" pitchFamily="18" charset="0"/>
              </a:rPr>
              <a:t/>
            </a:r>
            <a:br>
              <a:rPr lang="ru-RU" sz="4000" b="1" dirty="0">
                <a:solidFill>
                  <a:srgbClr val="FF0066"/>
                </a:solidFill>
                <a:latin typeface="Georgia" pitchFamily="18" charset="0"/>
              </a:rPr>
            </a:br>
            <a:r>
              <a:rPr lang="ru-RU" sz="4000" b="1" dirty="0">
                <a:solidFill>
                  <a:srgbClr val="FF0066"/>
                </a:solidFill>
                <a:latin typeface="Georgia" pitchFamily="18" charset="0"/>
              </a:rPr>
              <a:t/>
            </a:r>
            <a:br>
              <a:rPr lang="ru-RU" sz="4000" b="1" dirty="0">
                <a:solidFill>
                  <a:srgbClr val="FF0066"/>
                </a:solidFill>
                <a:latin typeface="Georgia" pitchFamily="18" charset="0"/>
              </a:rPr>
            </a:br>
            <a:r>
              <a:rPr lang="ru-RU" sz="4000" b="1" dirty="0" smtClean="0">
                <a:solidFill>
                  <a:srgbClr val="FF0066"/>
                </a:solidFill>
                <a:latin typeface="Georgia" pitchFamily="18" charset="0"/>
              </a:rPr>
              <a:t/>
            </a:r>
            <a:br>
              <a:rPr lang="ru-RU" sz="4000" b="1" dirty="0" smtClean="0">
                <a:solidFill>
                  <a:srgbClr val="FF0066"/>
                </a:solidFill>
                <a:latin typeface="Georgia" pitchFamily="18" charset="0"/>
              </a:rPr>
            </a:br>
            <a:r>
              <a:rPr lang="ru-RU" sz="4000" b="1" dirty="0" smtClean="0">
                <a:solidFill>
                  <a:srgbClr val="FF0066"/>
                </a:solidFill>
                <a:latin typeface="Georgia" pitchFamily="18" charset="0"/>
              </a:rPr>
              <a:t/>
            </a:r>
            <a:br>
              <a:rPr lang="ru-RU" sz="4000" b="1" dirty="0" smtClean="0">
                <a:solidFill>
                  <a:srgbClr val="FF0066"/>
                </a:solidFill>
                <a:latin typeface="Georgia" pitchFamily="18" charset="0"/>
              </a:rPr>
            </a:br>
            <a:r>
              <a:rPr lang="ru-RU" sz="2800" dirty="0">
                <a:latin typeface="Georgia" pitchFamily="18" charset="0"/>
              </a:rPr>
              <a:t/>
            </a:r>
            <a:br>
              <a:rPr lang="ru-RU" sz="2800" dirty="0">
                <a:latin typeface="Georgia" pitchFamily="18" charset="0"/>
              </a:rPr>
            </a:br>
            <a:r>
              <a:rPr lang="ru-RU" sz="4000" b="1" dirty="0" smtClean="0">
                <a:solidFill>
                  <a:schemeClr val="bg2">
                    <a:lumMod val="75000"/>
                  </a:schemeClr>
                </a:solidFill>
                <a:effectLst/>
                <a:latin typeface="Constantia" pitchFamily="18" charset="0"/>
              </a:rPr>
              <a:t>Игра-драматизация</a:t>
            </a:r>
            <a:r>
              <a:rPr lang="ru-RU" sz="4000" b="1" dirty="0" smtClean="0">
                <a:solidFill>
                  <a:srgbClr val="FF0066"/>
                </a:solidFill>
                <a:latin typeface="Georgia" pitchFamily="18" charset="0"/>
              </a:rPr>
              <a:t/>
            </a:r>
            <a:br>
              <a:rPr lang="ru-RU" sz="4000" b="1" dirty="0" smtClean="0">
                <a:solidFill>
                  <a:srgbClr val="FF0066"/>
                </a:solidFill>
                <a:latin typeface="Georgia" pitchFamily="18" charset="0"/>
              </a:rPr>
            </a:br>
            <a:endParaRPr lang="ru-RU" sz="2800" dirty="0">
              <a:latin typeface="Georgia" pitchFamily="18" charset="0"/>
            </a:endParaRPr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57158" y="857232"/>
            <a:ext cx="8534430" cy="472601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600" dirty="0">
                <a:solidFill>
                  <a:srgbClr val="000000"/>
                </a:solidFill>
                <a:latin typeface="Constantia" pitchFamily="18" charset="0"/>
              </a:rPr>
              <a:t>Целостное воздействие на личность ребенка: его раскрепощение, самостоятельное творчество, развитие ведущих психических процессов;</a:t>
            </a:r>
          </a:p>
          <a:p>
            <a:pPr>
              <a:lnSpc>
                <a:spcPct val="90000"/>
              </a:lnSpc>
            </a:pPr>
            <a:r>
              <a:rPr lang="ru-RU" sz="2600" dirty="0">
                <a:solidFill>
                  <a:srgbClr val="000000"/>
                </a:solidFill>
                <a:latin typeface="Constantia" pitchFamily="18" charset="0"/>
              </a:rPr>
              <a:t>Способствует самопознанию и самовыражению личности;</a:t>
            </a:r>
          </a:p>
          <a:p>
            <a:pPr>
              <a:lnSpc>
                <a:spcPct val="90000"/>
              </a:lnSpc>
            </a:pPr>
            <a:r>
              <a:rPr lang="ru-RU" sz="2600" dirty="0">
                <a:solidFill>
                  <a:srgbClr val="000000"/>
                </a:solidFill>
                <a:latin typeface="Constantia" pitchFamily="18" charset="0"/>
              </a:rPr>
              <a:t>Создает условия для социализации, усиливая адаптационные способности, корректирует коммуникативные качества, помогает осознанию чувства удовлетворения, радости, успешности.</a:t>
            </a:r>
          </a:p>
          <a:p>
            <a:pPr>
              <a:lnSpc>
                <a:spcPct val="90000"/>
              </a:lnSpc>
            </a:pPr>
            <a:endParaRPr lang="ru-RU" sz="2800" b="1" dirty="0">
              <a:solidFill>
                <a:srgbClr val="000000"/>
              </a:solidFill>
              <a:latin typeface="Georgia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834" y="4293096"/>
            <a:ext cx="1728192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293096"/>
            <a:ext cx="1728192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1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1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  <p:bldP spid="5120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6" y="332656"/>
            <a:ext cx="8243887" cy="1314450"/>
          </a:xfrm>
        </p:spPr>
        <p:txBody>
          <a:bodyPr/>
          <a:lstStyle/>
          <a:p>
            <a:r>
              <a:rPr lang="ru-RU" sz="3600" dirty="0">
                <a:solidFill>
                  <a:schemeClr val="bg2">
                    <a:lumMod val="75000"/>
                  </a:schemeClr>
                </a:solidFill>
                <a:latin typeface="Constantia" panose="02030602050306030303" pitchFamily="18" charset="0"/>
              </a:rPr>
              <a:t>Роль педагога в организации театрализованной деятельности в ДОУ: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4906" y="1700808"/>
            <a:ext cx="8405566" cy="4456113"/>
          </a:xfrm>
        </p:spPr>
        <p:txBody>
          <a:bodyPr/>
          <a:lstStyle/>
          <a:p>
            <a:pPr marL="0" lvl="0" indent="311150" algn="just" eaLnBrk="0" hangingPunct="0">
              <a:spcBef>
                <a:spcPct val="0"/>
              </a:spcBef>
            </a:pPr>
            <a:r>
              <a:rPr lang="ru-RU" sz="2000" kern="1200" dirty="0">
                <a:solidFill>
                  <a:prstClr val="black"/>
                </a:solidFill>
                <a:latin typeface="Constantia" panose="02030602050306030303" pitchFamily="18" charset="0"/>
                <a:ea typeface="Times New Roman" pitchFamily="18" charset="0"/>
                <a:cs typeface="KodchiangUPC" panose="02020603050405020304" pitchFamily="18" charset="-34"/>
              </a:rPr>
              <a:t>приобщать детей к театральной культуре,</a:t>
            </a:r>
            <a:r>
              <a:rPr lang="en-US" sz="2000" kern="1200" dirty="0" smtClean="0">
                <a:solidFill>
                  <a:prstClr val="black"/>
                </a:solidFill>
                <a:latin typeface="Constantia" panose="02030602050306030303" pitchFamily="18" charset="0"/>
                <a:ea typeface="Times New Roman" pitchFamily="18" charset="0"/>
                <a:cs typeface="KodchiangUPC" panose="02020603050405020304" pitchFamily="18" charset="-34"/>
              </a:rPr>
              <a:t> </a:t>
            </a:r>
            <a:r>
              <a:rPr lang="ru-RU" sz="2000" kern="1200" dirty="0" smtClean="0">
                <a:solidFill>
                  <a:prstClr val="black"/>
                </a:solidFill>
                <a:latin typeface="Constantia" panose="02030602050306030303" pitchFamily="18" charset="0"/>
                <a:ea typeface="Times New Roman" pitchFamily="18" charset="0"/>
                <a:cs typeface="KodchiangUPC" panose="02020603050405020304" pitchFamily="18" charset="-34"/>
              </a:rPr>
              <a:t>знакомить </a:t>
            </a:r>
            <a:r>
              <a:rPr lang="ru-RU" sz="2000" kern="1200" dirty="0">
                <a:solidFill>
                  <a:prstClr val="black"/>
                </a:solidFill>
                <a:latin typeface="Constantia" panose="02030602050306030303" pitchFamily="18" charset="0"/>
                <a:ea typeface="Times New Roman" pitchFamily="18" charset="0"/>
                <a:cs typeface="KodchiangUPC" panose="02020603050405020304" pitchFamily="18" charset="-34"/>
              </a:rPr>
              <a:t>с устройством театра, с видами кукольных театров (бибабо, настольным, теневым, пальчиковым и др.), театральными жанрами и пр.);</a:t>
            </a:r>
            <a:endParaRPr lang="ru-RU" sz="2000" kern="1200" dirty="0">
              <a:solidFill>
                <a:prstClr val="black"/>
              </a:solidFill>
              <a:latin typeface="Constantia" panose="02030602050306030303" pitchFamily="18" charset="0"/>
              <a:cs typeface="KodchiangUPC" panose="02020603050405020304" pitchFamily="18" charset="-34"/>
            </a:endParaRPr>
          </a:p>
          <a:p>
            <a:pPr marL="0" lvl="0" indent="311150" algn="just" eaLnBrk="0" hangingPunct="0">
              <a:spcBef>
                <a:spcPct val="0"/>
              </a:spcBef>
            </a:pPr>
            <a:r>
              <a:rPr lang="ru-RU" sz="2000" kern="1200" dirty="0">
                <a:solidFill>
                  <a:prstClr val="black"/>
                </a:solidFill>
                <a:latin typeface="Constantia" panose="02030602050306030303" pitchFamily="18" charset="0"/>
                <a:ea typeface="Times New Roman" pitchFamily="18" charset="0"/>
                <a:cs typeface="KodchiangUPC" panose="02020603050405020304" pitchFamily="18" charset="-34"/>
              </a:rPr>
              <a:t>обеспечивать взаимосвязь театрализованной деятельности с другими </a:t>
            </a:r>
            <a:r>
              <a:rPr lang="ru-RU" sz="2000" kern="1200" dirty="0" smtClean="0">
                <a:solidFill>
                  <a:prstClr val="black"/>
                </a:solidFill>
                <a:latin typeface="Constantia" panose="02030602050306030303" pitchFamily="18" charset="0"/>
                <a:ea typeface="Times New Roman" pitchFamily="18" charset="0"/>
                <a:cs typeface="KodchiangUPC" panose="02020603050405020304" pitchFamily="18" charset="-34"/>
              </a:rPr>
              <a:t>видами;</a:t>
            </a:r>
            <a:endParaRPr lang="ru-RU" sz="2000" kern="1200" dirty="0">
              <a:solidFill>
                <a:prstClr val="black"/>
              </a:solidFill>
              <a:latin typeface="Constantia" panose="02030602050306030303" pitchFamily="18" charset="0"/>
              <a:cs typeface="KodchiangUPC" panose="02020603050405020304" pitchFamily="18" charset="-34"/>
            </a:endParaRPr>
          </a:p>
          <a:p>
            <a:pPr marL="0" lvl="0" indent="311150" algn="just" eaLnBrk="0" hangingPunct="0">
              <a:spcBef>
                <a:spcPct val="0"/>
              </a:spcBef>
            </a:pPr>
            <a:r>
              <a:rPr lang="ru-RU" sz="2000" kern="1200" dirty="0">
                <a:solidFill>
                  <a:prstClr val="black"/>
                </a:solidFill>
                <a:latin typeface="Constantia" panose="02030602050306030303" pitchFamily="18" charset="0"/>
                <a:ea typeface="Times New Roman" pitchFamily="18" charset="0"/>
                <a:cs typeface="KodchiangUPC" panose="02020603050405020304" pitchFamily="18" charset="-34"/>
              </a:rPr>
              <a:t>создавать условия для совместной театрализованной деятельности детей и взрослых (спектакли с участием детей, родителей, сотрудников);</a:t>
            </a:r>
            <a:endParaRPr lang="ru-RU" sz="2000" kern="1200" dirty="0">
              <a:solidFill>
                <a:prstClr val="black"/>
              </a:solidFill>
              <a:latin typeface="Constantia" panose="02030602050306030303" pitchFamily="18" charset="0"/>
              <a:cs typeface="KodchiangUPC" panose="02020603050405020304" pitchFamily="18" charset="-34"/>
            </a:endParaRPr>
          </a:p>
          <a:p>
            <a:pPr marL="0" lvl="0" indent="311150" algn="just" eaLnBrk="0" hangingPunct="0">
              <a:spcBef>
                <a:spcPct val="0"/>
              </a:spcBef>
            </a:pPr>
            <a:r>
              <a:rPr lang="ru-RU" sz="2000" kern="1200" dirty="0">
                <a:solidFill>
                  <a:prstClr val="black"/>
                </a:solidFill>
                <a:latin typeface="Constantia" panose="02030602050306030303" pitchFamily="18" charset="0"/>
                <a:ea typeface="Times New Roman" pitchFamily="18" charset="0"/>
                <a:cs typeface="KodchiangUPC" panose="02020603050405020304" pitchFamily="18" charset="-34"/>
              </a:rPr>
              <a:t>организация выступлений детей старших групп перед малышами и пр</a:t>
            </a:r>
            <a:r>
              <a:rPr lang="ru-RU" sz="2000" kern="1200" dirty="0" smtClean="0">
                <a:solidFill>
                  <a:prstClr val="black"/>
                </a:solidFill>
                <a:latin typeface="Constantia" panose="02030602050306030303" pitchFamily="18" charset="0"/>
                <a:ea typeface="Times New Roman" pitchFamily="18" charset="0"/>
                <a:cs typeface="KodchiangUPC" panose="02020603050405020304" pitchFamily="18" charset="-34"/>
              </a:rPr>
              <a:t>.</a:t>
            </a:r>
            <a:endParaRPr lang="ru-RU" sz="2000" kern="1200" dirty="0">
              <a:solidFill>
                <a:prstClr val="black"/>
              </a:solidFill>
              <a:latin typeface="Constantia" panose="02030602050306030303" pitchFamily="18" charset="0"/>
              <a:cs typeface="KodchiangUPC" panose="02020603050405020304" pitchFamily="18" charset="-34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9912" y="4653136"/>
            <a:ext cx="2304256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492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43" y="142852"/>
            <a:ext cx="8858313" cy="1274786"/>
          </a:xfrm>
        </p:spPr>
        <p:txBody>
          <a:bodyPr/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effectLst/>
                <a:latin typeface="Constantia" pitchFamily="18" charset="0"/>
                <a:cs typeface="Times New Roman" pitchFamily="18" charset="0"/>
              </a:rPr>
              <a:t>На что направлена театрализованная деятельность?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44" y="1500174"/>
            <a:ext cx="9001156" cy="3714776"/>
          </a:xfrm>
        </p:spPr>
        <p:txBody>
          <a:bodyPr/>
          <a:lstStyle/>
          <a:p>
            <a:r>
              <a:rPr lang="ru-RU" sz="2600" dirty="0">
                <a:solidFill>
                  <a:schemeClr val="bg1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На развитие у ее участников ощущений, чувств, эмоций;</a:t>
            </a:r>
          </a:p>
          <a:p>
            <a:r>
              <a:rPr lang="ru-RU" sz="2600" dirty="0">
                <a:solidFill>
                  <a:schemeClr val="bg1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На развитие мышления, воображения, внимания, памяти;</a:t>
            </a:r>
          </a:p>
          <a:p>
            <a:r>
              <a:rPr lang="ru-RU" sz="2600" dirty="0">
                <a:solidFill>
                  <a:schemeClr val="bg1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На развитие фантазии;</a:t>
            </a:r>
          </a:p>
          <a:p>
            <a:r>
              <a:rPr lang="ru-RU" sz="2600" dirty="0">
                <a:solidFill>
                  <a:schemeClr val="bg1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На формирование волевых качеств;</a:t>
            </a:r>
          </a:p>
          <a:p>
            <a:r>
              <a:rPr lang="ru-RU" sz="2600" dirty="0">
                <a:solidFill>
                  <a:schemeClr val="bg1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На развитие многих навыков и умений(речевых, </a:t>
            </a:r>
            <a:r>
              <a:rPr lang="ru-RU" sz="2600" dirty="0" smtClean="0">
                <a:solidFill>
                  <a:schemeClr val="bg1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коммуникативных</a:t>
            </a:r>
            <a:r>
              <a:rPr lang="ru-RU" sz="2600" dirty="0">
                <a:solidFill>
                  <a:schemeClr val="bg1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, организаторских, двигательных и т.д.)</a:t>
            </a:r>
          </a:p>
          <a:p>
            <a:endParaRPr lang="ru-RU" b="1" dirty="0">
              <a:solidFill>
                <a:srgbClr val="0000CC"/>
              </a:solidFill>
              <a:latin typeface="Georg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6" y="332656"/>
            <a:ext cx="8243887" cy="1314450"/>
          </a:xfrm>
        </p:spPr>
        <p:txBody>
          <a:bodyPr/>
          <a:lstStyle/>
          <a:p>
            <a:r>
              <a:rPr lang="ru-RU" sz="3600" dirty="0">
                <a:solidFill>
                  <a:schemeClr val="bg2">
                    <a:lumMod val="75000"/>
                  </a:schemeClr>
                </a:solidFill>
                <a:latin typeface="Constantia" panose="02030602050306030303" pitchFamily="18" charset="0"/>
              </a:rPr>
              <a:t>Роль педагога в организации театрализованной деятельности в ДОУ: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4906" y="1700808"/>
            <a:ext cx="8405566" cy="4456113"/>
          </a:xfrm>
        </p:spPr>
        <p:txBody>
          <a:bodyPr/>
          <a:lstStyle/>
          <a:p>
            <a:pPr marL="0" lvl="0" indent="311150" algn="just">
              <a:spcBef>
                <a:spcPct val="0"/>
              </a:spcBef>
            </a:pPr>
            <a:r>
              <a:rPr lang="ru-RU" sz="2400" kern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создавать условия для развития творческой активности детей в театрализованной  </a:t>
            </a:r>
            <a:r>
              <a:rPr lang="ru-RU" sz="2400" kern="12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деятельности; </a:t>
            </a:r>
            <a:endParaRPr lang="ru-RU" sz="2400" kern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311150" algn="just" eaLnBrk="0" hangingPunct="0">
              <a:spcBef>
                <a:spcPct val="0"/>
              </a:spcBef>
            </a:pPr>
            <a:r>
              <a:rPr lang="ru-RU" sz="2400" kern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побуждать к импровизации средствами мимики, пантомимы, выразительных движений и интонаций (при передаче характерных особенностей персонажей, своих эмоциональных состояний, переживаний; </a:t>
            </a:r>
            <a:endParaRPr lang="ru-RU" sz="2400" kern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311150" algn="just" eaLnBrk="0" hangingPunct="0">
              <a:spcBef>
                <a:spcPct val="0"/>
              </a:spcBef>
            </a:pPr>
            <a:r>
              <a:rPr lang="ru-RU" sz="2400" kern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выбор сюжетов драматизации, ролей, атрибутов, костюмов, видов </a:t>
            </a:r>
            <a:r>
              <a:rPr lang="ru-RU" sz="2400" kern="12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театров;</a:t>
            </a:r>
            <a:endParaRPr lang="ru-RU" sz="2400" kern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4437112"/>
            <a:ext cx="2664296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99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548681"/>
            <a:ext cx="617443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–Для </a:t>
            </a:r>
            <a:r>
              <a:rPr lang="ru-RU" dirty="0"/>
              <a:t>того чтобы ускорить и сделать процесс познания наглядным, </a:t>
            </a:r>
            <a:r>
              <a:rPr lang="ru-RU" dirty="0" smtClean="0"/>
              <a:t>предлагаю дидактическое </a:t>
            </a:r>
            <a:r>
              <a:rPr lang="ru-RU" dirty="0"/>
              <a:t>пособие Круги </a:t>
            </a:r>
            <a:r>
              <a:rPr lang="ru-RU" dirty="0" err="1" smtClean="0"/>
              <a:t>Луллия</a:t>
            </a:r>
            <a:r>
              <a:rPr lang="ru-RU" dirty="0" smtClean="0"/>
              <a:t> «</a:t>
            </a:r>
            <a:r>
              <a:rPr lang="ru-RU" dirty="0"/>
              <a:t>В гостях у сказки», в </a:t>
            </a:r>
            <a:r>
              <a:rPr lang="ru-RU" dirty="0" smtClean="0"/>
              <a:t>котором встречаются </a:t>
            </a:r>
            <a:r>
              <a:rPr lang="ru-RU" dirty="0"/>
              <a:t>все сказки с которыми </a:t>
            </a:r>
            <a:r>
              <a:rPr lang="ru-RU" dirty="0" smtClean="0"/>
              <a:t> </a:t>
            </a:r>
            <a:r>
              <a:rPr lang="ru-RU" dirty="0"/>
              <a:t>уже познакомились, </a:t>
            </a:r>
            <a:r>
              <a:rPr lang="ru-RU" dirty="0" smtClean="0"/>
              <a:t>знакомятся </a:t>
            </a:r>
            <a:r>
              <a:rPr lang="ru-RU" dirty="0"/>
              <a:t>и </a:t>
            </a:r>
            <a:r>
              <a:rPr lang="ru-RU" dirty="0" smtClean="0"/>
              <a:t>будут </a:t>
            </a:r>
            <a:r>
              <a:rPr lang="ru-RU" dirty="0"/>
              <a:t>знакомиться </a:t>
            </a:r>
            <a:r>
              <a:rPr lang="ru-RU" dirty="0" smtClean="0"/>
              <a:t>дети в </a:t>
            </a:r>
            <a:r>
              <a:rPr lang="ru-RU" dirty="0"/>
              <a:t>будущем</a:t>
            </a:r>
            <a:r>
              <a:rPr lang="ru-RU" dirty="0" smtClean="0"/>
              <a:t>.</a:t>
            </a:r>
            <a:r>
              <a:rPr lang="ru-RU" dirty="0"/>
              <a:t> </a:t>
            </a:r>
            <a:r>
              <a:rPr lang="ru-RU" dirty="0" smtClean="0"/>
              <a:t>Это пособие развивает </a:t>
            </a:r>
            <a:r>
              <a:rPr lang="ru-RU" dirty="0"/>
              <a:t>интеллектуально-творческие способности детей, </a:t>
            </a:r>
            <a:r>
              <a:rPr lang="ru-RU" dirty="0" smtClean="0"/>
              <a:t>помогает </a:t>
            </a:r>
            <a:r>
              <a:rPr lang="ru-RU" dirty="0"/>
              <a:t>поддерживать детский интерес к познанию окружающего мира.</a:t>
            </a:r>
            <a:r>
              <a:rPr lang="ru-RU" dirty="0" smtClean="0"/>
              <a:t> </a:t>
            </a:r>
          </a:p>
          <a:p>
            <a:r>
              <a:rPr lang="ru-RU" dirty="0" smtClean="0"/>
              <a:t>Для </a:t>
            </a:r>
            <a:r>
              <a:rPr lang="ru-RU" dirty="0"/>
              <a:t>изготовления пособия </a:t>
            </a:r>
            <a:r>
              <a:rPr lang="ru-RU" dirty="0" smtClean="0"/>
              <a:t> </a:t>
            </a:r>
            <a:r>
              <a:rPr lang="ru-RU" dirty="0"/>
              <a:t>взяты </a:t>
            </a:r>
            <a:r>
              <a:rPr lang="ru-RU" dirty="0" smtClean="0"/>
              <a:t>  </a:t>
            </a:r>
            <a:r>
              <a:rPr lang="ru-RU" dirty="0"/>
              <a:t>два </a:t>
            </a:r>
            <a:r>
              <a:rPr lang="ru-RU" dirty="0" smtClean="0"/>
              <a:t>круга </a:t>
            </a:r>
            <a:r>
              <a:rPr lang="ru-RU" dirty="0"/>
              <a:t>одинаковых по диаметру. В верхнем прямоугольнике вырезано окошечко так, чтобы были видны совмещённые картинки, круги можно закрепить маленьким болтиком </a:t>
            </a:r>
            <a:r>
              <a:rPr lang="ru-RU" dirty="0" smtClean="0"/>
              <a:t> гайкой</a:t>
            </a:r>
            <a:r>
              <a:rPr lang="ru-RU" dirty="0"/>
              <a:t>.</a:t>
            </a:r>
          </a:p>
        </p:txBody>
      </p:sp>
      <p:pic>
        <p:nvPicPr>
          <p:cNvPr id="1026" name="Picture 2" descr="C:\Users\user\Desktop\ПЕДСОВЕТ\педсовет 2\detsad-1641223-15859796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499523"/>
            <a:ext cx="4955242" cy="2389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68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836712"/>
            <a:ext cx="646246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Варианты </a:t>
            </a:r>
            <a:r>
              <a:rPr lang="ru-RU" b="1" dirty="0"/>
              <a:t>игры:</a:t>
            </a:r>
            <a:endParaRPr lang="ru-RU" dirty="0"/>
          </a:p>
          <a:p>
            <a:r>
              <a:rPr lang="ru-RU" dirty="0"/>
              <a:t>1. Крутим верхний диск по часовой стрелке и рассказываем сказку с опорой на картинки.</a:t>
            </a:r>
          </a:p>
          <a:p>
            <a:r>
              <a:rPr lang="ru-RU" dirty="0"/>
              <a:t>2. Показываем картинку, а ребёнок описывает ее (характер, внешность, поступки и т. д.).</a:t>
            </a:r>
          </a:p>
          <a:p>
            <a:r>
              <a:rPr lang="ru-RU" dirty="0"/>
              <a:t>3. Спрашиваем, что было сначала, а что потом.</a:t>
            </a:r>
          </a:p>
          <a:p>
            <a:r>
              <a:rPr lang="ru-RU" dirty="0"/>
              <a:t>4. Задаём вопросы по сказкам.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 descr="C:\Users\user\Desktop\ПЕДСОВЕТ\педсовет 2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40968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ПЕДСОВЕТ\педсовет 2\images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797152"/>
            <a:ext cx="2981325" cy="153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ПЕДСОВЕТ\педсовет 2\images (3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99333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ПЕДСОВЕТ\педсовет 2\imag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750568"/>
            <a:ext cx="1847850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778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03188"/>
            <a:ext cx="8607454" cy="1314450"/>
          </a:xfrm>
        </p:spPr>
        <p:txBody>
          <a:bodyPr/>
          <a:lstStyle/>
          <a:p>
            <a:r>
              <a:rPr lang="ru-RU" sz="4000" b="1" dirty="0">
                <a:solidFill>
                  <a:schemeClr val="bg2">
                    <a:lumMod val="75000"/>
                  </a:schemeClr>
                </a:solidFill>
                <a:effectLst/>
                <a:latin typeface="Constantia" pitchFamily="18" charset="0"/>
              </a:rPr>
              <a:t>Театрализованная деятельность-это…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1285860"/>
            <a:ext cx="8686800" cy="5097476"/>
          </a:xfrm>
        </p:spPr>
        <p:txBody>
          <a:bodyPr/>
          <a:lstStyle/>
          <a:p>
            <a:pPr>
              <a:buFontTx/>
              <a:buNone/>
            </a:pPr>
            <a:r>
              <a:rPr lang="ru-RU" sz="4400" b="1" dirty="0">
                <a:solidFill>
                  <a:srgbClr val="0000CC"/>
                </a:solidFill>
                <a:latin typeface="Georgia" pitchFamily="18" charset="0"/>
              </a:rPr>
              <a:t>   </a:t>
            </a:r>
            <a:r>
              <a:rPr lang="ru-RU" dirty="0">
                <a:solidFill>
                  <a:schemeClr val="tx1">
                    <a:lumMod val="75000"/>
                  </a:schemeClr>
                </a:solidFill>
                <a:latin typeface="Constantia" pitchFamily="18" charset="0"/>
              </a:rPr>
              <a:t>…не просто игра!</a:t>
            </a:r>
          </a:p>
          <a:p>
            <a:pPr algn="just">
              <a:buFontTx/>
              <a:buNone/>
            </a:pPr>
            <a:r>
              <a:rPr lang="ru-RU" dirty="0">
                <a:solidFill>
                  <a:schemeClr val="tx1">
                    <a:lumMod val="75000"/>
                  </a:schemeClr>
                </a:solidFill>
                <a:latin typeface="Constantia" pitchFamily="18" charset="0"/>
              </a:rPr>
              <a:t>   </a:t>
            </a:r>
            <a:r>
              <a:rPr lang="ru-RU" dirty="0" smtClean="0">
                <a:solidFill>
                  <a:schemeClr val="tx1">
                    <a:lumMod val="75000"/>
                  </a:schemeClr>
                </a:solidFill>
                <a:latin typeface="Constantia" pitchFamily="18" charset="0"/>
              </a:rPr>
              <a:t>		Это </a:t>
            </a:r>
            <a:r>
              <a:rPr lang="ru-RU" dirty="0">
                <a:solidFill>
                  <a:schemeClr val="tx1">
                    <a:lumMod val="75000"/>
                  </a:schemeClr>
                </a:solidFill>
                <a:latin typeface="Constantia" pitchFamily="18" charset="0"/>
              </a:rPr>
              <a:t>прекрасное средство для интенсивного развития речи детей, обогащения словаря, развития мышления, воображения, творческих способностей.</a:t>
            </a:r>
          </a:p>
        </p:txBody>
      </p:sp>
      <p:pic>
        <p:nvPicPr>
          <p:cNvPr id="4" name="Рисунок 3" descr="5c7e68a72b1097c58bc29307dbe225d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5976" y="4250581"/>
            <a:ext cx="4500594" cy="2470826"/>
          </a:xfrm>
          <a:prstGeom prst="rect">
            <a:avLst/>
          </a:prstGeom>
        </p:spPr>
      </p:pic>
      <p:pic>
        <p:nvPicPr>
          <p:cNvPr id="4098" name="Picture 2" descr="C:\Users\user\AppData\Local\Temp\WPDNSE\{1C97AD34-0000-0000-0000-000000000000}\IMG_20231115_114142_Burst0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54"/>
          <a:stretch/>
        </p:blipFill>
        <p:spPr bwMode="auto">
          <a:xfrm>
            <a:off x="1084666" y="4077072"/>
            <a:ext cx="2376264" cy="2428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Минус 17"/>
          <p:cNvSpPr>
            <a:spLocks noChangeArrowheads="1"/>
          </p:cNvSpPr>
          <p:nvPr/>
        </p:nvSpPr>
        <p:spPr bwMode="auto">
          <a:xfrm rot="-3283105">
            <a:off x="4995863" y="2852737"/>
            <a:ext cx="2463800" cy="720725"/>
          </a:xfrm>
          <a:custGeom>
            <a:avLst/>
            <a:gdLst>
              <a:gd name="T0" fmla="*/ 3779020 w 4356470"/>
              <a:gd name="T1" fmla="*/ 360040 h 720080"/>
              <a:gd name="T2" fmla="*/ 2178235 w 4356470"/>
              <a:gd name="T3" fmla="*/ 444721 h 720080"/>
              <a:gd name="T4" fmla="*/ 577450 w 4356470"/>
              <a:gd name="T5" fmla="*/ 360040 h 720080"/>
              <a:gd name="T6" fmla="*/ 2178235 w 4356470"/>
              <a:gd name="T7" fmla="*/ 275359 h 72008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577450 w 4356470"/>
              <a:gd name="T13" fmla="*/ 275359 h 720080"/>
              <a:gd name="T14" fmla="*/ 3779020 w 4356470"/>
              <a:gd name="T15" fmla="*/ 444721 h 7200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56470" h="720080">
                <a:moveTo>
                  <a:pt x="577450" y="275359"/>
                </a:moveTo>
                <a:lnTo>
                  <a:pt x="3779020" y="275359"/>
                </a:lnTo>
                <a:lnTo>
                  <a:pt x="3779020" y="444721"/>
                </a:lnTo>
                <a:lnTo>
                  <a:pt x="577450" y="444721"/>
                </a:lnTo>
                <a:close/>
              </a:path>
            </a:pathLst>
          </a:custGeom>
          <a:solidFill>
            <a:srgbClr val="FFFF00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sp>
        <p:nvSpPr>
          <p:cNvPr id="19" name="Минус 18"/>
          <p:cNvSpPr/>
          <p:nvPr/>
        </p:nvSpPr>
        <p:spPr>
          <a:xfrm rot="20114471">
            <a:off x="2514600" y="2362200"/>
            <a:ext cx="4410075" cy="720725"/>
          </a:xfrm>
          <a:prstGeom prst="mathMinu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Облако 8"/>
          <p:cNvSpPr/>
          <p:nvPr/>
        </p:nvSpPr>
        <p:spPr>
          <a:xfrm>
            <a:off x="1219200" y="152400"/>
            <a:ext cx="3200400" cy="1371600"/>
          </a:xfrm>
          <a:prstGeom prst="cloud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>
                <a:solidFill>
                  <a:srgbClr val="FF0000"/>
                </a:solidFill>
              </a:rPr>
              <a:t>Чувства и эмоции маленького артиста</a:t>
            </a:r>
          </a:p>
        </p:txBody>
      </p:sp>
      <p:sp>
        <p:nvSpPr>
          <p:cNvPr id="10" name="Облако 9"/>
          <p:cNvSpPr/>
          <p:nvPr/>
        </p:nvSpPr>
        <p:spPr>
          <a:xfrm>
            <a:off x="304800" y="1600200"/>
            <a:ext cx="3048000" cy="1566863"/>
          </a:xfrm>
          <a:prstGeom prst="cloud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ru-RU" sz="2000" b="1">
                <a:solidFill>
                  <a:srgbClr val="FF00FF"/>
                </a:solidFill>
              </a:rPr>
              <a:t>Театр-помощник в воспитании</a:t>
            </a:r>
            <a:r>
              <a:rPr lang="en-US" sz="2000" b="1">
                <a:solidFill>
                  <a:srgbClr val="FF00FF"/>
                </a:solidFill>
                <a:latin typeface="Calibri" pitchFamily="34" charset="0"/>
              </a:rPr>
              <a:t>    </a:t>
            </a:r>
            <a:r>
              <a:rPr lang="en-US" sz="2400" b="1">
                <a:solidFill>
                  <a:srgbClr val="FF00FF"/>
                </a:solidFill>
                <a:latin typeface="Calibri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ru-RU" sz="2400" b="1">
              <a:solidFill>
                <a:srgbClr val="FF00FF"/>
              </a:solidFill>
              <a:latin typeface="Calibri" pitchFamily="34" charset="0"/>
            </a:endParaRPr>
          </a:p>
        </p:txBody>
      </p:sp>
      <p:sp>
        <p:nvSpPr>
          <p:cNvPr id="11" name="Облако 10"/>
          <p:cNvSpPr/>
          <p:nvPr/>
        </p:nvSpPr>
        <p:spPr>
          <a:xfrm>
            <a:off x="0" y="3200400"/>
            <a:ext cx="3505200" cy="1676400"/>
          </a:xfrm>
          <a:prstGeom prst="cloud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>
                <a:solidFill>
                  <a:schemeClr val="tx2"/>
                </a:solidFill>
              </a:rPr>
              <a:t>Развитие речи, фантазии, воображения</a:t>
            </a:r>
          </a:p>
        </p:txBody>
      </p:sp>
      <p:sp>
        <p:nvSpPr>
          <p:cNvPr id="12" name="Облако 11"/>
          <p:cNvSpPr/>
          <p:nvPr/>
        </p:nvSpPr>
        <p:spPr>
          <a:xfrm>
            <a:off x="5105400" y="4953000"/>
            <a:ext cx="3810000" cy="1673225"/>
          </a:xfrm>
          <a:prstGeom prst="cloud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solidFill>
                  <a:srgbClr val="FF00FF"/>
                </a:solidFill>
              </a:rPr>
              <a:t>Мы становимся добрее</a:t>
            </a:r>
          </a:p>
        </p:txBody>
      </p:sp>
      <p:sp>
        <p:nvSpPr>
          <p:cNvPr id="13" name="Облако 12"/>
          <p:cNvSpPr/>
          <p:nvPr/>
        </p:nvSpPr>
        <p:spPr>
          <a:xfrm>
            <a:off x="3581400" y="2895600"/>
            <a:ext cx="4419600" cy="2438400"/>
          </a:xfrm>
          <a:prstGeom prst="cloud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solidFill>
                  <a:schemeClr val="tx2"/>
                </a:solidFill>
              </a:rPr>
              <a:t>Мы становимся умнее (память, сообразительность, находчивость, кругозор)</a:t>
            </a:r>
          </a:p>
        </p:txBody>
      </p:sp>
      <p:sp>
        <p:nvSpPr>
          <p:cNvPr id="15" name="Блок-схема: узел 14"/>
          <p:cNvSpPr/>
          <p:nvPr/>
        </p:nvSpPr>
        <p:spPr>
          <a:xfrm>
            <a:off x="5401469" y="0"/>
            <a:ext cx="3507581" cy="272256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rgbClr val="C00000"/>
                </a:solidFill>
              </a:rPr>
              <a:t>Театрализованная деятельность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6" name="Минус 15"/>
          <p:cNvSpPr/>
          <p:nvPr/>
        </p:nvSpPr>
        <p:spPr>
          <a:xfrm rot="326355">
            <a:off x="4505325" y="239713"/>
            <a:ext cx="1792288" cy="720725"/>
          </a:xfrm>
          <a:prstGeom prst="mathMinu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Минус 16"/>
          <p:cNvSpPr>
            <a:spLocks noChangeArrowheads="1"/>
          </p:cNvSpPr>
          <p:nvPr/>
        </p:nvSpPr>
        <p:spPr bwMode="auto">
          <a:xfrm rot="-4598914">
            <a:off x="6360319" y="3240881"/>
            <a:ext cx="3544888" cy="720725"/>
          </a:xfrm>
          <a:custGeom>
            <a:avLst/>
            <a:gdLst>
              <a:gd name="T0" fmla="*/ 3075013 w 3545877"/>
              <a:gd name="T1" fmla="*/ 360363 h 720080"/>
              <a:gd name="T2" fmla="*/ 1772445 w 3545877"/>
              <a:gd name="T3" fmla="*/ 445119 h 720080"/>
              <a:gd name="T4" fmla="*/ 469875 w 3545877"/>
              <a:gd name="T5" fmla="*/ 360363 h 720080"/>
              <a:gd name="T6" fmla="*/ 1772445 w 3545877"/>
              <a:gd name="T7" fmla="*/ 275606 h 72008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470006 w 3545877"/>
              <a:gd name="T13" fmla="*/ 275359 h 720080"/>
              <a:gd name="T14" fmla="*/ 3075871 w 3545877"/>
              <a:gd name="T15" fmla="*/ 444721 h 7200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545877" h="720080">
                <a:moveTo>
                  <a:pt x="470006" y="275359"/>
                </a:moveTo>
                <a:lnTo>
                  <a:pt x="3075871" y="275359"/>
                </a:lnTo>
                <a:lnTo>
                  <a:pt x="3075871" y="444721"/>
                </a:lnTo>
                <a:lnTo>
                  <a:pt x="470006" y="444721"/>
                </a:lnTo>
                <a:close/>
              </a:path>
            </a:pathLst>
          </a:custGeom>
          <a:solidFill>
            <a:srgbClr val="FFFF00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sp>
        <p:nvSpPr>
          <p:cNvPr id="21" name="Минус 20"/>
          <p:cNvSpPr/>
          <p:nvPr/>
        </p:nvSpPr>
        <p:spPr>
          <a:xfrm rot="21254663">
            <a:off x="2971800" y="1457325"/>
            <a:ext cx="3505200" cy="719138"/>
          </a:xfrm>
          <a:prstGeom prst="mathMinu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Облако 12"/>
          <p:cNvSpPr/>
          <p:nvPr/>
        </p:nvSpPr>
        <p:spPr>
          <a:xfrm>
            <a:off x="1371600" y="4343400"/>
            <a:ext cx="3200400" cy="2209800"/>
          </a:xfrm>
          <a:prstGeom prst="cloud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solidFill>
                  <a:srgbClr val="FF0000"/>
                </a:solidFill>
              </a:rPr>
              <a:t>Мы становимся смелее (уверенность, раскованность</a:t>
            </a:r>
            <a:r>
              <a:rPr lang="ru-RU" b="1">
                <a:solidFill>
                  <a:schemeClr val="tx2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651518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ChangeArrowheads="1"/>
          </p:cNvSpPr>
          <p:nvPr/>
        </p:nvSpPr>
        <p:spPr bwMode="auto">
          <a:xfrm>
            <a:off x="1905000" y="300623"/>
            <a:ext cx="6667500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sz="2400" dirty="0"/>
              <a:t>Театральная деятельность представлена в ДОУ </a:t>
            </a:r>
          </a:p>
          <a:p>
            <a:pPr algn="ctr"/>
            <a:r>
              <a:rPr lang="ru-RU" sz="2400" b="1" dirty="0"/>
              <a:t>кукольным театром</a:t>
            </a:r>
            <a:r>
              <a:rPr lang="ru-RU" sz="2400" dirty="0"/>
              <a:t> и </a:t>
            </a:r>
            <a:r>
              <a:rPr lang="ru-RU" sz="2400" b="1" dirty="0"/>
              <a:t>театрализованными играми</a:t>
            </a:r>
            <a:r>
              <a:rPr lang="ru-RU" sz="2400" dirty="0"/>
              <a:t>, </a:t>
            </a:r>
          </a:p>
          <a:p>
            <a:pPr algn="ctr"/>
            <a:r>
              <a:rPr lang="ru-RU" sz="2400" dirty="0"/>
              <a:t>которые делятся на две группы: </a:t>
            </a:r>
            <a:endParaRPr lang="ru-RU" sz="2400" b="1" dirty="0"/>
          </a:p>
          <a:p>
            <a:pPr algn="ctr"/>
            <a:r>
              <a:rPr lang="ru-RU" sz="2400" b="1" dirty="0"/>
              <a:t>режиссерские игры и игры-драматизации</a:t>
            </a:r>
            <a:r>
              <a:rPr lang="ru-RU" sz="2400" b="1" dirty="0" smtClean="0"/>
              <a:t>.</a:t>
            </a:r>
          </a:p>
          <a:p>
            <a:pPr algn="ctr"/>
            <a:endParaRPr lang="ru-RU" sz="2400" dirty="0"/>
          </a:p>
          <a:p>
            <a:pPr algn="ctr"/>
            <a:r>
              <a:rPr lang="ru-RU" sz="2400" b="1" dirty="0" smtClean="0"/>
              <a:t>К режиссёрским играм</a:t>
            </a:r>
            <a:r>
              <a:rPr lang="ru-RU" sz="2400" b="1" dirty="0"/>
              <a:t> </a:t>
            </a:r>
            <a:r>
              <a:rPr lang="ru-RU" sz="2400" dirty="0" smtClean="0"/>
              <a:t>относятся</a:t>
            </a:r>
            <a:endParaRPr lang="ru-RU" sz="2400" dirty="0"/>
          </a:p>
          <a:p>
            <a:pPr algn="ctr"/>
            <a:r>
              <a:rPr lang="ru-RU" sz="2400" dirty="0"/>
              <a:t>Плоскостной</a:t>
            </a:r>
          </a:p>
          <a:p>
            <a:pPr algn="ctr"/>
            <a:r>
              <a:rPr lang="ru-RU" sz="2400" dirty="0"/>
              <a:t>Теневой</a:t>
            </a:r>
          </a:p>
          <a:p>
            <a:pPr algn="ctr"/>
            <a:r>
              <a:rPr lang="ru-RU" sz="2400" dirty="0"/>
              <a:t>Настольный</a:t>
            </a:r>
          </a:p>
          <a:p>
            <a:pPr algn="ctr"/>
            <a:r>
              <a:rPr lang="ru-RU" sz="2400" dirty="0"/>
              <a:t>Театр на </a:t>
            </a:r>
            <a:r>
              <a:rPr lang="ru-RU" sz="2400" dirty="0" err="1"/>
              <a:t>фланелеграфе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1026" name="Picture 2" descr="C:\Users\user\AppData\Local\Temp\WPDNSE\{1C97AD34-0000-0000-0000-000000000000}\IMG_20231122_130842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23562" y="4137078"/>
            <a:ext cx="2232248" cy="297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5696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62464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 чём основаны игры-</a:t>
            </a:r>
          </a:p>
          <a:p>
            <a:r>
              <a:rPr lang="ru-RU" dirty="0"/>
              <a:t>драматизации?</a:t>
            </a:r>
          </a:p>
          <a:p>
            <a:r>
              <a:rPr lang="ru-RU" dirty="0"/>
              <a:t>На собственных действиях</a:t>
            </a:r>
          </a:p>
          <a:p>
            <a:r>
              <a:rPr lang="ru-RU" dirty="0"/>
              <a:t>исполнителя роли, который при</a:t>
            </a:r>
          </a:p>
          <a:p>
            <a:r>
              <a:rPr lang="ru-RU" dirty="0"/>
              <a:t>этом может использовать куклы</a:t>
            </a:r>
          </a:p>
          <a:p>
            <a:r>
              <a:rPr lang="ru-RU" dirty="0"/>
              <a:t>или персонажи, одетые на пальцы.</a:t>
            </a:r>
          </a:p>
          <a:p>
            <a:r>
              <a:rPr lang="ru-RU" dirty="0"/>
              <a:t>Ребёнок или взрослый в этом</a:t>
            </a:r>
          </a:p>
          <a:p>
            <a:r>
              <a:rPr lang="ru-RU" dirty="0"/>
              <a:t>случае играет сам,</a:t>
            </a:r>
          </a:p>
          <a:p>
            <a:r>
              <a:rPr lang="ru-RU" dirty="0"/>
              <a:t>преимущественно используя свои</a:t>
            </a:r>
          </a:p>
          <a:p>
            <a:r>
              <a:rPr lang="ru-RU" dirty="0"/>
              <a:t>средства выразительности –</a:t>
            </a:r>
          </a:p>
          <a:p>
            <a:r>
              <a:rPr lang="ru-RU" dirty="0"/>
              <a:t>интонацию, мимику и</a:t>
            </a:r>
          </a:p>
          <a:p>
            <a:r>
              <a:rPr lang="ru-RU" dirty="0"/>
              <a:t>пантомимику</a:t>
            </a:r>
          </a:p>
        </p:txBody>
      </p:sp>
      <p:pic>
        <p:nvPicPr>
          <p:cNvPr id="2051" name="Picture 3" descr="C:\Users\user\AppData\Local\Temp\WPDNSE\{1C97AD34-0000-0000-0000-000000000000}\IMG_20231115_114941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196752"/>
            <a:ext cx="3605597" cy="4807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AppData\Local\Temp\WPDNSE\{1C97AD34-0000-0000-0000-000000000000}\IMG_20231115_114142_Burst0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85"/>
          <a:stretch/>
        </p:blipFill>
        <p:spPr bwMode="auto">
          <a:xfrm>
            <a:off x="2437495" y="3501008"/>
            <a:ext cx="3075806" cy="3076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7581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103188"/>
            <a:ext cx="8786874" cy="1093787"/>
          </a:xfrm>
        </p:spPr>
        <p:txBody>
          <a:bodyPr/>
          <a:lstStyle/>
          <a:p>
            <a:r>
              <a:rPr lang="ru-RU" sz="3600" b="1" dirty="0">
                <a:solidFill>
                  <a:schemeClr val="tx1">
                    <a:lumMod val="40000"/>
                    <a:lumOff val="60000"/>
                  </a:schemeClr>
                </a:solidFill>
                <a:effectLst/>
                <a:latin typeface="Constantia" pitchFamily="18" charset="0"/>
                <a:cs typeface="Times New Roman" pitchFamily="18" charset="0"/>
              </a:rPr>
              <a:t>Влияние театрализованной игры на развитие речи ребенка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472" y="1357298"/>
            <a:ext cx="8280400" cy="4589478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2800" b="1" dirty="0">
                <a:solidFill>
                  <a:srgbClr val="C00000"/>
                </a:solidFill>
                <a:latin typeface="Constantia" pitchFamily="18" charset="0"/>
                <a:cs typeface="Times New Roman" pitchFamily="18" charset="0"/>
              </a:rPr>
              <a:t>Театрализованная игра:</a:t>
            </a:r>
          </a:p>
          <a:p>
            <a:pPr>
              <a:lnSpc>
                <a:spcPct val="90000"/>
              </a:lnSpc>
            </a:pPr>
            <a:r>
              <a:rPr lang="ru-RU" sz="2600" dirty="0">
                <a:solidFill>
                  <a:schemeClr val="tx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Стимулирует активную речь за счет расширения словарного запаса;</a:t>
            </a:r>
          </a:p>
          <a:p>
            <a:pPr>
              <a:lnSpc>
                <a:spcPct val="90000"/>
              </a:lnSpc>
            </a:pPr>
            <a:r>
              <a:rPr lang="ru-RU" sz="2600" dirty="0">
                <a:solidFill>
                  <a:schemeClr val="tx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Ребенок усваивает богатство родного языка, его выразительные средства(динамику, темп, интонацию и др.);</a:t>
            </a:r>
          </a:p>
          <a:p>
            <a:pPr>
              <a:lnSpc>
                <a:spcPct val="90000"/>
              </a:lnSpc>
            </a:pPr>
            <a:r>
              <a:rPr lang="ru-RU" sz="2600" dirty="0">
                <a:solidFill>
                  <a:schemeClr val="tx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Совершенствует артикуляционный аппарат;</a:t>
            </a:r>
          </a:p>
          <a:p>
            <a:pPr>
              <a:lnSpc>
                <a:spcPct val="90000"/>
              </a:lnSpc>
            </a:pPr>
            <a:r>
              <a:rPr lang="ru-RU" sz="2600" dirty="0">
                <a:solidFill>
                  <a:schemeClr val="tx1">
                    <a:lumMod val="75000"/>
                  </a:schemeClr>
                </a:solidFill>
                <a:latin typeface="Constantia" pitchFamily="18" charset="0"/>
                <a:cs typeface="Times New Roman" pitchFamily="18" charset="0"/>
              </a:rPr>
              <a:t>Формируется диалогическая, эмоционально насыщенная, выразительная речь.</a:t>
            </a:r>
          </a:p>
        </p:txBody>
      </p:sp>
      <p:pic>
        <p:nvPicPr>
          <p:cNvPr id="5" name="Picture 2" descr="C:\Users\user\AppData\Local\Temp\WPDNSE\{1C97AD34-0000-0000-0000-000000000000}\IMG_20231115_114555 (1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83"/>
          <a:stretch/>
        </p:blipFill>
        <p:spPr bwMode="auto">
          <a:xfrm>
            <a:off x="6444208" y="4543394"/>
            <a:ext cx="1735955" cy="1981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0"/>
            <a:ext cx="8243887" cy="1142984"/>
          </a:xfrm>
        </p:spPr>
        <p:txBody>
          <a:bodyPr/>
          <a:lstStyle/>
          <a:p>
            <a:r>
              <a:rPr lang="ru-RU" sz="3600" b="1" dirty="0">
                <a:solidFill>
                  <a:schemeClr val="bg2">
                    <a:lumMod val="75000"/>
                  </a:schemeClr>
                </a:solidFill>
                <a:effectLst/>
                <a:latin typeface="Constantia" pitchFamily="18" charset="0"/>
                <a:cs typeface="Times New Roman" pitchFamily="18" charset="0"/>
              </a:rPr>
              <a:t>Речь ребенка и различные виды театра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57158" y="1357298"/>
            <a:ext cx="8786842" cy="5214974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Пальчиковый    театр</a:t>
            </a:r>
          </a:p>
          <a:p>
            <a:pPr>
              <a:buFontTx/>
              <a:buNone/>
            </a:pP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*</a:t>
            </a:r>
            <a:r>
              <a:rPr lang="ru-RU" sz="2600" dirty="0">
                <a:solidFill>
                  <a:srgbClr val="000000"/>
                </a:solidFill>
                <a:latin typeface="Constantia" pitchFamily="18" charset="0"/>
              </a:rPr>
              <a:t>Способствует развитию речи, внимания, памяти;</a:t>
            </a:r>
          </a:p>
          <a:p>
            <a:pPr>
              <a:buFontTx/>
              <a:buNone/>
            </a:pPr>
            <a:r>
              <a:rPr lang="ru-RU" sz="2600" dirty="0">
                <a:solidFill>
                  <a:srgbClr val="FF0066"/>
                </a:solidFill>
                <a:latin typeface="Constantia" pitchFamily="18" charset="0"/>
              </a:rPr>
              <a:t>*</a:t>
            </a:r>
            <a:r>
              <a:rPr lang="ru-RU" sz="2600" dirty="0">
                <a:solidFill>
                  <a:srgbClr val="000000"/>
                </a:solidFill>
                <a:latin typeface="Constantia" pitchFamily="18" charset="0"/>
              </a:rPr>
              <a:t>формирует пространственные представления;</a:t>
            </a:r>
          </a:p>
          <a:p>
            <a:pPr>
              <a:buFontTx/>
              <a:buNone/>
            </a:pPr>
            <a:r>
              <a:rPr lang="ru-RU" sz="2600" dirty="0">
                <a:solidFill>
                  <a:srgbClr val="FF0066"/>
                </a:solidFill>
                <a:latin typeface="Constantia" pitchFamily="18" charset="0"/>
              </a:rPr>
              <a:t>*</a:t>
            </a:r>
            <a:r>
              <a:rPr lang="ru-RU" sz="2600" dirty="0">
                <a:solidFill>
                  <a:srgbClr val="000000"/>
                </a:solidFill>
                <a:latin typeface="Constantia" pitchFamily="18" charset="0"/>
              </a:rPr>
              <a:t>развивает ловкость, точность, выразительность, координацию движений;</a:t>
            </a:r>
          </a:p>
          <a:p>
            <a:pPr>
              <a:buFontTx/>
              <a:buNone/>
            </a:pPr>
            <a:r>
              <a:rPr lang="ru-RU" sz="2600" dirty="0">
                <a:solidFill>
                  <a:srgbClr val="FF0066"/>
                </a:solidFill>
                <a:latin typeface="Constantia" pitchFamily="18" charset="0"/>
              </a:rPr>
              <a:t>*</a:t>
            </a:r>
            <a:r>
              <a:rPr lang="ru-RU" sz="2600" dirty="0">
                <a:solidFill>
                  <a:srgbClr val="000000"/>
                </a:solidFill>
                <a:latin typeface="Constantia" pitchFamily="18" charset="0"/>
              </a:rPr>
              <a:t> повышает работоспособность, тонус коры головного мозга.</a:t>
            </a:r>
          </a:p>
        </p:txBody>
      </p:sp>
      <p:pic>
        <p:nvPicPr>
          <p:cNvPr id="9" name="Содержимое 8" descr="19126_2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948" b="10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79504" y="3905301"/>
            <a:ext cx="4464496" cy="2977819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6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6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6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6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6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6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62" name="Rectangle 14"/>
          <p:cNvSpPr>
            <a:spLocks noGrp="1" noChangeArrowheads="1"/>
          </p:cNvSpPr>
          <p:nvPr>
            <p:ph type="body" sz="half" idx="1"/>
          </p:nvPr>
        </p:nvSpPr>
        <p:spPr>
          <a:xfrm>
            <a:off x="285720" y="142852"/>
            <a:ext cx="8715436" cy="2928958"/>
          </a:xfrm>
        </p:spPr>
        <p:txBody>
          <a:bodyPr/>
          <a:lstStyle/>
          <a:p>
            <a:pPr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</a:rPr>
              <a:t>Пальчиковый    театр</a:t>
            </a:r>
            <a:endParaRPr lang="ru-RU" sz="2600" dirty="0" smtClean="0">
              <a:solidFill>
                <a:schemeClr val="tx1">
                  <a:lumMod val="75000"/>
                </a:schemeClr>
              </a:solidFill>
              <a:latin typeface="Constantia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600" dirty="0" smtClean="0">
                <a:solidFill>
                  <a:schemeClr val="tx1">
                    <a:lumMod val="75000"/>
                  </a:schemeClr>
                </a:solidFill>
                <a:latin typeface="Constantia" pitchFamily="18" charset="0"/>
              </a:rPr>
              <a:t>Стимулирует кончики пальцев;</a:t>
            </a:r>
          </a:p>
          <a:p>
            <a:pPr algn="just"/>
            <a:r>
              <a:rPr lang="ru-RU" sz="2600" dirty="0" smtClean="0">
                <a:solidFill>
                  <a:schemeClr val="tx1">
                    <a:lumMod val="75000"/>
                  </a:schemeClr>
                </a:solidFill>
                <a:latin typeface="Constantia" pitchFamily="18" charset="0"/>
              </a:rPr>
              <a:t>игра </a:t>
            </a:r>
            <a:r>
              <a:rPr lang="ru-RU" sz="2600" dirty="0">
                <a:solidFill>
                  <a:schemeClr val="tx1">
                    <a:lumMod val="75000"/>
                  </a:schemeClr>
                </a:solidFill>
                <a:latin typeface="Constantia" pitchFamily="18" charset="0"/>
              </a:rPr>
              <a:t>с пальцами ускоряют процесс речевого и умственного </a:t>
            </a:r>
            <a:r>
              <a:rPr lang="ru-RU" sz="2600" dirty="0" smtClean="0">
                <a:solidFill>
                  <a:schemeClr val="tx1">
                    <a:lumMod val="75000"/>
                  </a:schemeClr>
                </a:solidFill>
                <a:latin typeface="Constantia" pitchFamily="18" charset="0"/>
              </a:rPr>
              <a:t>развития.</a:t>
            </a:r>
            <a:endParaRPr lang="ru-RU" sz="2600" dirty="0">
              <a:solidFill>
                <a:schemeClr val="tx1">
                  <a:lumMod val="75000"/>
                </a:schemeClr>
              </a:solidFill>
              <a:latin typeface="Constantia" pitchFamily="18" charset="0"/>
            </a:endParaRPr>
          </a:p>
        </p:txBody>
      </p:sp>
      <p:pic>
        <p:nvPicPr>
          <p:cNvPr id="10" name="Содержимое 9" descr="2906649.jpg"/>
          <p:cNvPicPr>
            <a:picLocks noGrp="1" noChangeAspect="1"/>
          </p:cNvPicPr>
          <p:nvPr>
            <p:ph sz="quarter" idx="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9178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00562" y="2285992"/>
            <a:ext cx="4560005" cy="3541281"/>
          </a:xfrm>
        </p:spPr>
      </p:pic>
      <p:pic>
        <p:nvPicPr>
          <p:cNvPr id="9" name="Содержимое 8" descr="рука-нося-марионетку-пальцев-животную-которое-действительно-смешно-129481307.jpg"/>
          <p:cNvPicPr>
            <a:picLocks noGrp="1" noChangeAspect="1"/>
          </p:cNvPicPr>
          <p:nvPr>
            <p:ph sz="quarter" idx="2"/>
          </p:nvPr>
        </p:nvPicPr>
        <p:blipFill>
          <a:blip r:embed="rId4"/>
          <a:stretch>
            <a:fillRect/>
          </a:stretch>
        </p:blipFill>
        <p:spPr>
          <a:xfrm>
            <a:off x="282312" y="2285992"/>
            <a:ext cx="3786214" cy="3786214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6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6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6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6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6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6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6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/>
          <p:cNvSpPr>
            <a:spLocks noChangeArrowheads="1"/>
          </p:cNvSpPr>
          <p:nvPr/>
        </p:nvSpPr>
        <p:spPr bwMode="auto">
          <a:xfrm>
            <a:off x="0" y="1393825"/>
            <a:ext cx="16589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ru-RU" b="1">
                <a:solidFill>
                  <a:srgbClr val="555555"/>
                </a:solidFill>
                <a:ea typeface="Calibri" pitchFamily="34" charset="0"/>
                <a:cs typeface="Arial" charset="0"/>
              </a:rPr>
              <a:t>Баночный</a:t>
            </a:r>
            <a:r>
              <a:rPr lang="ru-RU" sz="1400" b="1">
                <a:solidFill>
                  <a:srgbClr val="555555"/>
                </a:solidFill>
                <a:ea typeface="Calibri" pitchFamily="34" charset="0"/>
                <a:cs typeface="Arial" charset="0"/>
              </a:rPr>
              <a:t> театр</a:t>
            </a:r>
            <a:endParaRPr lang="ru-RU" sz="12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endParaRPr lang="ru-RU"/>
          </a:p>
        </p:txBody>
      </p:sp>
      <p:pic>
        <p:nvPicPr>
          <p:cNvPr id="20483" name="Рисунок 71" descr="http://www.maaam.ru/upload/blogs/dce3e2a4234ecd0ccc2f736c41636435.p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90600"/>
            <a:ext cx="69342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Rectangle 6"/>
          <p:cNvSpPr>
            <a:spLocks noChangeArrowheads="1"/>
          </p:cNvSpPr>
          <p:nvPr/>
        </p:nvSpPr>
        <p:spPr bwMode="auto">
          <a:xfrm>
            <a:off x="0" y="5432425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97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Шары">
  <a:themeElements>
    <a:clrScheme name="Шары 7">
      <a:dk1>
        <a:srgbClr val="000066"/>
      </a:dk1>
      <a:lt1>
        <a:srgbClr val="E1F4FF"/>
      </a:lt1>
      <a:dk2>
        <a:srgbClr val="000066"/>
      </a:dk2>
      <a:lt2>
        <a:srgbClr val="CCCCFF"/>
      </a:lt2>
      <a:accent1>
        <a:srgbClr val="9999FF"/>
      </a:accent1>
      <a:accent2>
        <a:srgbClr val="33CCCC"/>
      </a:accent2>
      <a:accent3>
        <a:srgbClr val="EEF8FF"/>
      </a:accent3>
      <a:accent4>
        <a:srgbClr val="000056"/>
      </a:accent4>
      <a:accent5>
        <a:srgbClr val="CACAFF"/>
      </a:accent5>
      <a:accent6>
        <a:srgbClr val="2DB9B9"/>
      </a:accent6>
      <a:hlink>
        <a:srgbClr val="66FFFF"/>
      </a:hlink>
      <a:folHlink>
        <a:srgbClr val="660066"/>
      </a:folHlink>
    </a:clrScheme>
    <a:fontScheme name="Шары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ры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Balloons</Template>
  <TotalTime>605</TotalTime>
  <Words>700</Words>
  <Application>Microsoft Office PowerPoint</Application>
  <PresentationFormat>Экран (4:3)</PresentationFormat>
  <Paragraphs>106</Paragraphs>
  <Slides>23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Шары</vt:lpstr>
      <vt:lpstr>Театрализованная  деятельность  в ДОУ </vt:lpstr>
      <vt:lpstr>На что направлена театрализованная деятельность?</vt:lpstr>
      <vt:lpstr>Презентация PowerPoint</vt:lpstr>
      <vt:lpstr>Презентация PowerPoint</vt:lpstr>
      <vt:lpstr>Презентация PowerPoint</vt:lpstr>
      <vt:lpstr>Влияние театрализованной игры на развитие речи ребенка</vt:lpstr>
      <vt:lpstr>Речь ребенка и различные виды театра</vt:lpstr>
      <vt:lpstr>Презентация PowerPoint</vt:lpstr>
      <vt:lpstr>Презентация PowerPoint</vt:lpstr>
      <vt:lpstr>Презентация PowerPoint</vt:lpstr>
      <vt:lpstr>Театр картинок и фланелеграф</vt:lpstr>
      <vt:lpstr>Театр картинок и фланелеграф</vt:lpstr>
      <vt:lpstr>Вязаный театр</vt:lpstr>
      <vt:lpstr>Конусный, настольный театр</vt:lpstr>
      <vt:lpstr>Театр - топотушки</vt:lpstr>
      <vt:lpstr>Театр на перчатке</vt:lpstr>
      <vt:lpstr>Театр кукол Би-ба-бо</vt:lpstr>
      <vt:lpstr>       Игра-драматизация </vt:lpstr>
      <vt:lpstr>Роль педагога в организации театрализованной деятельности в ДОУ:</vt:lpstr>
      <vt:lpstr>Роль педагога в организации театрализованной деятельности в ДОУ:</vt:lpstr>
      <vt:lpstr>Презентация PowerPoint</vt:lpstr>
      <vt:lpstr>Презентация PowerPoint</vt:lpstr>
      <vt:lpstr>Театрализованная деятельность-это…</vt:lpstr>
    </vt:vector>
  </TitlesOfParts>
  <Company>MoBIL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Театрализованная деятельность в ДОУ и развитие речи ребенка</dc:title>
  <dc:creator>1</dc:creator>
  <cp:lastModifiedBy>user</cp:lastModifiedBy>
  <cp:revision>54</cp:revision>
  <dcterms:created xsi:type="dcterms:W3CDTF">2012-09-13T07:56:08Z</dcterms:created>
  <dcterms:modified xsi:type="dcterms:W3CDTF">2023-12-04T04:42:39Z</dcterms:modified>
</cp:coreProperties>
</file>