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13" r:id="rId3"/>
    <p:sldId id="260" r:id="rId4"/>
    <p:sldId id="286" r:id="rId5"/>
    <p:sldId id="281" r:id="rId6"/>
    <p:sldId id="285" r:id="rId7"/>
    <p:sldId id="284" r:id="rId8"/>
    <p:sldId id="303" r:id="rId9"/>
    <p:sldId id="304" r:id="rId10"/>
    <p:sldId id="305" r:id="rId11"/>
    <p:sldId id="306" r:id="rId12"/>
    <p:sldId id="280" r:id="rId13"/>
    <p:sldId id="262" r:id="rId14"/>
    <p:sldId id="261" r:id="rId15"/>
    <p:sldId id="312" r:id="rId16"/>
    <p:sldId id="309" r:id="rId17"/>
    <p:sldId id="310" r:id="rId18"/>
    <p:sldId id="311" r:id="rId19"/>
    <p:sldId id="265" r:id="rId20"/>
    <p:sldId id="267" r:id="rId21"/>
    <p:sldId id="307" r:id="rId22"/>
    <p:sldId id="308" r:id="rId23"/>
    <p:sldId id="269" r:id="rId24"/>
    <p:sldId id="270" r:id="rId25"/>
    <p:sldId id="299" r:id="rId26"/>
    <p:sldId id="295" r:id="rId27"/>
    <p:sldId id="300" r:id="rId28"/>
    <p:sldId id="292" r:id="rId29"/>
    <p:sldId id="272" r:id="rId30"/>
    <p:sldId id="294" r:id="rId31"/>
    <p:sldId id="275" r:id="rId32"/>
  </p:sldIdLst>
  <p:sldSz cx="9906000" cy="6858000" type="A4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00000"/>
    <a:srgbClr val="003300"/>
    <a:srgbClr val="0000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053" autoAdjust="0"/>
    <p:restoredTop sz="94660"/>
  </p:normalViewPr>
  <p:slideViewPr>
    <p:cSldViewPr snapToGrid="0">
      <p:cViewPr varScale="1">
        <p:scale>
          <a:sx n="42" d="100"/>
          <a:sy n="42" d="100"/>
        </p:scale>
        <p:origin x="-108" y="-28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5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85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10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99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85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40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46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6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72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1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1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EDC78-DE7D-4F7E-A3E7-D184CBFB73DE}" type="datetimeFigureOut">
              <a:rPr lang="ru-RU" smtClean="0"/>
              <a:pPr/>
              <a:t>31.08.2023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6CB69-0475-4203-A4DA-3DFEBE1D7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158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8489" y="1433595"/>
            <a:ext cx="842278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8489" y="566671"/>
            <a:ext cx="8551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автономное дошкольное образовательное учреждение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детский сад «Рябинушка»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3538" y="6046464"/>
            <a:ext cx="834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2023г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905" y="4801467"/>
            <a:ext cx="1825390" cy="16143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8489" y="1863599"/>
            <a:ext cx="8059893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Педагогический совет №1</a:t>
            </a:r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4000" b="1" i="1" dirty="0">
                <a:solidFill>
                  <a:srgbClr val="4E3B30">
                    <a:shade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«Приоритетные </a:t>
            </a:r>
            <a:r>
              <a:rPr lang="ru-RU" sz="28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работы  МАДОУ</a:t>
            </a:r>
          </a:p>
          <a:p>
            <a:pPr lvl="0"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28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Детский сад  «Рябинушка» на </a:t>
            </a:r>
            <a:r>
              <a:rPr lang="ru-RU" sz="2800" b="1" i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2023-2024 </a:t>
            </a:r>
            <a:r>
              <a:rPr lang="ru-RU" sz="28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год»</a:t>
            </a:r>
          </a:p>
        </p:txBody>
      </p:sp>
    </p:spTree>
    <p:extLst>
      <p:ext uri="{BB962C8B-B14F-4D97-AF65-F5344CB8AC3E}">
        <p14:creationId xmlns:p14="http://schemas.microsoft.com/office/powerpoint/2010/main" val="74632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242472"/>
              </p:ext>
            </p:extLst>
          </p:nvPr>
        </p:nvGraphicFramePr>
        <p:xfrm>
          <a:off x="566057" y="402772"/>
          <a:ext cx="8804756" cy="5932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8837">
                  <a:extLst>
                    <a:ext uri="{9D8B030D-6E8A-4147-A177-3AD203B41FA5}">
                      <a16:colId xmlns:a16="http://schemas.microsoft.com/office/drawing/2014/main" xmlns="" val="1157924469"/>
                    </a:ext>
                  </a:extLst>
                </a:gridCol>
                <a:gridCol w="1086995">
                  <a:extLst>
                    <a:ext uri="{9D8B030D-6E8A-4147-A177-3AD203B41FA5}">
                      <a16:colId xmlns:a16="http://schemas.microsoft.com/office/drawing/2014/main" xmlns="" val="1989678632"/>
                    </a:ext>
                  </a:extLst>
                </a:gridCol>
                <a:gridCol w="3048168">
                  <a:extLst>
                    <a:ext uri="{9D8B030D-6E8A-4147-A177-3AD203B41FA5}">
                      <a16:colId xmlns:a16="http://schemas.microsoft.com/office/drawing/2014/main" xmlns="" val="3223947487"/>
                    </a:ext>
                  </a:extLst>
                </a:gridCol>
                <a:gridCol w="1990756">
                  <a:extLst>
                    <a:ext uri="{9D8B030D-6E8A-4147-A177-3AD203B41FA5}">
                      <a16:colId xmlns:a16="http://schemas.microsoft.com/office/drawing/2014/main" xmlns="" val="2176654647"/>
                    </a:ext>
                  </a:extLst>
                </a:gridCol>
              </a:tblGrid>
              <a:tr h="336891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(результат педагогических наблюдений за динамикой развития детей)</a:t>
                      </a:r>
                    </a:p>
                    <a:p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Психологическая готовность к школе</a:t>
                      </a:r>
                    </a:p>
                    <a:p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октябрь- апрель</a:t>
                      </a: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октябрь-апрель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Старший воспитатель, методсовет, воспитатели групп</a:t>
                      </a: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Педагог- психолог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Диагностические материалы</a:t>
                      </a: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Диагностические материалы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1013962"/>
                  </a:ext>
                </a:extLst>
              </a:tr>
              <a:tr h="25637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Подведение итогов по программе «От рождения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 школы»,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«Детский сад 2100»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«Мой край – Бурятия».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Заведующая, старший воспитатель, методсовет, воспитатели групп.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Публикации на сайт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3891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23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33CC"/>
                </a:solidFill>
              </a:rPr>
              <a:t>Инновационная деятельность</a:t>
            </a:r>
            <a:endParaRPr lang="ru-RU" sz="4000" dirty="0">
              <a:solidFill>
                <a:srgbClr val="00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В 2023 – 2024 учебном году наш коллектив продолжает  внедрять  ООП «Детский сад 2100»  во всех возрастных группах,  запланирована  разработка  ФОП  ДОУ  на основе  этой программы.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5334" y="392425"/>
            <a:ext cx="5295332" cy="87681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с  социумом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6728" y="1241949"/>
            <a:ext cx="9157648" cy="47014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Пролонгация договоров о сотрудничестве: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СОШ №2 (преемственность)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КДЦ «Жемчужина»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Дом детского творчества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Досуговый  центр «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Cinema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dirty="0">
                <a:solidFill>
                  <a:srgbClr val="7030A0"/>
                </a:solidFill>
              </a:rPr>
              <a:t/>
            </a:r>
            <a:br>
              <a:rPr lang="ru-RU" sz="2000" dirty="0">
                <a:solidFill>
                  <a:srgbClr val="7030A0"/>
                </a:solidFill>
              </a:rPr>
            </a:br>
            <a:endParaRPr lang="ru-RU" sz="2000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детьми, не </a:t>
            </a:r>
            <a:r>
              <a:rPr lang="ru-RU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посещающими ДОУ и их родителями </a:t>
            </a:r>
            <a:endParaRPr lang="ru-RU" sz="2000" b="1" dirty="0" smtClean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ранней помощи»</a:t>
            </a:r>
          </a:p>
          <a:p>
            <a:pPr algn="ctr">
              <a:buNone/>
            </a:pPr>
            <a:r>
              <a:rPr lang="ru-RU" sz="2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Пропаганда дошкольного образования в СМИ: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материалов на сайте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ДОУ.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Транслирование  опыта на образовательных сайтах.</a:t>
            </a:r>
          </a:p>
          <a:p>
            <a:pPr lvl="0"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Публикации в Районной газете.</a:t>
            </a:r>
            <a:endParaRPr lang="ru-RU" altLang="ru-RU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buNone/>
            </a:pPr>
            <a:endParaRPr lang="ru-RU" altLang="ru-RU" sz="20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solidFill>
                <a:srgbClr val="7030A0"/>
              </a:solidFill>
            </a:endParaRPr>
          </a:p>
          <a:p>
            <a:endParaRPr lang="ru-RU" sz="2000" dirty="0">
              <a:solidFill>
                <a:srgbClr val="7030A0"/>
              </a:solidFill>
            </a:endParaRPr>
          </a:p>
          <a:p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697" y="854055"/>
            <a:ext cx="9118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90257" y="484723"/>
            <a:ext cx="52196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r>
              <a:rPr lang="ru-RU" altLang="ru-RU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Смотры</a:t>
            </a:r>
            <a:r>
              <a:rPr lang="ru-RU" altLang="ru-RU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конкурсы, выставки, акции</a:t>
            </a:r>
            <a:r>
              <a:rPr lang="ru-RU" altLang="ru-RU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6609" y="4929016"/>
            <a:ext cx="5503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354915"/>
              </p:ext>
            </p:extLst>
          </p:nvPr>
        </p:nvGraphicFramePr>
        <p:xfrm>
          <a:off x="402771" y="1054893"/>
          <a:ext cx="8974613" cy="5723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6155"/>
                <a:gridCol w="2590903"/>
                <a:gridCol w="1660323"/>
                <a:gridCol w="2557232"/>
              </a:tblGrid>
              <a:tr h="795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Акция </a:t>
                      </a:r>
                      <a:r>
                        <a:rPr lang="ru-RU" sz="1600" dirty="0">
                          <a:effectLst/>
                        </a:rPr>
                        <a:t>«Безопасное колесо»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 группы дошкольного возраста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сентябрь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Инструктор по </a:t>
                      </a:r>
                      <a:r>
                        <a:rPr lang="ru-RU" sz="1600" dirty="0" err="1">
                          <a:effectLst/>
                        </a:rPr>
                        <a:t>физ.воспитанию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795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«От семечка до урожая»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Сентябрь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 </a:t>
                      </a:r>
                      <a:r>
                        <a:rPr lang="ru-RU" sz="1600" dirty="0" err="1">
                          <a:effectLst/>
                        </a:rPr>
                        <a:t>муз.руководители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589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День пожилого человека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Октябрь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Старший воспитатель,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муз.руководители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795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«Мамочка, любимая моя»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Ноябрь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 </a:t>
                      </a:r>
                      <a:r>
                        <a:rPr lang="ru-RU" sz="1600" dirty="0" err="1">
                          <a:effectLst/>
                        </a:rPr>
                        <a:t>муз.руководители</a:t>
                      </a:r>
                      <a:r>
                        <a:rPr lang="ru-RU" sz="1600" dirty="0">
                          <a:effectLst/>
                        </a:rPr>
                        <a:t> 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589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Акция «Покормите птиц зимой!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Январь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 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589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День птиц.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Февраль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 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795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Акция «Подари цветок ветерану»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муз.руководители</a:t>
                      </a:r>
                      <a:r>
                        <a:rPr lang="ru-RU" sz="1600" dirty="0">
                          <a:effectLst/>
                        </a:rPr>
                        <a:t> 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589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«День защиты детей»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 группы дошкольного возраста.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Июнь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Ст. воспитатель, воспитатели.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69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3493" y="412123"/>
            <a:ext cx="835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       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845582"/>
              </p:ext>
            </p:extLst>
          </p:nvPr>
        </p:nvGraphicFramePr>
        <p:xfrm>
          <a:off x="566058" y="598715"/>
          <a:ext cx="8675914" cy="5970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7343"/>
                <a:gridCol w="1807029"/>
                <a:gridCol w="1415142"/>
                <a:gridCol w="1676400"/>
              </a:tblGrid>
              <a:tr h="7396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поделок «Осень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гости к нам пришла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 – 30.09.2022г.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6740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Фотовыставка «Моя малая Родина»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 – 31.10.2022г.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6740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Фотовыставка «Все начинается с мамы»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01.11 – 28.11.2022г.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6740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Фотовыставка «Край родной – Бурятия!»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29.11. – 16.12.2022г.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8986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рисунков «Красавица Зима!»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16.12.22 – 31.01.23г.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8656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рисунков и подарков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священных празднованию 23 февраля и 8 марта.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01.02 – 28.02.2023г.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  <a:tr h="6740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стенгазет по ПДД «Зеленый огонек»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01.03 – 17.03.2023г.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36" marR="4343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1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668942"/>
              </p:ext>
            </p:extLst>
          </p:nvPr>
        </p:nvGraphicFramePr>
        <p:xfrm>
          <a:off x="642257" y="478973"/>
          <a:ext cx="8741228" cy="5516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0191"/>
                <a:gridCol w="2035322"/>
                <a:gridCol w="1504590"/>
                <a:gridCol w="1761125"/>
              </a:tblGrid>
              <a:tr h="12773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Фотовыставка, посвященная «Дню космонавтики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Старшая, Подготовительная к школе группы.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03.04 – 14.04.2023г.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724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рисунков «И помнит май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Подготовительная к школе группа А,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Старшая группа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– 12.05.23г.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713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рисунков «До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свиданья,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детский сад!»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Подготовительная к школе группа А,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15.05 – 31.05.2023г.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78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942076"/>
              </p:ext>
            </p:extLst>
          </p:nvPr>
        </p:nvGraphicFramePr>
        <p:xfrm>
          <a:off x="468084" y="1121232"/>
          <a:ext cx="8795658" cy="5562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2143"/>
                <a:gridCol w="2155441"/>
                <a:gridCol w="2134037"/>
                <a:gridCol w="2134037"/>
              </a:tblGrid>
              <a:tr h="790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 «От семечка до урожая»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01.09 – 15.09.2022г.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  <a:tr h="1174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Проект, посвящённый Дню народного единства «Мы в России все едины!»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24.10 – 03.11.2022г.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  <a:tr h="722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«Мой край родной!»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29.11. – 16.12.2022г.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  <a:tr h="1054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Проект, посвящённый всемирному Дню здоровья  "Быть здоровыми хотим"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03.04. – 07.04.2023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  <a:tr h="1054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"К далеким мирам"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(информационно-творческий)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Старшая, Подготовительная к школе группы.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10.04 – 14.04.2023г.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  <a:tr h="581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«Георгиевская лента»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Подготовительная к школе группа А,Б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 – 08.05.2023г.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Творческая группа.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879" marR="52879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b="1" dirty="0"/>
              <a:t>Проектная </a:t>
            </a:r>
            <a:r>
              <a:rPr lang="ru-RU" b="1" dirty="0" smtClean="0"/>
              <a:t>деятельность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4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Творческие и интеллектуальные </a:t>
            </a:r>
            <a:r>
              <a:rPr lang="ru-RU" sz="2800" b="1" dirty="0" smtClean="0"/>
              <a:t>соревнования, встречи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142747"/>
              </p:ext>
            </p:extLst>
          </p:nvPr>
        </p:nvGraphicFramePr>
        <p:xfrm>
          <a:off x="653143" y="1523999"/>
          <a:ext cx="8806543" cy="4981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8714"/>
                <a:gridCol w="1556657"/>
                <a:gridCol w="1469572"/>
                <a:gridCol w="1371600"/>
              </a:tblGrid>
              <a:tr h="8798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Круглый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стол для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молодых педагогов «Точки профессионального роста»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Молодые педагоги ДОУ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05.10. 22.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</a:tr>
              <a:tr h="1099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Смотр готовности групп и документации к учебному году.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 2022г.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</a:tr>
              <a:tr h="669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Смотр-конкурс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«Патриотический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островок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группе»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 2022г.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</a:tr>
              <a:tr h="669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Районный конкурс «Маленькие почемучки»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Старшие группы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Ноябрь 2022г.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</a:tr>
              <a:tr h="1319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Смотр – конкурс родительских уголков (тема «Безопасность детей дома и в ДОУ»)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 2022г.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54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055115"/>
              </p:ext>
            </p:extLst>
          </p:nvPr>
        </p:nvGraphicFramePr>
        <p:xfrm>
          <a:off x="544286" y="674915"/>
          <a:ext cx="8610600" cy="5623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8714"/>
                <a:gridCol w="1306286"/>
                <a:gridCol w="1382485"/>
                <a:gridCol w="1513115"/>
              </a:tblGrid>
              <a:tr h="825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Районный конкурс «Шашечный турнир»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дошкольный возраст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Апрель 2023г.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</a:tr>
              <a:tr h="13755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Конкурс  педагогического мастерства «Воспитатель года- 2023»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ДОУ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Март 2023 г.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</a:tr>
              <a:tr h="1100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Смотр – конкурс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центров патриотического воспитания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группы дошкольного возраста.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Апрель 2023г.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</a:tr>
              <a:tr h="1100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Районный конкурс чтецов «Наследники Победы»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дошкольный возраст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2023г.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воспитатель, педагоги.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</a:tr>
              <a:tr h="1100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Республиканская олимпиада «Успешный дошкольник»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дошкольный возраст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2023г.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Старший дошкольный возраст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11" marR="608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8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7571" y="555171"/>
            <a:ext cx="850533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Организационно-педагогическая работа: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Выбор 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 по самообразованию, работа по теме.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Подготовка 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 проведение диагностики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2400" dirty="0" smtClean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Консультации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для педагогов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Разработка 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графика посещений и участия в РМО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воспитателей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Методическая 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неделя: Взаимопосещение</a:t>
            </a:r>
            <a:r>
              <a:rPr kumimoji="0" lang="ru-RU" sz="2400" b="0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НОД по 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</a:t>
            </a:r>
            <a:r>
              <a:rPr kumimoji="0" lang="ru-RU" sz="2400" b="0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«Детский сад 2100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ru-RU" sz="24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2400" kern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Работа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творческих групп по подготовке к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педсоветам, общим 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родительским собраниям,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праздникам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конкурсу 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Воспитатель года</a:t>
            </a: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Подготовка к конкурсу «Маленькие почемучки».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«Успешный дошкольник»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849" y="4865913"/>
            <a:ext cx="1770282" cy="156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2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735" y="5091538"/>
            <a:ext cx="1625600" cy="14376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12667" y="498764"/>
            <a:ext cx="8734364" cy="624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Повестка </a:t>
            </a:r>
            <a:r>
              <a:rPr lang="ru-RU" alt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дня</a:t>
            </a:r>
            <a:endParaRPr lang="ru-RU" sz="2400" dirty="0"/>
          </a:p>
          <a:p>
            <a:pPr marL="114300" lvl="0">
              <a:spcBef>
                <a:spcPct val="20000"/>
              </a:spcBef>
              <a:buClr>
                <a:srgbClr val="A5B592"/>
              </a:buClr>
              <a:buSzPct val="70000"/>
              <a:defRPr/>
            </a:pPr>
            <a:r>
              <a:rPr lang="ru-RU" altLang="ru-RU" sz="2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. Итоги летнего оздоровительного периода </a:t>
            </a:r>
            <a:r>
              <a:rPr lang="ru-RU" altLang="ru-RU" b="1" i="1" dirty="0" err="1" smtClean="0">
                <a:solidFill>
                  <a:prstClr val="black"/>
                </a:solidFill>
                <a:cs typeface="Times New Roman" pitchFamily="18" charset="0"/>
              </a:rPr>
              <a:t>заведющий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  </a:t>
            </a:r>
            <a:r>
              <a:rPr lang="ru-RU" altLang="ru-RU" b="1" i="1" dirty="0" err="1">
                <a:solidFill>
                  <a:prstClr val="black"/>
                </a:solidFill>
                <a:cs typeface="Times New Roman" pitchFamily="18" charset="0"/>
              </a:rPr>
              <a:t>Коробенкова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 О.В.</a:t>
            </a:r>
          </a:p>
          <a:p>
            <a:pPr marL="114300" lvl="0">
              <a:spcBef>
                <a:spcPct val="20000"/>
              </a:spcBef>
              <a:buClr>
                <a:srgbClr val="A5B592"/>
              </a:buClr>
              <a:buSzPct val="70000"/>
              <a:defRPr/>
            </a:pP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2.Ознакомление педагогического коллектива с задачами работы и годовым планом на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2022-2023 учебный 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год ст. воспитатель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Ипатова Г. А.</a:t>
            </a:r>
            <a:endParaRPr lang="ru-RU" altLang="ru-RU" b="1" i="1" dirty="0">
              <a:solidFill>
                <a:prstClr val="black"/>
              </a:solidFill>
              <a:cs typeface="Times New Roman" pitchFamily="18" charset="0"/>
            </a:endParaRPr>
          </a:p>
          <a:p>
            <a:pPr marL="114300" lvl="0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3.</a:t>
            </a:r>
            <a:r>
              <a:rPr lang="ru-RU" altLang="ru-RU" b="1" i="1" dirty="0" smtClean="0">
                <a:solidFill>
                  <a:prstClr val="black"/>
                </a:solidFill>
              </a:rPr>
              <a:t>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Утверждение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рабочей программы  ДО с учетом ФОП </a:t>
            </a:r>
            <a:endParaRPr lang="ru-RU" altLang="ru-RU" b="1" i="1" dirty="0">
              <a:solidFill>
                <a:prstClr val="black"/>
              </a:solidFill>
              <a:cs typeface="Times New Roman" pitchFamily="18" charset="0"/>
            </a:endParaRPr>
          </a:p>
          <a:p>
            <a:pPr marL="114300" lvl="0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4. Аннотация и утверждение перечня программ и технологий, используемых в работе д/сада</a:t>
            </a:r>
          </a:p>
          <a:p>
            <a:pPr marL="114300" lvl="0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endParaRPr lang="ru-RU" altLang="ru-RU" b="1" i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/>
            <a:r>
              <a:rPr lang="ru-RU" b="1" i="1" dirty="0" smtClean="0"/>
              <a:t>    5.Обсуждение </a:t>
            </a:r>
            <a:r>
              <a:rPr lang="ru-RU" b="1" i="1" dirty="0"/>
              <a:t>основных приоритетов развития ДОО: работа </a:t>
            </a:r>
            <a:r>
              <a:rPr lang="ru-RU" b="1" i="1" dirty="0" smtClean="0"/>
              <a:t> по </a:t>
            </a:r>
            <a:r>
              <a:rPr lang="ru-RU" b="1" i="1" dirty="0"/>
              <a:t>патриотическому воспитанию в рамках ФОП  ДО, создание мини –музея «Мой край родной»</a:t>
            </a:r>
          </a:p>
          <a:p>
            <a:pPr lvl="0"/>
            <a:r>
              <a:rPr lang="ru-RU" b="1" i="1" dirty="0" smtClean="0"/>
              <a:t>      6. Реализация </a:t>
            </a:r>
            <a:r>
              <a:rPr lang="ru-RU" b="1" i="1" dirty="0"/>
              <a:t>проекта «Сказка в гости к нам пришла» (театральная деятельность)</a:t>
            </a:r>
          </a:p>
          <a:p>
            <a:pPr lvl="0"/>
            <a:r>
              <a:rPr lang="ru-RU" b="1" i="1" dirty="0" smtClean="0"/>
              <a:t>      7.Утверждение </a:t>
            </a:r>
            <a:r>
              <a:rPr lang="ru-RU" b="1" i="1" dirty="0"/>
              <a:t>годового плана работы МБДОУ детский сад «</a:t>
            </a:r>
            <a:r>
              <a:rPr lang="ru-RU" b="1" i="1" dirty="0" err="1"/>
              <a:t>Рябинушка</a:t>
            </a:r>
            <a:r>
              <a:rPr lang="ru-RU" b="1" i="1" dirty="0"/>
              <a:t>»</a:t>
            </a:r>
            <a:r>
              <a:rPr lang="en-US" b="1" i="1" dirty="0"/>
              <a:t> </a:t>
            </a:r>
            <a:r>
              <a:rPr lang="ru-RU" b="1" i="1" dirty="0"/>
              <a:t>на</a:t>
            </a:r>
            <a:r>
              <a:rPr lang="en-US" b="1" i="1" dirty="0"/>
              <a:t> </a:t>
            </a:r>
            <a:r>
              <a:rPr lang="ru-RU" b="1" i="1" dirty="0"/>
              <a:t>2023/24</a:t>
            </a:r>
            <a:r>
              <a:rPr lang="en-US" b="1" i="1" dirty="0"/>
              <a:t> </a:t>
            </a:r>
            <a:r>
              <a:rPr lang="ru-RU" b="1" i="1" dirty="0"/>
              <a:t>учебный год.</a:t>
            </a:r>
          </a:p>
          <a:p>
            <a:pPr lvl="0">
              <a:spcBef>
                <a:spcPct val="20000"/>
              </a:spcBef>
              <a:buClr>
                <a:srgbClr val="A5B592"/>
              </a:buClr>
              <a:buSzPct val="70000"/>
              <a:defRPr/>
            </a:pP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  8.</a:t>
            </a:r>
            <a:r>
              <a:rPr lang="en-US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Организация дополнительных платных образовательных услуг - ДПОУ  в ДОУ в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2022-2023 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уч. году, утверждение рабочих программ  педагогов дополнительного образования детей и графиков работы педагогов дополнительного </a:t>
            </a:r>
            <a:r>
              <a:rPr lang="ru-RU" altLang="ru-RU" b="1" i="1" dirty="0" smtClean="0">
                <a:solidFill>
                  <a:prstClr val="black"/>
                </a:solidFill>
                <a:cs typeface="Times New Roman" pitchFamily="18" charset="0"/>
              </a:rPr>
              <a:t>образования</a:t>
            </a:r>
            <a:endParaRPr lang="ru-RU" altLang="ru-RU" b="1" i="1" dirty="0">
              <a:solidFill>
                <a:prstClr val="black"/>
              </a:solidFill>
              <a:cs typeface="Times New Roman" pitchFamily="18" charset="0"/>
            </a:endParaRPr>
          </a:p>
          <a:p>
            <a:pPr lvl="0">
              <a:spcBef>
                <a:spcPct val="20000"/>
              </a:spcBef>
              <a:buClr>
                <a:srgbClr val="A5B592"/>
              </a:buClr>
              <a:buSzPct val="70000"/>
              <a:defRPr/>
            </a:pP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9.</a:t>
            </a:r>
            <a:r>
              <a:rPr lang="en-US" altLang="ru-RU" b="1" i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ru-RU" altLang="ru-RU" b="1" i="1" dirty="0">
                <a:solidFill>
                  <a:prstClr val="black"/>
                </a:solidFill>
                <a:cs typeface="Times New Roman" pitchFamily="18" charset="0"/>
              </a:rPr>
              <a:t>Разработка и обсуждение проекта  решения педсовета</a:t>
            </a:r>
          </a:p>
          <a:p>
            <a:pPr marL="114300" lvl="0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endParaRPr lang="ru-RU" altLang="ru-RU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4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614314"/>
              </p:ext>
            </p:extLst>
          </p:nvPr>
        </p:nvGraphicFramePr>
        <p:xfrm>
          <a:off x="544285" y="239268"/>
          <a:ext cx="8741228" cy="660648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7309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0939"/>
                <a:gridCol w="1730939"/>
                <a:gridCol w="35484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Праздники</a:t>
                      </a:r>
                      <a:endParaRPr lang="ru-RU" sz="20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Развлечения</a:t>
                      </a:r>
                      <a:endParaRPr lang="ru-RU" sz="20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i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Российского флага»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Старшая и подготовительные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Брызгалова Л.А.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«До свидания лето!»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Брызгалова Л.А.,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знаний»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Брызгалова Л.А.,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99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«Праздник урожая»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Средняя, старшая и подготовительная группа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99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«Как Незнайка учил дорожную азбуку»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Старшая и подготовительные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«Соблюдая ПДД не окажешься в беде»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Младшие и средняя группы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99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Осенние праздники «Осенний калейдоскоп»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130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8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i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07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585234"/>
              </p:ext>
            </p:extLst>
          </p:nvPr>
        </p:nvGraphicFramePr>
        <p:xfrm>
          <a:off x="304799" y="239271"/>
          <a:ext cx="9383486" cy="630936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4606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1158"/>
                <a:gridCol w="1332506"/>
                <a:gridCol w="38091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9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i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4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«В  гостях к уточке»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Младшие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2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народного единства» (тематическое занятие)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Брызгалова Л.А.,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2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Ноябрь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Матери» (концерт)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 Брызгалова Л.А.,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69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«Новогодние чудеса»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69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Январь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Музыкально-спортивный праздник «Святки», «Олимпиада на Северном полюсе»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Старшая и подготовительные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86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Февраль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Музыкально-спортивный праздник «23 февраля - День защитника Отечества»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«Сагаалган», «Праздник бурятских народных игр»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46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339911"/>
              </p:ext>
            </p:extLst>
          </p:nvPr>
        </p:nvGraphicFramePr>
        <p:xfrm>
          <a:off x="119742" y="403162"/>
          <a:ext cx="9579430" cy="6169152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896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6920"/>
                <a:gridCol w="1896920"/>
                <a:gridCol w="38886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66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13" marR="42113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i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23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Март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Март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«8 Марта – праздник Мам»,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«Масленица»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23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космонавтики»,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«Юный друг пожарных»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15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«День Победы»,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«Выпускной Бал»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Подготовительные группы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230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Июнь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июня    -  «День защиты детей»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июня –День России ( тематические занятия)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группы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Муз.руководитель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Брызгалова Л.А.,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Матвеева Н.А.,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Инструктор по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физ.воспитанию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46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274" y="1079303"/>
            <a:ext cx="7909510" cy="1261175"/>
          </a:xfrm>
          <a:ln>
            <a:solidFill>
              <a:srgbClr val="003300"/>
            </a:solidFill>
          </a:ln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2400" b="1" dirty="0" smtClean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Групповые </a:t>
            </a:r>
            <a:r>
              <a:rPr lang="ru-RU" altLang="ru-RU" sz="2400" b="1" dirty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родительские  собрания </a:t>
            </a:r>
            <a:r>
              <a:rPr lang="ru-RU" altLang="ru-RU" sz="2400" b="1" dirty="0" smtClean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2400" b="1" dirty="0" smtClean="0">
                <a:solidFill>
                  <a:srgbClr val="0033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2400" b="1" dirty="0" smtClean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«Задачи </a:t>
            </a:r>
            <a:r>
              <a:rPr lang="ru-RU" altLang="ru-RU" sz="2400" b="1" dirty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воспитания и развития в ДОУ  на </a:t>
            </a:r>
            <a:r>
              <a:rPr lang="ru-RU" altLang="ru-RU" sz="2400" b="1" dirty="0" smtClean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2023-2024 </a:t>
            </a:r>
            <a:r>
              <a:rPr lang="ru-RU" altLang="ru-RU" sz="2400" b="1" dirty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уч. </a:t>
            </a:r>
            <a:r>
              <a:rPr lang="ru-RU" altLang="ru-RU" sz="2400" b="1" dirty="0" smtClean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год» - </a:t>
            </a:r>
            <a:r>
              <a:rPr lang="ru-RU" alt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Октябрь 2023 г.</a:t>
            </a:r>
            <a:r>
              <a:rPr lang="ru-RU" altLang="ru-RU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rgbClr val="8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rgbClr val="8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24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ru-RU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49279" y="617638"/>
            <a:ext cx="5143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с родителями</a:t>
            </a:r>
            <a: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6274" y="2639762"/>
            <a:ext cx="7909510" cy="430887"/>
          </a:xfrm>
          <a:prstGeom prst="rect">
            <a:avLst/>
          </a:prstGeom>
          <a:ln>
            <a:solidFill>
              <a:srgbClr val="003300"/>
            </a:solidFill>
          </a:ln>
        </p:spPr>
        <p:txBody>
          <a:bodyPr wrap="square">
            <a:spAutoFit/>
          </a:bodyPr>
          <a:lstStyle/>
          <a:p>
            <a:endParaRPr lang="ru-RU" sz="2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3771" y="3418115"/>
            <a:ext cx="7992013" cy="769441"/>
          </a:xfrm>
          <a:prstGeom prst="rect">
            <a:avLst/>
          </a:prstGeom>
          <a:ln>
            <a:solidFill>
              <a:srgbClr val="003300"/>
            </a:solidFill>
          </a:ln>
        </p:spPr>
        <p:txBody>
          <a:bodyPr wrap="square">
            <a:spAutoFit/>
          </a:bodyPr>
          <a:lstStyle/>
          <a:p>
            <a:r>
              <a:rPr lang="ru-RU" altLang="ru-RU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Тематические групповые родительские собрания    </a:t>
            </a:r>
            <a:br>
              <a:rPr lang="ru-RU" altLang="ru-RU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 </a:t>
            </a:r>
            <a:r>
              <a:rPr lang="ru-RU" altLang="ru-RU" sz="22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altLang="ru-RU" sz="2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66274" y="4777932"/>
            <a:ext cx="7909510" cy="1107996"/>
          </a:xfrm>
          <a:prstGeom prst="rect">
            <a:avLst/>
          </a:prstGeom>
          <a:ln>
            <a:solidFill>
              <a:srgbClr val="003300"/>
            </a:solidFill>
          </a:ln>
        </p:spPr>
        <p:txBody>
          <a:bodyPr wrap="square">
            <a:spAutoFit/>
          </a:bodyPr>
          <a:lstStyle/>
          <a:p>
            <a:r>
              <a:rPr lang="ru-RU" altLang="ru-RU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Общее </a:t>
            </a:r>
            <a:r>
              <a:rPr lang="ru-RU" altLang="ru-RU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групповые родительские собрания </a:t>
            </a:r>
            <a:r>
              <a:rPr lang="ru-RU" altLang="ru-RU" sz="22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2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«Итоги года». </a:t>
            </a:r>
            <a:r>
              <a:rPr lang="ru-RU" altLang="ru-RU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  в форме публичного доклада </a:t>
            </a:r>
            <a:r>
              <a:rPr lang="ru-RU" altLang="ru-RU" sz="2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май </a:t>
            </a:r>
            <a:r>
              <a:rPr lang="ru-RU" altLang="ru-RU" sz="22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 г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719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0422" y="580239"/>
            <a:ext cx="22464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Консультации: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86994" y="1792416"/>
            <a:ext cx="6833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семей по социальным группам. Работа с семьями социального риска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86994" y="2459766"/>
            <a:ext cx="71265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Оформление наглядной информации, педагогические корзины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86994" y="3078861"/>
            <a:ext cx="6430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консультативного пункта для родителей детей, не посещающих ДОУ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86993" y="3706262"/>
            <a:ext cx="71265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Оформление буклетов для родителей на разные темы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86994" y="4119968"/>
            <a:ext cx="72426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педагогических гостиных, мастер-классов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86994" y="4533674"/>
            <a:ext cx="8038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Привлечение родителей к конкурсам, выставкам совместного творчества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86994" y="5180005"/>
            <a:ext cx="8215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оформлении групповых прогулочных участков.</a:t>
            </a:r>
            <a:b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День открытых дверей. Просмотр НОД, развлечений, кружковых занятий (онлайн)</a:t>
            </a:r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986994" y="1146085"/>
            <a:ext cx="8038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</a:t>
            </a:r>
            <a:r>
              <a:rPr 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годовым задачам, по плану воспитателей и текущие индивидуальные консультирования</a:t>
            </a:r>
            <a:r>
              <a:rPr lang="ru-RU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8400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172914"/>
              </p:ext>
            </p:extLst>
          </p:nvPr>
        </p:nvGraphicFramePr>
        <p:xfrm>
          <a:off x="723901" y="1072573"/>
          <a:ext cx="8458198" cy="5268656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5878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806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54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067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1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64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76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ФИО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Должность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Срок аттестации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стаж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28.09.17- 28.09.22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 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Музыкальный руководитель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30.01.19-</a:t>
                      </a:r>
                      <a:r>
                        <a:rPr lang="ru-RU" sz="1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30.01.24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Шереметова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Т.Г.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24.11.21-24.11.26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 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Капустина О.Я.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30.01.19-</a:t>
                      </a:r>
                      <a:r>
                        <a:rPr lang="ru-RU" sz="1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30.01.24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Карасева Л.Ю.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30.01.19-</a:t>
                      </a:r>
                      <a:r>
                        <a:rPr lang="ru-RU" sz="1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30.01.24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Осипенко С.А.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30.01.19-</a:t>
                      </a: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30.01.24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 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Коробенкова О.В.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Педагог-психолог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22.05.20-</a:t>
                      </a:r>
                      <a:r>
                        <a:rPr lang="ru-RU" sz="1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22.05.25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800" b="1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Бурлакова О.Н..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24.11.21-24.11.26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03" marR="53503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76500" y="352926"/>
            <a:ext cx="4953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аттестованных педагогов МАДОУ </a:t>
            </a:r>
            <a:r>
              <a:rPr 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ru-RU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детский </a:t>
            </a:r>
            <a:r>
              <a:rPr lang="ru-RU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сад «Рябинушка» </a:t>
            </a:r>
            <a:r>
              <a:rPr 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год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4367" y="365128"/>
            <a:ext cx="6630546" cy="64724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1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Профессиональная переподготовка</a:t>
            </a:r>
            <a:r>
              <a:rPr lang="ru-RU" sz="31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1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1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316006"/>
              </p:ext>
            </p:extLst>
          </p:nvPr>
        </p:nvGraphicFramePr>
        <p:xfrm>
          <a:off x="446314" y="1262741"/>
          <a:ext cx="9066653" cy="47922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162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5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04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174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6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6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Ф.И.О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Должность</a:t>
                      </a:r>
                      <a:endParaRPr lang="ru-RU" sz="16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Тема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год, количество часов</a:t>
                      </a:r>
                      <a:endParaRPr lang="ru-RU" sz="16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4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3300"/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600" b="1" dirty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33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Воспитатель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Профессиональная переподготовка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«Центр повышения квалификации и переподготовки «Луч знаний»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«Воспитатель детей дошкольного возраста»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часов от 7.04.2020-2.05.2020г.</a:t>
                      </a:r>
                      <a:endParaRPr lang="ru-RU" sz="12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03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600" b="1" dirty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Музыкальный руководитель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Профессиональная переподготовка Автономная некоммерческая организация «Академия дополнительного профессионального образования»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«Музыкальный руководитель. Технология планирования и реализации музыкального образования в ДОО с учетом требований ФГОС» 340 часов 22.04.2020-25.06.2020г.</a:t>
                      </a:r>
                      <a:endParaRPr lang="ru-RU" sz="12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2514" y="447600"/>
            <a:ext cx="87738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3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Подготовка </a:t>
            </a:r>
            <a:r>
              <a:rPr lang="ru-RU" altLang="ru-RU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организация аттестации педагогов:</a:t>
            </a:r>
            <a:br>
              <a:rPr lang="ru-RU" altLang="ru-RU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3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194" y="970820"/>
            <a:ext cx="5448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соответствие занимаемой должности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13115" y="2540481"/>
            <a:ext cx="6193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первую квалификационную категорию</a:t>
            </a:r>
            <a:r>
              <a:rPr lang="ru-RU" alt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34143" y="4365349"/>
            <a:ext cx="7522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На 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высшую квалифицированную категорию :</a:t>
            </a:r>
            <a:b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527195"/>
              </p:ext>
            </p:extLst>
          </p:nvPr>
        </p:nvGraphicFramePr>
        <p:xfrm>
          <a:off x="530326" y="1565150"/>
          <a:ext cx="8777037" cy="371862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916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607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2858">
                <a:tc>
                  <a:txBody>
                    <a:bodyPr/>
                    <a:lstStyle/>
                    <a:p>
                      <a:r>
                        <a:rPr lang="ru-RU" sz="2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Наставник</a:t>
                      </a:r>
                      <a:endParaRPr lang="ru-RU" sz="2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Молодой специалист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6557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858"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18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2400" b="0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endParaRPr lang="ru-RU" sz="2400" b="0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2858"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2400" b="0" dirty="0">
                        <a:solidFill>
                          <a:srgbClr val="00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2858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2858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.</a:t>
                      </a:r>
                      <a:endParaRPr lang="ru-RU" sz="2400" b="0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33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23157" y="693640"/>
            <a:ext cx="4791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молодого специалиста</a:t>
            </a:r>
          </a:p>
        </p:txBody>
      </p:sp>
    </p:spTree>
    <p:extLst>
      <p:ext uri="{BB962C8B-B14F-4D97-AF65-F5344CB8AC3E}">
        <p14:creationId xmlns:p14="http://schemas.microsoft.com/office/powerpoint/2010/main" val="259562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6716"/>
              </p:ext>
            </p:extLst>
          </p:nvPr>
        </p:nvGraphicFramePr>
        <p:xfrm>
          <a:off x="696686" y="1164773"/>
          <a:ext cx="8316684" cy="600938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709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1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1542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Название </a:t>
                      </a:r>
                      <a:r>
                        <a:rPr lang="ru-RU" dirty="0"/>
                        <a:t>кружка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Руководитель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b="1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800" b="1" baseline="0" dirty="0" err="1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Бэбиданс</a:t>
                      </a:r>
                      <a:r>
                        <a:rPr lang="ru-RU" sz="1800" b="1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«Пластик-шоу» </a:t>
                      </a:r>
                      <a:endParaRPr lang="ru-RU" sz="18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Ипатова</a:t>
                      </a:r>
                      <a:r>
                        <a:rPr lang="ru-RU" sz="2000" b="1" baseline="0" dirty="0" smtClean="0"/>
                        <a:t> Г.А.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«Веснушки»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Брызгалова </a:t>
                      </a:r>
                      <a:r>
                        <a:rPr lang="ru-RU" sz="2000" b="1" dirty="0"/>
                        <a:t>Л.А.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800" b="1" dirty="0" err="1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Аквааэробика</a:t>
                      </a: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«Непоседа язычок»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Комарова С.А.</a:t>
                      </a:r>
                      <a:endParaRPr lang="ru-RU" sz="20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«</a:t>
                      </a:r>
                      <a:r>
                        <a:rPr lang="ru-RU" sz="1800" b="1" dirty="0" err="1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Абвгдейка</a:t>
                      </a: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»(подготовка к школе)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ru-RU" sz="20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6.«Акварелька» (нетрадиционное рисование)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153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7.«Разноцветный мир»(сенсорное развитие)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Лошкарева </a:t>
                      </a:r>
                      <a:r>
                        <a:rPr lang="ru-RU" sz="2000" b="1" dirty="0"/>
                        <a:t>Т.А.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707580" y="565302"/>
            <a:ext cx="4227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Платные образовательные услуги</a:t>
            </a:r>
          </a:p>
        </p:txBody>
      </p:sp>
    </p:spTree>
    <p:extLst>
      <p:ext uri="{BB962C8B-B14F-4D97-AF65-F5344CB8AC3E}">
        <p14:creationId xmlns:p14="http://schemas.microsoft.com/office/powerpoint/2010/main" val="349438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699" y="525411"/>
            <a:ext cx="945001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Основные задачи деятельности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2023-2024 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учебный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ЦЕЛЬ: </a:t>
            </a:r>
          </a:p>
          <a:p>
            <a:pPr algn="ctr"/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839" y="5232401"/>
            <a:ext cx="1400950" cy="1238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03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503478"/>
              </p:ext>
            </p:extLst>
          </p:nvPr>
        </p:nvGraphicFramePr>
        <p:xfrm>
          <a:off x="717310" y="843935"/>
          <a:ext cx="8360228" cy="235187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51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78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307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Название </a:t>
                      </a: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кружка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Руководитель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36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b="1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8.«</a:t>
                      </a:r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Весёлая математика»</a:t>
                      </a:r>
                    </a:p>
                    <a:p>
                      <a:pPr marL="0" indent="0">
                        <a:buNone/>
                      </a:pPr>
                      <a:endParaRPr lang="ru-RU" sz="18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ru-RU" sz="18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367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9.Подготовка руки к письму,</a:t>
                      </a:r>
                    </a:p>
                    <a:p>
                      <a:r>
                        <a:rPr lang="ru-RU" sz="18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«Умные пальчики»</a:t>
                      </a:r>
                    </a:p>
                    <a:p>
                      <a:endParaRPr lang="ru-RU" sz="18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38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634680"/>
            <a:ext cx="8543925" cy="5140478"/>
          </a:xfrm>
        </p:spPr>
        <p:txBody>
          <a:bodyPr>
            <a:normAutofit/>
          </a:bodyPr>
          <a:lstStyle/>
          <a:p>
            <a:pPr marL="342900" lvl="0" indent="-182880" algn="ctr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3600" b="1" i="1" dirty="0">
                <a:solidFill>
                  <a:srgbClr val="800000"/>
                </a:solidFill>
                <a:latin typeface="Monotype Corsiva" panose="03010101010201010101" pitchFamily="66" charset="0"/>
                <a:cs typeface="Times New Roman" pitchFamily="18" charset="0"/>
              </a:rPr>
              <a:t>С новым учебным годом , уважаемые коллеги</a:t>
            </a:r>
            <a:r>
              <a:rPr lang="ru-RU" sz="3200" b="1" i="1" dirty="0">
                <a:solidFill>
                  <a:srgbClr val="800000"/>
                </a:solidFill>
                <a:latin typeface="Monotype Corsiva" panose="03010101010201010101" pitchFamily="66" charset="0"/>
                <a:cs typeface="Times New Roman" pitchFamily="18" charset="0"/>
              </a:rPr>
              <a:t>!</a:t>
            </a:r>
          </a:p>
          <a:p>
            <a:pPr marL="342900" lvl="0" indent="-182880" algn="ctr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3200" b="1" dirty="0">
                <a:solidFill>
                  <a:srgbClr val="000066"/>
                </a:solidFill>
                <a:latin typeface="Monotype Corsiva" panose="03010101010201010101" pitchFamily="66" charset="0"/>
                <a:cs typeface="Times New Roman" pitchFamily="18" charset="0"/>
              </a:rPr>
              <a:t>Здоровья Вам, творческих успехов, удовлетворения от работы, </a:t>
            </a:r>
          </a:p>
          <a:p>
            <a:pPr marL="342900" lvl="0" indent="-182880" algn="ctr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3200" b="1" dirty="0">
                <a:solidFill>
                  <a:srgbClr val="000066"/>
                </a:solidFill>
                <a:latin typeface="Monotype Corsiva" panose="03010101010201010101" pitchFamily="66" charset="0"/>
                <a:cs typeface="Times New Roman" pitchFamily="18" charset="0"/>
              </a:rPr>
              <a:t>внимательных, отзывчивых  и понимающих  родителей,</a:t>
            </a:r>
          </a:p>
          <a:p>
            <a:pPr marL="342900" lvl="0" indent="-182880" algn="ctr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3200" b="1" dirty="0">
                <a:solidFill>
                  <a:srgbClr val="000066"/>
                </a:solidFill>
                <a:latin typeface="Monotype Corsiva" panose="03010101010201010101" pitchFamily="66" charset="0"/>
                <a:cs typeface="Times New Roman" pitchFamily="18" charset="0"/>
              </a:rPr>
              <a:t> активных и трудолюбивых, любознательных и жизнерадостных, умных , талантливых и эмоциональных   </a:t>
            </a:r>
            <a:r>
              <a:rPr lang="ru-RU" sz="3200" b="1" dirty="0" smtClean="0">
                <a:solidFill>
                  <a:srgbClr val="000066"/>
                </a:solidFill>
                <a:latin typeface="Monotype Corsiva" panose="03010101010201010101" pitchFamily="66" charset="0"/>
                <a:cs typeface="Times New Roman" pitchFamily="18" charset="0"/>
              </a:rPr>
              <a:t>воспитанников.</a:t>
            </a:r>
            <a:endParaRPr lang="ru-RU" sz="3200" b="1" dirty="0">
              <a:solidFill>
                <a:srgbClr val="000066"/>
              </a:solidFill>
              <a:latin typeface="Monotype Corsiva" panose="03010101010201010101" pitchFamily="66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0" y="5590492"/>
            <a:ext cx="4358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Старший воспитатель: Ипатова Г. А.</a:t>
            </a:r>
            <a:endParaRPr lang="ru-RU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39789" y="6224337"/>
            <a:ext cx="1540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Октябрь 2022 г.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57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361" y="90152"/>
            <a:ext cx="9399431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srgbClr val="C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Основные задачи педагогического коллектива: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Повысить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эффективность работы по укреплению здоровья воспитанников. Формировать культуру безопасного поведения и здорового образа жизни дошкольника посредством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валеологического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воспитания.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Продолжать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приобщать дошкольников к истокам национальной культуры, традициям, народным ценностям, воспитывать элементы гражданственности в соответствии с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ФОП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Развитие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эффективного взаимодействия родительской общественности и ДОУ как участников образовательных отношений.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726" y="4849985"/>
            <a:ext cx="1286066" cy="11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27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5838" y="368969"/>
            <a:ext cx="7660857" cy="91440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программ и технологий, используемых в работе ДОУ:          (вариативная часть) </a:t>
            </a:r>
            <a:b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2334" y="2519159"/>
            <a:ext cx="6461333" cy="629560"/>
          </a:xfrm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marL="160020" indent="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«От рождения до школы»  Н.Е.Вераксы, Т.С. Комаровой, М.А. Васильевой</a:t>
            </a:r>
            <a:r>
              <a:rPr 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18288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Font typeface="Wingdings 2"/>
              <a:buChar char=""/>
              <a:defRPr/>
            </a:pPr>
            <a:endParaRPr lang="ru-RU" sz="1600" b="1" i="1" dirty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140" y="963668"/>
            <a:ext cx="9208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18288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  проводится  по образовательной программе МАДОУ ДО детский сад «Рябинушка» с учетом  основной образовательной программы, и с учетом  ФГОС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79278" y="1823583"/>
            <a:ext cx="4347444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18288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работе  используются  следующие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marL="342900" lvl="0" indent="-18288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программы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технологии: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71750" y="3347463"/>
            <a:ext cx="6762500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342900" lvl="0" indent="-18288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Программа  </a:t>
            </a:r>
            <a:r>
              <a:rPr 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ОБЖ «Основы </a:t>
            </a:r>
            <a:r>
              <a:rPr 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безопасности детей </a:t>
            </a:r>
            <a:r>
              <a:rPr 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дошкольного возраста» Князевой, Стёркиной Р.Б.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8045" y="4039961"/>
            <a:ext cx="9109910" cy="584775"/>
          </a:xfrm>
          <a:prstGeom prst="rect">
            <a:avLst/>
          </a:prstGeom>
          <a:ln>
            <a:solidFill>
              <a:srgbClr val="003300"/>
            </a:solidFill>
          </a:ln>
        </p:spPr>
        <p:txBody>
          <a:bodyPr wrap="square">
            <a:spAutoFit/>
          </a:bodyPr>
          <a:lstStyle/>
          <a:p>
            <a:pPr marL="160020" lvl="0" indent="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</a:t>
            </a:r>
            <a:r>
              <a:rPr lang="ru-RU" sz="16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математическому развитию «Математика в детском саду» </a:t>
            </a:r>
            <a:r>
              <a:rPr lang="ru-RU" alt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блоки </a:t>
            </a: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Дьенеша, палочки  </a:t>
            </a:r>
            <a:r>
              <a:rPr lang="ru-RU" alt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Кьюизенера</a:t>
            </a: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81939" y="4732458"/>
            <a:ext cx="6142121" cy="338554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160020" lvl="0" indent="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«Я человек. Мой мир» С.А</a:t>
            </a:r>
            <a:r>
              <a:rPr lang="ru-RU" alt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Козлова</a:t>
            </a:r>
            <a:endParaRPr lang="ru-RU" altLang="ru-RU" sz="16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76236" y="5213179"/>
            <a:ext cx="3646255" cy="338554"/>
          </a:xfrm>
          <a:prstGeom prst="rect">
            <a:avLst/>
          </a:prstGeom>
          <a:ln>
            <a:solidFill>
              <a:srgbClr val="003300"/>
            </a:solidFill>
          </a:ln>
        </p:spPr>
        <p:txBody>
          <a:bodyPr wrap="none">
            <a:spAutoFit/>
          </a:bodyPr>
          <a:lstStyle/>
          <a:p>
            <a:pPr marL="160020" lvl="0" indent="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«Юный эколог» С</a:t>
            </a:r>
            <a:r>
              <a:rPr lang="ru-RU" alt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А. Николаева</a:t>
            </a:r>
            <a:endParaRPr lang="ru-RU" altLang="ru-RU" sz="1600" b="1" i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12442" y="5693900"/>
            <a:ext cx="7281113" cy="5847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160020" lvl="0" indent="0">
              <a:lnSpc>
                <a:spcPct val="100000"/>
              </a:lnSpc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buNone/>
              <a:defRPr/>
            </a:pP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«Радость творчества. Ознакомление детей 5-7 лет с народным   </a:t>
            </a:r>
            <a:r>
              <a:rPr lang="ru-RU" altLang="ru-RU" sz="1600" b="1" i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искусством» О</a:t>
            </a:r>
            <a:r>
              <a:rPr lang="ru-RU" altLang="ru-RU" sz="16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А. Соломенникова</a:t>
            </a:r>
          </a:p>
        </p:txBody>
      </p:sp>
    </p:spTree>
    <p:extLst>
      <p:ext uri="{BB962C8B-B14F-4D97-AF65-F5344CB8AC3E}">
        <p14:creationId xmlns:p14="http://schemas.microsoft.com/office/powerpoint/2010/main" val="34307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программ и </a:t>
            </a:r>
            <a: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технологий, </a:t>
            </a:r>
            <a:r>
              <a:rPr lang="ru-RU" sz="1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используемых в работе ДОУ:  </a:t>
            </a:r>
            <a: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вариативная часть) </a:t>
            </a:r>
            <a:br>
              <a:rPr lang="ru-RU" sz="1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«Детский сад 2100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1038" y="1690690"/>
            <a:ext cx="8543925" cy="5157424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Основная образовательная программа дошкольного  образования.   "Детский сад 2100</a:t>
            </a:r>
            <a:r>
              <a:rPr lang="ru-RU" sz="16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".</a:t>
            </a:r>
          </a:p>
          <a:p>
            <a:r>
              <a:rPr lang="ru-RU" sz="16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 программы по разным линиям развития и аспектам воспитания детей младенческого, раннего и дошкольного возраста.  </a:t>
            </a:r>
            <a:r>
              <a:rPr lang="ru-RU" sz="16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endParaRPr lang="ru-RU" sz="1600" b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Кислова Т.Р. «По дороге к азбуке». Методические рекомендации к образовательной программе речевого развития детей дошкольного возраста. </a:t>
            </a:r>
          </a:p>
          <a:p>
            <a:r>
              <a:rPr lang="ru-RU" sz="16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Горлова Н.А., Горлова О.А. «Речевой фитнес». Программа коммуникативно-речевого развития детей раннего возраста с методическими рекомендациями. 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Корепанова М.В., Козлова С.А. «Моя математика». Методические рекомендации к образовательной программе познавательного развития детей дошкольного возраста</a:t>
            </a:r>
          </a:p>
          <a:p>
            <a:r>
              <a:rPr lang="ru-RU" sz="1900" b="1" dirty="0">
                <a:solidFill>
                  <a:srgbClr val="003300"/>
                </a:solidFill>
              </a:rPr>
              <a:t>Вахрушев А.А., Кочемасова Е.Е., Маслова И.В. и др. "Здравствуй, мир !»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Паршина С.В., Кислова Т.Р., Вахрушев А.А. "По планете шаг за шагом" . Методические рекомендации по организации образовательной деятельности детей 4-5 лет. </a:t>
            </a:r>
            <a:endParaRPr lang="ru-RU" sz="1600" b="1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Парциальная программа «Бурятия – мой край родной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приобщение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к материальной и духовной культуре русского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бурятского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народов.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2908" y="911047"/>
            <a:ext cx="8957820" cy="513491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Сюжетно-ролевая  ритмическая гимнастика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Фомина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Н.А. Методические </a:t>
            </a:r>
          </a:p>
          <a:p>
            <a:pPr marL="0" indent="0">
              <a:buNone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рекомендации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 программе по физическому воспитанию дошкольников.</a:t>
            </a:r>
          </a:p>
          <a:p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«Разноцветный мир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Котлякова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Т.А. Программа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 методические рекомендации по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рисованию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«Кукла Таня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Куревина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О.А., Линник О.А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к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образовательной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программе художественно-эстетического развития детей 3-4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г.</a:t>
            </a: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Это-я»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Корепанова  М.В., Харлампова Е.В.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Учебное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пособие.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</a:t>
            </a:r>
          </a:p>
          <a:p>
            <a:pPr marL="0" indent="0">
              <a:buNone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коммуникативное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развитие детей дошкольного возраста (6-7(8) лет</a:t>
            </a:r>
          </a:p>
          <a:p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«Лепка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Аппликация» 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И. В. Маслова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 по полочкам</a:t>
            </a:r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Корепанова,   С.А. Козлова, О.В. Пронина </a:t>
            </a:r>
          </a:p>
          <a:p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«Ты словечко, я-словечко..»  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З.И. Курцева</a:t>
            </a:r>
          </a:p>
          <a:p>
            <a:r>
              <a:rPr lang="ru-RU" sz="1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Путешествие в прекрасное»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О.А. Куревина, Г.Е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Селезнева, О.А. Линник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«Наши книжки»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О.В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Чиндилова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А.В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Баденова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77520" y="436965"/>
            <a:ext cx="424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Организация работы с </a:t>
            </a: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педагогами: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65646" y="806297"/>
            <a:ext cx="291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Педагогические советы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597451"/>
              </p:ext>
            </p:extLst>
          </p:nvPr>
        </p:nvGraphicFramePr>
        <p:xfrm>
          <a:off x="385012" y="1388087"/>
          <a:ext cx="9113991" cy="4403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297">
                  <a:extLst>
                    <a:ext uri="{9D8B030D-6E8A-4147-A177-3AD203B41FA5}">
                      <a16:colId xmlns:a16="http://schemas.microsoft.com/office/drawing/2014/main" xmlns="" val="644558129"/>
                    </a:ext>
                  </a:extLst>
                </a:gridCol>
                <a:gridCol w="5149516">
                  <a:extLst>
                    <a:ext uri="{9D8B030D-6E8A-4147-A177-3AD203B41FA5}">
                      <a16:colId xmlns:a16="http://schemas.microsoft.com/office/drawing/2014/main" xmlns="" val="3374501239"/>
                    </a:ext>
                  </a:extLst>
                </a:gridCol>
                <a:gridCol w="1973178">
                  <a:extLst>
                    <a:ext uri="{9D8B030D-6E8A-4147-A177-3AD203B41FA5}">
                      <a16:colId xmlns:a16="http://schemas.microsoft.com/office/drawing/2014/main" xmlns="" val="2082517074"/>
                    </a:ext>
                  </a:extLst>
                </a:gridCol>
              </a:tblGrid>
              <a:tr h="7455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b="1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п\п</a:t>
                      </a:r>
                      <a:endParaRPr lang="ru-RU" b="1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</a:t>
                      </a:r>
                      <a:r>
                        <a:rPr lang="ru-RU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Темы</a:t>
                      </a:r>
                      <a:endParaRPr lang="ru-RU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</a:t>
                      </a:r>
                    </a:p>
                    <a:p>
                      <a:r>
                        <a:rPr lang="ru-RU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проведения</a:t>
                      </a:r>
                      <a:endParaRPr lang="ru-RU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9774261"/>
                  </a:ext>
                </a:extLst>
              </a:tr>
              <a:tr h="540530">
                <a:tc>
                  <a:txBody>
                    <a:bodyPr/>
                    <a:lstStyle/>
                    <a:p>
                      <a:r>
                        <a:rPr lang="ru-RU" altLang="ru-RU" sz="1800" b="1" i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Педсовет № 1 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altLang="ru-RU" sz="18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Приоритетные задачи работы МАДОУ д/с «Рябинушка»  на 2023-2024 учебный год» </a:t>
                      </a:r>
                      <a:endParaRPr lang="ru-RU" sz="1800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altLang="ru-RU" sz="1600" b="1" i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октябрь 2022г.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0043759"/>
                  </a:ext>
                </a:extLst>
              </a:tr>
              <a:tr h="5405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600" b="1" i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Calibri" pitchFamily="34" charset="0"/>
                          <a:cs typeface="Arial" panose="020B0604020202020204" pitchFamily="34" charset="0"/>
                        </a:rPr>
                        <a:t>Педсовет № 2</a:t>
                      </a:r>
                      <a:r>
                        <a:rPr lang="ru-RU" altLang="ru-RU" sz="180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Calibri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1800" i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«Эффективное внедрение  современных педагогических технологий по театрализованной</a:t>
                      </a:r>
                      <a:r>
                        <a:rPr lang="ru-RU" sz="1800" b="1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деятельности</a:t>
                      </a:r>
                      <a:r>
                        <a:rPr lang="ru-RU" sz="18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как условие личностного развития  дошкольника»</a:t>
                      </a:r>
                      <a:endParaRPr lang="ru-RU" sz="180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6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декабрь  2022г.</a:t>
                      </a: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1988850"/>
                  </a:ext>
                </a:extLst>
              </a:tr>
              <a:tr h="5405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800" b="1" i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Педсовет № 3</a:t>
                      </a: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«Организация работы по нравственно-патриотическому воспитанию детей  дошкольного возраста в условиях ДОУ» </a:t>
                      </a:r>
                      <a:endParaRPr lang="ru-RU" sz="180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600" b="1" i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i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2023 г</a:t>
                      </a: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4899125"/>
                  </a:ext>
                </a:extLst>
              </a:tr>
              <a:tr h="5405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Педсовет №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altLang="ru-RU" sz="18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«Анализ результативности работы по программе учреждения за 2022-2023 учебный  год» </a:t>
                      </a:r>
                      <a:endParaRPr lang="ru-RU" sz="1800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i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  2023г.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7800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73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59355" y="474929"/>
            <a:ext cx="65872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011529"/>
              </p:ext>
            </p:extLst>
          </p:nvPr>
        </p:nvGraphicFramePr>
        <p:xfrm>
          <a:off x="351589" y="1228742"/>
          <a:ext cx="9193465" cy="5399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9272">
                  <a:extLst>
                    <a:ext uri="{9D8B030D-6E8A-4147-A177-3AD203B41FA5}">
                      <a16:colId xmlns:a16="http://schemas.microsoft.com/office/drawing/2014/main" xmlns="" val="2207394113"/>
                    </a:ext>
                  </a:extLst>
                </a:gridCol>
                <a:gridCol w="1160555">
                  <a:extLst>
                    <a:ext uri="{9D8B030D-6E8A-4147-A177-3AD203B41FA5}">
                      <a16:colId xmlns:a16="http://schemas.microsoft.com/office/drawing/2014/main" xmlns="" val="3491008674"/>
                    </a:ext>
                  </a:extLst>
                </a:gridCol>
                <a:gridCol w="1600184">
                  <a:extLst>
                    <a:ext uri="{9D8B030D-6E8A-4147-A177-3AD203B41FA5}">
                      <a16:colId xmlns:a16="http://schemas.microsoft.com/office/drawing/2014/main" xmlns="" val="1404523753"/>
                    </a:ext>
                  </a:extLst>
                </a:gridCol>
                <a:gridCol w="2277979">
                  <a:extLst>
                    <a:ext uri="{9D8B030D-6E8A-4147-A177-3AD203B41FA5}">
                      <a16:colId xmlns:a16="http://schemas.microsoft.com/office/drawing/2014/main" xmlns="" val="3673721303"/>
                    </a:ext>
                  </a:extLst>
                </a:gridCol>
                <a:gridCol w="2085475">
                  <a:extLst>
                    <a:ext uri="{9D8B030D-6E8A-4147-A177-3AD203B41FA5}">
                      <a16:colId xmlns:a16="http://schemas.microsoft.com/office/drawing/2014/main" xmlns="" val="3054061013"/>
                    </a:ext>
                  </a:extLst>
                </a:gridCol>
              </a:tblGrid>
              <a:tr h="88881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образовательного события</a:t>
                      </a:r>
                      <a:endParaRPr lang="ru-RU" sz="1600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проведения</a:t>
                      </a:r>
                      <a:endParaRPr lang="ru-RU" sz="1600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Группы</a:t>
                      </a:r>
                      <a:endParaRPr lang="ru-RU" sz="1600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Воспитатели</a:t>
                      </a:r>
                      <a:endParaRPr lang="ru-RU" sz="1600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8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материалы</a:t>
                      </a:r>
                      <a:endParaRPr lang="ru-RU" sz="1600" dirty="0">
                        <a:solidFill>
                          <a:srgbClr val="8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2876016"/>
                  </a:ext>
                </a:extLst>
              </a:tr>
              <a:tr h="866274">
                <a:tc>
                  <a:txBody>
                    <a:bodyPr/>
                    <a:lstStyle/>
                    <a:p>
                      <a:r>
                        <a:rPr lang="ru-RU" sz="16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Внедрение</a:t>
                      </a:r>
                      <a:r>
                        <a:rPr lang="ru-RU" sz="1600" b="1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театрализованной деятельности в работе с детьми</a:t>
                      </a:r>
                      <a:endParaRPr lang="ru-RU" sz="1600" b="1" i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 - декабрь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младшие группы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Методические материалы</a:t>
                      </a:r>
                      <a:endParaRPr lang="ru-RU" sz="16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9132139"/>
                  </a:ext>
                </a:extLst>
              </a:tr>
              <a:tr h="9763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Внедрение</a:t>
                      </a:r>
                      <a:r>
                        <a:rPr lang="ru-RU" sz="1600" b="1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театрализованной деятельности в работе с детьми</a:t>
                      </a:r>
                      <a:endParaRPr lang="ru-RU" sz="1600" b="1" i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 - декабрь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Средняя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группа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Методические материалы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9564964"/>
                  </a:ext>
                </a:extLst>
              </a:tr>
              <a:tr h="675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Внедрение</a:t>
                      </a:r>
                      <a:r>
                        <a:rPr lang="ru-RU" sz="1600" b="1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театрализованной деятельности в работе с детьми</a:t>
                      </a:r>
                      <a:endParaRPr lang="ru-RU" sz="1600" b="1" i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 - декабрь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Музыкальные рук-ли: Брызгалова Л.А., Матвеева Н.А.,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воспитатели.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Методические материалы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5367271"/>
                  </a:ext>
                </a:extLst>
              </a:tr>
              <a:tr h="6957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Нравственно-патриотическое воспитание</a:t>
                      </a:r>
                      <a:endParaRPr lang="ru-RU" sz="16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 -март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старшая.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Подготовительная группы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Методические материалы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806591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48688" y="521783"/>
            <a:ext cx="6208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Показ образовательных событий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4788</TotalTime>
  <Words>2530</Words>
  <Application>Microsoft Office PowerPoint</Application>
  <PresentationFormat>Лист A4 (210x297 мм)</PresentationFormat>
  <Paragraphs>592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программ и технологий, используемых в работе ДОУ:          (вариативная часть)  </vt:lpstr>
      <vt:lpstr>Перечень программ и технологий, используемых в работе ДОУ:   (вариативная часть)   Программа «Детский сад 2100»</vt:lpstr>
      <vt:lpstr>Презентация PowerPoint</vt:lpstr>
      <vt:lpstr>Презентация PowerPoint</vt:lpstr>
      <vt:lpstr>Презентация PowerPoint</vt:lpstr>
      <vt:lpstr>Презентация PowerPoint</vt:lpstr>
      <vt:lpstr>Инновационная деятельность</vt:lpstr>
      <vt:lpstr> Взаимодействие с  социумом </vt:lpstr>
      <vt:lpstr>Презентация PowerPoint</vt:lpstr>
      <vt:lpstr>Презентация PowerPoint</vt:lpstr>
      <vt:lpstr>Презентация PowerPoint</vt:lpstr>
      <vt:lpstr>Проектная деятельность </vt:lpstr>
      <vt:lpstr>Творческие и интеллектуальные соревнования, встречи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Групповые родительские  собрания  «Задачи воспитания и развития в ДОУ  на 2023-2024 уч. год» - Октябрь 2023 г.   </vt:lpstr>
      <vt:lpstr>Презентация PowerPoint</vt:lpstr>
      <vt:lpstr>Презентация PowerPoint</vt:lpstr>
      <vt:lpstr>  Профессиональная переподготовка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437</cp:revision>
  <cp:lastPrinted>2022-10-04T03:49:58Z</cp:lastPrinted>
  <dcterms:created xsi:type="dcterms:W3CDTF">2018-08-17T10:34:59Z</dcterms:created>
  <dcterms:modified xsi:type="dcterms:W3CDTF">2023-08-31T04:29:58Z</dcterms:modified>
</cp:coreProperties>
</file>