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9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62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6F754-03DC-4396-8D8F-017A074C6670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93E62-1426-4F2F-B167-89926BFC5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93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2420888"/>
            <a:ext cx="6172200" cy="1894362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Arial" pitchFamily="34" charset="0"/>
                <a:cs typeface="Arial" pitchFamily="34" charset="0"/>
              </a:rPr>
              <a:t>Декоративное рисование в детском саду.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089974"/>
          </a:xfrm>
        </p:spPr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</a:rPr>
              <a:t>Презентацию подготовила 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</a:rPr>
              <a:t>в</a:t>
            </a:r>
            <a:r>
              <a:rPr lang="ru-RU" sz="1600" dirty="0" smtClean="0">
                <a:solidFill>
                  <a:schemeClr val="tx1"/>
                </a:solidFill>
              </a:rPr>
              <a:t>оспитатель первой категории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Баландина</a:t>
            </a:r>
            <a:r>
              <a:rPr lang="ru-RU" sz="1600" dirty="0" smtClean="0">
                <a:solidFill>
                  <a:schemeClr val="tx1"/>
                </a:solidFill>
              </a:rPr>
              <a:t> Ольга Владимировна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260648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333333"/>
                </a:solidFill>
                <a:latin typeface="YS Text"/>
              </a:rPr>
              <a:t>Муниципальное автономное </a:t>
            </a:r>
            <a:r>
              <a:rPr lang="ru-RU" sz="1400" dirty="0">
                <a:solidFill>
                  <a:srgbClr val="333333"/>
                </a:solidFill>
                <a:latin typeface="YS Text"/>
              </a:rPr>
              <a:t>дошкольное образовательное учреждение </a:t>
            </a:r>
            <a:r>
              <a:rPr lang="ru-RU" sz="1400" b="1" dirty="0">
                <a:solidFill>
                  <a:srgbClr val="333333"/>
                </a:solidFill>
                <a:latin typeface="YS Text"/>
              </a:rPr>
              <a:t>детский</a:t>
            </a:r>
            <a:r>
              <a:rPr lang="ru-RU" sz="1400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sz="1400" b="1" dirty="0">
                <a:solidFill>
                  <a:srgbClr val="333333"/>
                </a:solidFill>
                <a:latin typeface="YS Text"/>
              </a:rPr>
              <a:t>сад</a:t>
            </a:r>
            <a:r>
              <a:rPr lang="ru-RU" sz="1400" dirty="0">
                <a:solidFill>
                  <a:srgbClr val="333333"/>
                </a:solidFill>
                <a:latin typeface="YS Text"/>
              </a:rPr>
              <a:t> "</a:t>
            </a:r>
            <a:r>
              <a:rPr lang="ru-RU" sz="1400" b="1" dirty="0" err="1">
                <a:solidFill>
                  <a:srgbClr val="333333"/>
                </a:solidFill>
                <a:latin typeface="YS Text"/>
              </a:rPr>
              <a:t>Рябинушка</a:t>
            </a:r>
            <a:r>
              <a:rPr lang="ru-RU" sz="1400" dirty="0">
                <a:solidFill>
                  <a:srgbClr val="333333"/>
                </a:solidFill>
                <a:latin typeface="YS Text"/>
              </a:rPr>
              <a:t>" </a:t>
            </a:r>
            <a:endParaRPr lang="ru-RU" sz="1400" dirty="0" smtClean="0">
              <a:solidFill>
                <a:srgbClr val="333333"/>
              </a:solidFill>
              <a:latin typeface="YS Text"/>
            </a:endParaRPr>
          </a:p>
          <a:p>
            <a:pPr algn="ctr"/>
            <a:r>
              <a:rPr lang="ru-RU" sz="1400" dirty="0" smtClean="0">
                <a:solidFill>
                  <a:srgbClr val="333333"/>
                </a:solidFill>
                <a:latin typeface="YS Text"/>
              </a:rPr>
              <a:t>п. </a:t>
            </a:r>
            <a:r>
              <a:rPr lang="ru-RU" sz="1400" b="1" dirty="0" err="1" smtClean="0">
                <a:solidFill>
                  <a:srgbClr val="333333"/>
                </a:solidFill>
                <a:latin typeface="YS Text"/>
              </a:rPr>
              <a:t>Селенгинск</a:t>
            </a:r>
            <a:r>
              <a:rPr lang="ru-RU" sz="1400" dirty="0">
                <a:solidFill>
                  <a:srgbClr val="333333"/>
                </a:solidFill>
                <a:latin typeface="YS Text"/>
              </a:rPr>
              <a:t> МО "</a:t>
            </a:r>
            <a:r>
              <a:rPr lang="ru-RU" sz="1400" dirty="0" err="1">
                <a:solidFill>
                  <a:srgbClr val="333333"/>
                </a:solidFill>
                <a:latin typeface="YS Text"/>
              </a:rPr>
              <a:t>Кабанский</a:t>
            </a:r>
            <a:r>
              <a:rPr lang="ru-RU" sz="1400" dirty="0">
                <a:solidFill>
                  <a:srgbClr val="333333"/>
                </a:solidFill>
                <a:latin typeface="YS Text"/>
              </a:rPr>
              <a:t> район" </a:t>
            </a:r>
            <a:r>
              <a:rPr lang="ru-RU" sz="1400" dirty="0" err="1">
                <a:solidFill>
                  <a:srgbClr val="333333"/>
                </a:solidFill>
                <a:latin typeface="YS Text"/>
              </a:rPr>
              <a:t>р</a:t>
            </a:r>
            <a:r>
              <a:rPr lang="ru-RU" sz="1400" dirty="0" err="1" smtClean="0">
                <a:solidFill>
                  <a:srgbClr val="333333"/>
                </a:solidFill>
                <a:latin typeface="YS Text"/>
              </a:rPr>
              <a:t>еcпублика</a:t>
            </a:r>
            <a:r>
              <a:rPr lang="ru-RU" sz="1400" dirty="0" smtClean="0">
                <a:solidFill>
                  <a:srgbClr val="333333"/>
                </a:solidFill>
                <a:latin typeface="YS Text"/>
              </a:rPr>
              <a:t> Бурятия</a:t>
            </a:r>
            <a:r>
              <a:rPr lang="ru-RU" sz="1400" dirty="0">
                <a:solidFill>
                  <a:srgbClr val="333333"/>
                </a:solidFill>
                <a:latin typeface="YS Text"/>
              </a:rPr>
              <a:t>. 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2915816" y="6237312"/>
            <a:ext cx="4248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err="1"/>
              <a:t>п</a:t>
            </a:r>
            <a:r>
              <a:rPr lang="ru-RU" sz="1100" dirty="0" err="1" smtClean="0"/>
              <a:t>гт</a:t>
            </a:r>
            <a:r>
              <a:rPr lang="ru-RU" sz="1100" dirty="0" smtClean="0"/>
              <a:t>. </a:t>
            </a:r>
            <a:r>
              <a:rPr lang="ru-RU" sz="1100" dirty="0" err="1" smtClean="0"/>
              <a:t>Селенгинск</a:t>
            </a:r>
            <a:endParaRPr lang="ru-RU" sz="1100" dirty="0" smtClean="0"/>
          </a:p>
          <a:p>
            <a:pPr algn="ctr"/>
            <a:r>
              <a:rPr lang="ru-RU" sz="1100" dirty="0" smtClean="0"/>
              <a:t>2022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16089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76672"/>
            <a:ext cx="2120781" cy="2827708"/>
          </a:xfrm>
          <a:prstGeom prst="roundRect">
            <a:avLst>
              <a:gd name="adj" fmla="val 16667"/>
            </a:avLst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68076"/>
            <a:ext cx="2052228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810406"/>
            <a:ext cx="1927970" cy="225164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7302" y="4083405"/>
            <a:ext cx="3201167" cy="1892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452890"/>
            <a:ext cx="2283718" cy="3044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28977" y="4180092"/>
            <a:ext cx="3038579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433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733600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accent3">
                    <a:lumMod val="75000"/>
                  </a:schemeClr>
                </a:solidFill>
                <a:latin typeface="Bahnschrift SemiLight" pitchFamily="34" charset="0"/>
              </a:rPr>
              <a:t>Спасибо за внимание!</a:t>
            </a:r>
            <a:endParaRPr lang="ru-RU" sz="1200" dirty="0">
              <a:solidFill>
                <a:schemeClr val="accent3">
                  <a:lumMod val="75000"/>
                </a:schemeClr>
              </a:solidFill>
              <a:latin typeface="Bahnschrift Semi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99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декоративного рисования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1556792"/>
            <a:ext cx="69127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развивать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чувство композиции в связи с построением узора на различных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формах;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400" dirty="0">
              <a:solidFill>
                <a:schemeClr val="accent3">
                  <a:lumMod val="75000"/>
                </a:schemeClr>
              </a:solidFill>
              <a:latin typeface="Bahnschrift 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развивать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чувство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цвета;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400" dirty="0">
              <a:solidFill>
                <a:schemeClr val="accent3">
                  <a:lumMod val="75000"/>
                </a:schemeClr>
              </a:solidFill>
              <a:latin typeface="Bahnschrift 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развивать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способности различать стили в декоративном искусстве и использовать их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отдельные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элементы в своем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творчестве;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400" dirty="0">
              <a:solidFill>
                <a:schemeClr val="accent3">
                  <a:lumMod val="75000"/>
                </a:schemeClr>
              </a:solidFill>
              <a:latin typeface="Bahnschrift 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совершенствовать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Bahnschrift Light" pitchFamily="34" charset="0"/>
              </a:rPr>
              <a:t>технические навыки в рисовании кистью и карандашом.</a:t>
            </a:r>
          </a:p>
        </p:txBody>
      </p:sp>
    </p:spTree>
    <p:extLst>
      <p:ext uri="{BB962C8B-B14F-4D97-AF65-F5344CB8AC3E}">
        <p14:creationId xmlns:p14="http://schemas.microsoft.com/office/powerpoint/2010/main" val="98562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18658"/>
          </a:xfrm>
        </p:spPr>
        <p:txBody>
          <a:bodyPr>
            <a:normAutofit fontScale="90000"/>
          </a:bodyPr>
          <a:lstStyle/>
          <a:p>
            <a:r>
              <a:rPr lang="ru-RU" dirty="0"/>
              <a:t>Обучая детей 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декоративному рисованию</a:t>
            </a:r>
            <a:r>
              <a:rPr lang="ru-RU" dirty="0"/>
              <a:t>, педагог должен развивать у них умение видеть взаимосвязь между всеми компонентами узора, цветом, композицией, элементами </a:t>
            </a:r>
            <a:r>
              <a:rPr lang="ru-RU" dirty="0" smtClean="0"/>
              <a:t>формы</a:t>
            </a:r>
            <a:r>
              <a:rPr lang="ru-RU" dirty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Дети</a:t>
            </a:r>
            <a:r>
              <a:rPr lang="ru-RU" dirty="0"/>
              <a:t>, знакомясь с 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декоративным рисованием</a:t>
            </a:r>
            <a:r>
              <a:rPr lang="ru-RU" dirty="0"/>
              <a:t>, должны научиться ясно, представлять себе, что такое ритм и симметрия, </a:t>
            </a:r>
            <a:r>
              <a:rPr lang="ru-RU" dirty="0" smtClean="0"/>
              <a:t>без чего</a:t>
            </a:r>
            <a:r>
              <a:rPr lang="ru-RU" dirty="0"/>
              <a:t> 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декоративное</a:t>
            </a:r>
            <a:r>
              <a:rPr lang="ru-RU" dirty="0"/>
              <a:t> 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искусство</a:t>
            </a:r>
            <a:r>
              <a:rPr lang="ru-RU" dirty="0"/>
              <a:t> не может </a:t>
            </a:r>
            <a:r>
              <a:rPr lang="ru-RU" dirty="0" smtClean="0"/>
              <a:t>существовать.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08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Задачи </a:t>
            </a:r>
            <a:r>
              <a:rPr lang="ru-RU" dirty="0"/>
              <a:t>обучения в средней группе: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700808"/>
            <a:ext cx="68407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itchFamily="49" charset="0"/>
              <a:buChar char="o"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развивать композиционные умения в ритмичном расположении форм в узоре на полосе, квадрате,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круге;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000" dirty="0">
              <a:solidFill>
                <a:schemeClr val="accent4">
                  <a:lumMod val="50000"/>
                </a:schemeClr>
              </a:solidFill>
              <a:latin typeface="Bahnschrift Semi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развивать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чувство цвета - умение красиво сочетать контрастные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цвета;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000" dirty="0">
              <a:solidFill>
                <a:schemeClr val="accent4">
                  <a:lumMod val="50000"/>
                </a:schemeClr>
              </a:solidFill>
              <a:latin typeface="Bahnschrift Semi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развивать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умения в рисовании различных крупных и мелких форм - простых элементов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узора;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000" dirty="0">
              <a:solidFill>
                <a:schemeClr val="accent4">
                  <a:lumMod val="50000"/>
                </a:schemeClr>
              </a:solidFill>
              <a:latin typeface="Bahnschrift Semi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развивать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технические навыки в пользовании кистью (легко касаться бумаги, делая точки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);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000" dirty="0">
              <a:solidFill>
                <a:schemeClr val="accent4">
                  <a:lumMod val="50000"/>
                </a:schemeClr>
              </a:solidFill>
              <a:latin typeface="Bahnschrift Semi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действовать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Bahnschrift SemiLight" pitchFamily="34" charset="0"/>
              </a:rPr>
              <a:t>всей поверхностью кисти, проводя полосы, мазки.</a:t>
            </a:r>
          </a:p>
        </p:txBody>
      </p:sp>
    </p:spTree>
    <p:extLst>
      <p:ext uri="{BB962C8B-B14F-4D97-AF65-F5344CB8AC3E}">
        <p14:creationId xmlns:p14="http://schemas.microsoft.com/office/powerpoint/2010/main" val="240541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Образцы декоративного рисования в средней группе: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13132" y="1366275"/>
            <a:ext cx="1891492" cy="25219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37657" y="1327777"/>
            <a:ext cx="2001644" cy="26688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60623" y="3773255"/>
            <a:ext cx="1998222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293095"/>
            <a:ext cx="2956889" cy="18165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183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Задачи обучения в старшей группе: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844824"/>
            <a:ext cx="6984776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itchFamily="49" charset="0"/>
              <a:buChar char="o"/>
            </a:pPr>
            <a:r>
              <a:rPr lang="ru-RU" sz="2100" dirty="0">
                <a:latin typeface="Bahnschrift SemiLight" pitchFamily="34" charset="0"/>
              </a:rPr>
              <a:t>симметрично располагать узор в зависимости от формы листа бумаги или объемного </a:t>
            </a:r>
            <a:r>
              <a:rPr lang="ru-RU" sz="2100" dirty="0" smtClean="0">
                <a:latin typeface="Bahnschrift SemiLight" pitchFamily="34" charset="0"/>
              </a:rPr>
              <a:t>предмета;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100" dirty="0">
              <a:latin typeface="Bahnschrift Semi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100" dirty="0" smtClean="0">
                <a:latin typeface="Bahnschrift SemiLight" pitchFamily="34" charset="0"/>
              </a:rPr>
              <a:t>использовать </a:t>
            </a:r>
            <a:r>
              <a:rPr lang="ru-RU" sz="2100" dirty="0">
                <a:latin typeface="Bahnschrift SemiLight" pitchFamily="34" charset="0"/>
              </a:rPr>
              <a:t>в узоре разнообразные прямые, округлые линии и формы, растительные </a:t>
            </a:r>
            <a:r>
              <a:rPr lang="ru-RU" sz="2100" dirty="0" smtClean="0">
                <a:latin typeface="Bahnschrift SemiLight" pitchFamily="34" charset="0"/>
              </a:rPr>
              <a:t>элементы;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100" dirty="0">
              <a:latin typeface="Bahnschrift Semi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100" dirty="0" smtClean="0">
                <a:latin typeface="Bahnschrift SemiLight" pitchFamily="34" charset="0"/>
              </a:rPr>
              <a:t>находить </a:t>
            </a:r>
            <a:r>
              <a:rPr lang="ru-RU" sz="2100" dirty="0">
                <a:latin typeface="Bahnschrift SemiLight" pitchFamily="34" charset="0"/>
              </a:rPr>
              <a:t>красивые сочетания красок в зависимости от </a:t>
            </a:r>
            <a:r>
              <a:rPr lang="ru-RU" sz="2100" dirty="0" smtClean="0">
                <a:latin typeface="Bahnschrift SemiLight" pitchFamily="34" charset="0"/>
              </a:rPr>
              <a:t>фона;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100" dirty="0">
              <a:latin typeface="Bahnschrift Semi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100" dirty="0" smtClean="0">
                <a:latin typeface="Bahnschrift SemiLight" pitchFamily="34" charset="0"/>
              </a:rPr>
              <a:t>умело </a:t>
            </a:r>
            <a:r>
              <a:rPr lang="ru-RU" sz="2100" dirty="0">
                <a:latin typeface="Bahnschrift SemiLight" pitchFamily="34" charset="0"/>
              </a:rPr>
              <a:t>пользоваться кистью (</a:t>
            </a:r>
            <a:r>
              <a:rPr lang="ru-RU" sz="2100" b="1" dirty="0">
                <a:latin typeface="Bahnschrift SemiLight" pitchFamily="34" charset="0"/>
              </a:rPr>
              <a:t>рисовать концом</a:t>
            </a:r>
            <a:r>
              <a:rPr lang="ru-RU" sz="2100" dirty="0">
                <a:latin typeface="Bahnschrift SemiLight" pitchFamily="34" charset="0"/>
              </a:rPr>
              <a:t>, всей кистью, свободно двигать ее в разных направлениях).</a:t>
            </a:r>
          </a:p>
          <a:p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334108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17296" y="332656"/>
            <a:ext cx="5616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Bahnschrift SemiLight SemiConde" pitchFamily="34" charset="0"/>
              </a:rPr>
              <a:t>Вначале закрепляются умения, приобретенные в средней группе, в составлении узоров, состоящих из прямых линий, мазков, точек на разных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Bahnschrift SemiLight SemiConde" pitchFamily="34" charset="0"/>
              </a:rPr>
              <a:t>формах.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Bahnschrift SemiLight SemiConde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1920" y="1916832"/>
            <a:ext cx="4896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Bahnschrift SemiLight SemiConde" pitchFamily="34" charset="0"/>
              </a:rPr>
              <a:t>В качестве элементов узора дети учатся использовать разнообразные линейные формы </a:t>
            </a: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Bahnschrift SemiLight SemiConde" pitchFamily="34" charset="0"/>
              </a:rPr>
              <a:t>(толстые и тонкие линии, мазки, точки, круги)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Bahnschrift SemiLight SemiConde" pitchFamily="34" charset="0"/>
              </a:rPr>
              <a:t> и более сложные формы - растительные (листья, ягоды, цветы, которые труднее повторять несколько раз.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Bahnschrift SemiLight SemiConde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77" y="3704559"/>
            <a:ext cx="1995686" cy="2660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628800"/>
            <a:ext cx="1684288" cy="2728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32156" y="4196836"/>
            <a:ext cx="1873704" cy="2498272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8879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31224" cy="720080"/>
          </a:xfrm>
        </p:spPr>
        <p:txBody>
          <a:bodyPr>
            <a:normAutofit/>
          </a:bodyPr>
          <a:lstStyle/>
          <a:p>
            <a:r>
              <a:rPr lang="ru-RU" sz="2400" dirty="0"/>
              <a:t>Задачи обучения в подготовительной группе: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1556792"/>
            <a:ext cx="669674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itchFamily="49" charset="0"/>
              <a:buChar char="o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ahnschrift SemiLight" pitchFamily="34" charset="0"/>
              </a:rPr>
              <a:t>развивать чувство композиции: учить составлять узоры на плоских и объемных формах в зависимости от их особенностей и назначения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Bahnschrift SemiLight" pitchFamily="34" charset="0"/>
              </a:rPr>
              <a:t>предмета;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Bahnschrift Semi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Bahnschrift SemiLight" pitchFamily="34" charset="0"/>
              </a:rPr>
              <a:t>развивать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ahnschrift SemiLight" pitchFamily="34" charset="0"/>
              </a:rPr>
              <a:t>чувство цвета: учить использовать разнообразные цвета с их оттенками в различных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Bahnschrift SemiLight" pitchFamily="34" charset="0"/>
              </a:rPr>
              <a:t>сочетаниях;</a:t>
            </a:r>
          </a:p>
          <a:p>
            <a:pPr marL="342900" indent="-342900">
              <a:buFont typeface="Courier New" pitchFamily="49" charset="0"/>
              <a:buChar char="o"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Bahnschrift SemiLight" pitchFamily="34" charset="0"/>
            </a:endParaRPr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Bahnschrift SemiLight" pitchFamily="34" charset="0"/>
              </a:rPr>
              <a:t>учить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ahnschrift SemiLight" pitchFamily="34" charset="0"/>
              </a:rPr>
              <a:t>видеть особенности разных видов народной 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ahnschrift SemiLight" pitchFamily="34" charset="0"/>
              </a:rPr>
              <a:t>декоративной росписи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ahnschrift SemiLight" pitchFamily="34" charset="0"/>
              </a:rPr>
              <a:t>, использовать в рисунках отдельные элементы народных орнаментов;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7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332656"/>
            <a:ext cx="6696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Bahnschrift SemiLight" pitchFamily="34" charset="0"/>
              </a:rPr>
              <a:t>Педагог должен учить детей по образцам народного искусства 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Bahnschrift SemiLight" pitchFamily="34" charset="0"/>
              </a:rPr>
              <a:t>рисовать завитки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Bahnschrift SemiLight" pitchFamily="34" charset="0"/>
              </a:rPr>
              <a:t>, сочетать крупные и мелкие формы, украшать их мелким травчатым узором, использовать цвета в определенном сочетании, свойственном данной росписи 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Bahnschrift SemiLight" pitchFamily="34" charset="0"/>
              </a:rPr>
              <a:t>(хохломская,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Bahnschrift SemiLight" pitchFamily="34" charset="0"/>
              </a:rPr>
              <a:t>гжельская, городецкая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Bahnschrift SemiLight" pitchFamily="34" charset="0"/>
              </a:rPr>
              <a:t>и другие росписи)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Bahnschrift SemiLight" pitchFamily="34" charset="0"/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Bahnschrift SemiLight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45752">
            <a:off x="2081703" y="2114610"/>
            <a:ext cx="2081377" cy="2407375"/>
          </a:xfrm>
          <a:prstGeom prst="ellipse">
            <a:avLst/>
          </a:prstGeom>
          <a:ln w="6350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086982"/>
            <a:ext cx="1966656" cy="2622209"/>
          </a:xfrm>
          <a:prstGeom prst="ellipse">
            <a:avLst/>
          </a:prstGeom>
          <a:ln w="63500" cap="rnd">
            <a:solidFill>
              <a:schemeClr val="bg2">
                <a:lumMod val="9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068960"/>
            <a:ext cx="1728192" cy="230425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4169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65</TotalTime>
  <Words>302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Декоративное рисование в детском саду.</vt:lpstr>
      <vt:lpstr>Задачи декоративного рисования</vt:lpstr>
      <vt:lpstr>Обучая детей декоративному рисованию, педагог должен развивать у них умение видеть взаимосвязь между всеми компонентами узора, цветом, композицией, элементами формы.  Дети, знакомясь с декоративным рисованием, должны научиться ясно, представлять себе, что такое ритм и симметрия, без чего декоративное искусство не может существовать. </vt:lpstr>
      <vt:lpstr>  Задачи обучения в средней группе:</vt:lpstr>
      <vt:lpstr>Образцы декоративного рисования в средней группе:</vt:lpstr>
      <vt:lpstr>Задачи обучения в старшей группе:</vt:lpstr>
      <vt:lpstr>Презентация PowerPoint</vt:lpstr>
      <vt:lpstr>Задачи обучения в подготовительной группе: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Декоративная работа в детском саду.</dc:title>
  <dc:creator>OEM</dc:creator>
  <cp:lastModifiedBy>OEM</cp:lastModifiedBy>
  <cp:revision>7</cp:revision>
  <dcterms:created xsi:type="dcterms:W3CDTF">2022-02-20T04:53:01Z</dcterms:created>
  <dcterms:modified xsi:type="dcterms:W3CDTF">2022-02-20T06:20:42Z</dcterms:modified>
</cp:coreProperties>
</file>