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F754-03DC-4396-8D8F-017A074C6670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93E62-1426-4F2F-B167-89926BFC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420888"/>
            <a:ext cx="6172200" cy="189436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Декоративное рисование в детском саду.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08997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оспитатель первой категории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Баландина</a:t>
            </a:r>
            <a:r>
              <a:rPr lang="ru-RU" sz="1600" dirty="0" smtClean="0">
                <a:solidFill>
                  <a:schemeClr val="tx1"/>
                </a:solidFill>
              </a:rPr>
              <a:t> Ольга Владимировна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Муниципальное автономное 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дошкольное образовательное учреждение </a:t>
            </a:r>
            <a:r>
              <a:rPr lang="ru-RU" sz="1400" b="1" dirty="0">
                <a:solidFill>
                  <a:srgbClr val="333333"/>
                </a:solidFill>
                <a:latin typeface="YS Text"/>
              </a:rPr>
              <a:t>детский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400" b="1" dirty="0">
                <a:solidFill>
                  <a:srgbClr val="333333"/>
                </a:solidFill>
                <a:latin typeface="YS Text"/>
              </a:rPr>
              <a:t>сад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"</a:t>
            </a:r>
            <a:r>
              <a:rPr lang="ru-RU" sz="1400" b="1" dirty="0" err="1">
                <a:solidFill>
                  <a:srgbClr val="333333"/>
                </a:solidFill>
                <a:latin typeface="YS Text"/>
              </a:rPr>
              <a:t>Рябинушка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" </a:t>
            </a:r>
            <a:endParaRPr lang="ru-RU" sz="1400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п. </a:t>
            </a:r>
            <a:r>
              <a:rPr lang="ru-RU" sz="1400" b="1" dirty="0" err="1" smtClean="0">
                <a:solidFill>
                  <a:srgbClr val="333333"/>
                </a:solidFill>
                <a:latin typeface="YS Text"/>
              </a:rPr>
              <a:t>Селенгинск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МО "</a:t>
            </a:r>
            <a:r>
              <a:rPr lang="ru-RU" sz="1400" dirty="0" err="1">
                <a:solidFill>
                  <a:srgbClr val="333333"/>
                </a:solidFill>
                <a:latin typeface="YS Text"/>
              </a:rPr>
              <a:t>Кабанский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 район" </a:t>
            </a:r>
            <a:r>
              <a:rPr lang="ru-RU" sz="1400" dirty="0" err="1">
                <a:solidFill>
                  <a:srgbClr val="333333"/>
                </a:solidFill>
                <a:latin typeface="YS Text"/>
              </a:rPr>
              <a:t>р</a:t>
            </a:r>
            <a:r>
              <a:rPr lang="ru-RU" sz="1400" dirty="0" err="1" smtClean="0">
                <a:solidFill>
                  <a:srgbClr val="333333"/>
                </a:solidFill>
                <a:latin typeface="YS Text"/>
              </a:rPr>
              <a:t>еcпублика</a:t>
            </a:r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 Бурятия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. 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237312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/>
              <a:t>п</a:t>
            </a:r>
            <a:r>
              <a:rPr lang="ru-RU" sz="1100" dirty="0" err="1" smtClean="0"/>
              <a:t>гт</a:t>
            </a:r>
            <a:r>
              <a:rPr lang="ru-RU" sz="1100" dirty="0" smtClean="0"/>
              <a:t>. </a:t>
            </a:r>
            <a:r>
              <a:rPr lang="ru-RU" sz="1100" dirty="0" err="1" smtClean="0"/>
              <a:t>Селенгинск</a:t>
            </a:r>
            <a:endParaRPr lang="ru-RU" sz="1100" dirty="0" smtClean="0"/>
          </a:p>
          <a:p>
            <a:pPr algn="ctr"/>
            <a:r>
              <a:rPr lang="ru-RU" sz="1100" dirty="0" smtClean="0"/>
              <a:t>2022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608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2120781" cy="282770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8076"/>
            <a:ext cx="205222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10406"/>
            <a:ext cx="1927970" cy="2251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302" y="4083405"/>
            <a:ext cx="3201167" cy="1892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52890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8977" y="4180092"/>
            <a:ext cx="303857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43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73360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Bahnschrift SemiLight" pitchFamily="34" charset="0"/>
              </a:rPr>
              <a:t>Спасибо за внимание!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Bahnschrift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декоративного рисования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развивать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чувство композиции в связи с построением узора на различных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формах;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Bahnschrift 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развивать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чувство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цвета;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Bahnschrift 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развивать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способности различать стили в декоративном искусстве и использовать их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отдельные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элементы в своем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творчестве;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Bahnschrift 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совершенствовать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Bahnschrift Light" pitchFamily="34" charset="0"/>
              </a:rPr>
              <a:t>технические навыки в рисовании кистью и карандашом.</a:t>
            </a:r>
          </a:p>
        </p:txBody>
      </p:sp>
    </p:spTree>
    <p:extLst>
      <p:ext uri="{BB962C8B-B14F-4D97-AF65-F5344CB8AC3E}">
        <p14:creationId xmlns:p14="http://schemas.microsoft.com/office/powerpoint/2010/main" val="9856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Обучая детей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декоративному рисованию</a:t>
            </a:r>
            <a:r>
              <a:rPr lang="ru-RU" dirty="0"/>
              <a:t>, педагог должен развивать у них умение видеть взаимосвязь между всеми компонентами узора, цветом, композицией, элементами </a:t>
            </a:r>
            <a:r>
              <a:rPr lang="ru-RU" dirty="0" smtClean="0"/>
              <a:t>формы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Дети</a:t>
            </a:r>
            <a:r>
              <a:rPr lang="ru-RU" dirty="0"/>
              <a:t>, знакомясь с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декоративным рисованием</a:t>
            </a:r>
            <a:r>
              <a:rPr lang="ru-RU" dirty="0"/>
              <a:t>, должны научиться ясно, представлять себе, что такое ритм и симметрия, </a:t>
            </a:r>
            <a:r>
              <a:rPr lang="ru-RU" dirty="0" smtClean="0"/>
              <a:t>без чего</a:t>
            </a:r>
            <a:r>
              <a:rPr lang="ru-RU" dirty="0"/>
              <a:t>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декоративное</a:t>
            </a:r>
            <a:r>
              <a:rPr lang="ru-RU" dirty="0"/>
              <a:t>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искусство</a:t>
            </a:r>
            <a:r>
              <a:rPr lang="ru-RU" dirty="0"/>
              <a:t> не может </a:t>
            </a:r>
            <a:r>
              <a:rPr lang="ru-RU" dirty="0" smtClean="0"/>
              <a:t>существовать.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Задачи </a:t>
            </a:r>
            <a:r>
              <a:rPr lang="ru-RU" dirty="0"/>
              <a:t>обучения в средней группе: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6840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развивать композиционные умения в ритмичном расположении форм в узоре на полосе, квадрате,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круге;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развивать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чувство цвета - умение красиво сочетать контрастные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цвета;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развивать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умения в рисовании различных крупных и мелких форм - простых элементов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узора;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развивать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технические навыки в пользовании кистью (легко касаться бумаги, делая точки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);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действовать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Bahnschrift SemiLight" pitchFamily="34" charset="0"/>
              </a:rPr>
              <a:t>всей поверхностью кисти, проводя полосы, мазки.</a:t>
            </a:r>
          </a:p>
        </p:txBody>
      </p:sp>
    </p:spTree>
    <p:extLst>
      <p:ext uri="{BB962C8B-B14F-4D97-AF65-F5344CB8AC3E}">
        <p14:creationId xmlns:p14="http://schemas.microsoft.com/office/powerpoint/2010/main" val="24054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Образцы декоративного рисования в средней группе: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32" y="1366275"/>
            <a:ext cx="1891492" cy="2521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7657" y="1327777"/>
            <a:ext cx="2001644" cy="2668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0623" y="3773255"/>
            <a:ext cx="199822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5"/>
            <a:ext cx="2956889" cy="1816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8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обучения в старшей группе: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698477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100" dirty="0">
                <a:latin typeface="Bahnschrift SemiLight" pitchFamily="34" charset="0"/>
              </a:rPr>
              <a:t>симметрично располагать узор в зависимости от формы листа бумаги или объемного </a:t>
            </a:r>
            <a:r>
              <a:rPr lang="ru-RU" sz="2100" dirty="0" smtClean="0">
                <a:latin typeface="Bahnschrift SemiLight" pitchFamily="34" charset="0"/>
              </a:rPr>
              <a:t>предмета;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100" dirty="0"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100" dirty="0" smtClean="0">
                <a:latin typeface="Bahnschrift SemiLight" pitchFamily="34" charset="0"/>
              </a:rPr>
              <a:t>использовать </a:t>
            </a:r>
            <a:r>
              <a:rPr lang="ru-RU" sz="2100" dirty="0">
                <a:latin typeface="Bahnschrift SemiLight" pitchFamily="34" charset="0"/>
              </a:rPr>
              <a:t>в узоре разнообразные прямые, округлые линии и формы, растительные </a:t>
            </a:r>
            <a:r>
              <a:rPr lang="ru-RU" sz="2100" dirty="0" smtClean="0">
                <a:latin typeface="Bahnschrift SemiLight" pitchFamily="34" charset="0"/>
              </a:rPr>
              <a:t>элементы;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100" dirty="0"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100" dirty="0" smtClean="0">
                <a:latin typeface="Bahnschrift SemiLight" pitchFamily="34" charset="0"/>
              </a:rPr>
              <a:t>находить </a:t>
            </a:r>
            <a:r>
              <a:rPr lang="ru-RU" sz="2100" dirty="0">
                <a:latin typeface="Bahnschrift SemiLight" pitchFamily="34" charset="0"/>
              </a:rPr>
              <a:t>красивые сочетания красок в зависимости от </a:t>
            </a:r>
            <a:r>
              <a:rPr lang="ru-RU" sz="2100" dirty="0" smtClean="0">
                <a:latin typeface="Bahnschrift SemiLight" pitchFamily="34" charset="0"/>
              </a:rPr>
              <a:t>фона;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100" dirty="0"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100" dirty="0" smtClean="0">
                <a:latin typeface="Bahnschrift SemiLight" pitchFamily="34" charset="0"/>
              </a:rPr>
              <a:t>умело </a:t>
            </a:r>
            <a:r>
              <a:rPr lang="ru-RU" sz="2100" dirty="0">
                <a:latin typeface="Bahnschrift SemiLight" pitchFamily="34" charset="0"/>
              </a:rPr>
              <a:t>пользоваться кистью (</a:t>
            </a:r>
            <a:r>
              <a:rPr lang="ru-RU" sz="2100" b="1" dirty="0">
                <a:latin typeface="Bahnschrift SemiLight" pitchFamily="34" charset="0"/>
              </a:rPr>
              <a:t>рисовать концом</a:t>
            </a:r>
            <a:r>
              <a:rPr lang="ru-RU" sz="2100" dirty="0">
                <a:latin typeface="Bahnschrift SemiLight" pitchFamily="34" charset="0"/>
              </a:rPr>
              <a:t>, всей кистью, свободно двигать ее в разных направлениях).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3410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296" y="33265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Bahnschrift SemiLight SemiConde" pitchFamily="34" charset="0"/>
              </a:rPr>
              <a:t>Вначале закрепляются умения, приобретенные в средней группе, в составлении узоров, состоящих из прямых линий, мазков, точек на разных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hnschrift SemiLight SemiConde" pitchFamily="34" charset="0"/>
              </a:rPr>
              <a:t>формах.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ahnschrift SemiLight SemiCon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916832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Bahnschrift SemiLight SemiConde" pitchFamily="34" charset="0"/>
              </a:rPr>
              <a:t>В качестве элементов узора дети учатся использовать разнообразные линейные формы 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Bahnschrift SemiLight SemiConde" pitchFamily="34" charset="0"/>
              </a:rPr>
              <a:t>(толстые и тонкие линии, мазки, точки, круги)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Bahnschrift SemiLight SemiConde" pitchFamily="34" charset="0"/>
              </a:rPr>
              <a:t> и более сложные формы - растительные (листья, ягоды, цветы, которые труднее повторять несколько раз.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Bahnschrift SemiLight SemiConde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7" y="3704559"/>
            <a:ext cx="1995686" cy="26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1684288" cy="2728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2156" y="4196836"/>
            <a:ext cx="1873704" cy="249827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87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31224" cy="720080"/>
          </a:xfrm>
        </p:spPr>
        <p:txBody>
          <a:bodyPr>
            <a:normAutofit/>
          </a:bodyPr>
          <a:lstStyle/>
          <a:p>
            <a:r>
              <a:rPr lang="ru-RU" sz="2400" dirty="0"/>
              <a:t>Задачи обучения в подготовительной группе: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66967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развивать чувство композиции: учить составлять узоры на плоских и объемных формах в зависимости от их особенностей и назначения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предмета;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развивать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чувство цвета: учить использовать разнообразные цвета с их оттенками в различных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сочетаниях;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Light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учить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видеть особенности разных видов народной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декоративной росписи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Light" pitchFamily="34" charset="0"/>
              </a:rPr>
              <a:t>, использовать в рисунках отдельные элементы народных орнаментов;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" pitchFamily="34" charset="0"/>
              </a:rPr>
              <a:t>Педагог должен учить детей по образцам народного искусства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Bahnschrift SemiLight" pitchFamily="34" charset="0"/>
              </a:rPr>
              <a:t>рисовать завитки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" pitchFamily="34" charset="0"/>
              </a:rPr>
              <a:t>, сочетать крупные и мелкие формы, украшать их мелким травчатым узором, использовать цвета в определенном сочетании, свойственном данной росписи 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Bahnschrift SemiLight" pitchFamily="34" charset="0"/>
              </a:rPr>
              <a:t>(хохломская,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ahnschrift SemiLight" pitchFamily="34" charset="0"/>
              </a:rPr>
              <a:t>гжельская, городецкая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Bahnschrift SemiLight" pitchFamily="34" charset="0"/>
              </a:rPr>
              <a:t>и другие росписи)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ahnschrift SemiLight" pitchFamily="34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SemiLigh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5752">
            <a:off x="2081703" y="2114610"/>
            <a:ext cx="2081377" cy="24073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86982"/>
            <a:ext cx="1966656" cy="2622209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1728192" cy="230425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16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302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Декоративное рисование в детском саду.</vt:lpstr>
      <vt:lpstr>Задачи декоративного рисования</vt:lpstr>
      <vt:lpstr>Обучая детей декоративному рисованию, педагог должен развивать у них умение видеть взаимосвязь между всеми компонентами узора, цветом, композицией, элементами формы.  Дети, знакомясь с декоративным рисованием, должны научиться ясно, представлять себе, что такое ритм и симметрия, без чего декоративное искусство не может существовать. </vt:lpstr>
      <vt:lpstr>  Задачи обучения в средней группе:</vt:lpstr>
      <vt:lpstr>Образцы декоративного рисования в средней группе:</vt:lpstr>
      <vt:lpstr>Задачи обучения в старшей группе:</vt:lpstr>
      <vt:lpstr>Презентация PowerPoint</vt:lpstr>
      <vt:lpstr>Задачи обучения в подготовительной группе: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Декоративная работа в детском саду.</dc:title>
  <dc:creator>OEM</dc:creator>
  <cp:lastModifiedBy>OEM</cp:lastModifiedBy>
  <cp:revision>7</cp:revision>
  <dcterms:created xsi:type="dcterms:W3CDTF">2022-02-20T04:53:01Z</dcterms:created>
  <dcterms:modified xsi:type="dcterms:W3CDTF">2022-02-20T06:20:42Z</dcterms:modified>
</cp:coreProperties>
</file>