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0"/>
  </p:notesMasterIdLst>
  <p:sldIdLst>
    <p:sldId id="272" r:id="rId2"/>
    <p:sldId id="270" r:id="rId3"/>
    <p:sldId id="273" r:id="rId4"/>
    <p:sldId id="276" r:id="rId5"/>
    <p:sldId id="277" r:id="rId6"/>
    <p:sldId id="279" r:id="rId7"/>
    <p:sldId id="280" r:id="rId8"/>
    <p:sldId id="281" r:id="rId9"/>
    <p:sldId id="289" r:id="rId10"/>
    <p:sldId id="283" r:id="rId11"/>
    <p:sldId id="284" r:id="rId12"/>
    <p:sldId id="296" r:id="rId13"/>
    <p:sldId id="297" r:id="rId14"/>
    <p:sldId id="259" r:id="rId15"/>
    <p:sldId id="285" r:id="rId16"/>
    <p:sldId id="298" r:id="rId17"/>
    <p:sldId id="264" r:id="rId18"/>
    <p:sldId id="299" r:id="rId19"/>
    <p:sldId id="300" r:id="rId20"/>
    <p:sldId id="266" r:id="rId21"/>
    <p:sldId id="301" r:id="rId22"/>
    <p:sldId id="267" r:id="rId23"/>
    <p:sldId id="302" r:id="rId24"/>
    <p:sldId id="303" r:id="rId25"/>
    <p:sldId id="268" r:id="rId26"/>
    <p:sldId id="286" r:id="rId27"/>
    <p:sldId id="287" r:id="rId28"/>
    <p:sldId id="269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35" autoAdjust="0"/>
    <p:restoredTop sz="94660"/>
  </p:normalViewPr>
  <p:slideViewPr>
    <p:cSldViewPr>
      <p:cViewPr>
        <p:scale>
          <a:sx n="95" d="100"/>
          <a:sy n="95" d="100"/>
        </p:scale>
        <p:origin x="894" y="-3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Очень высокий</c:v>
                </c:pt>
              </c:strCache>
            </c:strRef>
          </c:tx>
          <c:invertIfNegative val="0"/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Высокий</c:v>
                </c:pt>
              </c:strCache>
            </c:strRef>
          </c:tx>
          <c:invertIfNegative val="0"/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Выше среднего</c:v>
                </c:pt>
              </c:strCache>
            </c:strRef>
          </c:tx>
          <c:invertIfNegative val="0"/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Лист1!$D$2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Средний</c:v>
                </c:pt>
              </c:strCache>
            </c:strRef>
          </c:tx>
          <c:invertIfNegative val="0"/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Лист1!$E$2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Ниже среднего</c:v>
                </c:pt>
              </c:strCache>
            </c:strRef>
          </c:tx>
          <c:invertIfNegative val="0"/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Лист1!$F$2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низкий</c:v>
                </c:pt>
              </c:strCache>
            </c:strRef>
          </c:tx>
          <c:invertIfNegative val="0"/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Лист1!$G$2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gapDepth val="0"/>
        <c:shape val="cone"/>
        <c:axId val="144242088"/>
        <c:axId val="144242480"/>
        <c:axId val="0"/>
      </c:bar3DChart>
      <c:catAx>
        <c:axId val="144242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44242480"/>
        <c:crosses val="autoZero"/>
        <c:auto val="1"/>
        <c:lblAlgn val="ctr"/>
        <c:lblOffset val="100"/>
        <c:noMultiLvlLbl val="0"/>
      </c:catAx>
      <c:valAx>
        <c:axId val="1442424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42420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Очень высокий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Высокий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Выше среднего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Лист1!$D$2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Средний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Лист1!$E$2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Низкий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Лист1!$F$2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144243264"/>
        <c:axId val="145013256"/>
        <c:axId val="0"/>
      </c:bar3DChart>
      <c:catAx>
        <c:axId val="144243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5013256"/>
        <c:crosses val="autoZero"/>
        <c:auto val="1"/>
        <c:lblAlgn val="ctr"/>
        <c:lblOffset val="100"/>
        <c:noMultiLvlLbl val="0"/>
      </c:catAx>
      <c:valAx>
        <c:axId val="1450132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42432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765164771070426"/>
          <c:y val="0.32060586176728045"/>
          <c:w val="0.24234835228929763"/>
          <c:h val="0.45005780527434153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Очень высокий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Высокий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Выше среднего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Лист1!$D$2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Средний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Лист1!$E$2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Низкий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Лист1!$F$2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145014040"/>
        <c:axId val="145014432"/>
        <c:axId val="0"/>
      </c:bar3DChart>
      <c:catAx>
        <c:axId val="145014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5014432"/>
        <c:crosses val="autoZero"/>
        <c:auto val="1"/>
        <c:lblAlgn val="ctr"/>
        <c:lblOffset val="100"/>
        <c:noMultiLvlLbl val="0"/>
      </c:catAx>
      <c:valAx>
        <c:axId val="1450144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50140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765164771070426"/>
          <c:y val="0.32060586176728045"/>
          <c:w val="0.2342287698757709"/>
          <c:h val="0.4253640243625773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Очень высокий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Высокий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Выше среднего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Лист1!$D$2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Средний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Лист1!$E$2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Низкий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Лист1!$F$2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314526472"/>
        <c:axId val="314513928"/>
        <c:axId val="0"/>
      </c:bar3DChart>
      <c:catAx>
        <c:axId val="314526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14513928"/>
        <c:crosses val="autoZero"/>
        <c:auto val="1"/>
        <c:lblAlgn val="ctr"/>
        <c:lblOffset val="100"/>
        <c:noMultiLvlLbl val="0"/>
      </c:catAx>
      <c:valAx>
        <c:axId val="3145139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145264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765164771070426"/>
          <c:y val="0.32060586176728045"/>
          <c:w val="0.2342287698757709"/>
          <c:h val="0.4253640243625773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Очень высокий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Высокий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19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Выше среднего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Лист1!$D$2</c:f>
              <c:numCache>
                <c:formatCode>General</c:formatCode>
                <c:ptCount val="1"/>
                <c:pt idx="0">
                  <c:v>14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средний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Лист1!$E$2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низкий</c:v>
                </c:pt>
              </c:strCache>
            </c:strRef>
          </c:tx>
          <c:invertIfNegative val="0"/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Лист1!$F$2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145649672"/>
        <c:axId val="145650064"/>
        <c:axId val="0"/>
      </c:bar3DChart>
      <c:catAx>
        <c:axId val="145649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5650064"/>
        <c:crosses val="autoZero"/>
        <c:auto val="1"/>
        <c:lblAlgn val="ctr"/>
        <c:lblOffset val="100"/>
        <c:noMultiLvlLbl val="0"/>
      </c:catAx>
      <c:valAx>
        <c:axId val="1456500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56496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765164771070426"/>
          <c:y val="0.32060586176728045"/>
          <c:w val="0.17499559421679275"/>
          <c:h val="0.34122016068056649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02002B-962F-430F-991F-EB3CD74B73C6}" type="datetimeFigureOut">
              <a:rPr lang="ru-RU" smtClean="0"/>
              <a:pPr/>
              <a:t>29.05.2022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802542-071E-48C2-A0F8-5E8C9DAC54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484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02542-071E-48C2-A0F8-5E8C9DAC54E7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796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EDC78-DE7D-4F7E-A3E7-D184CBFB73D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6CB69-0475-4203-A4DA-3DFEBE1D7CE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520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EDC78-DE7D-4F7E-A3E7-D184CBFB73D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6CB69-0475-4203-A4DA-3DFEBE1D7CE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796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81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6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EDC78-DE7D-4F7E-A3E7-D184CBFB73D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6CB69-0475-4203-A4DA-3DFEBE1D7CE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116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EDC78-DE7D-4F7E-A3E7-D184CBFB73D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6CB69-0475-4203-A4DA-3DFEBE1D7CE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554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92" y="170975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92" y="458947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EDC78-DE7D-4F7E-A3E7-D184CBFB73D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6CB69-0475-4203-A4DA-3DFEBE1D7CE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967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EDC78-DE7D-4F7E-A3E7-D184CBFB73D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6CB69-0475-4203-A4DA-3DFEBE1D7CE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214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4" y="365129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EDC78-DE7D-4F7E-A3E7-D184CBFB73D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6CB69-0475-4203-A4DA-3DFEBE1D7CE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330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EDC78-DE7D-4F7E-A3E7-D184CBFB73D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6CB69-0475-4203-A4DA-3DFEBE1D7CE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814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EDC78-DE7D-4F7E-A3E7-D184CBFB73D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6CB69-0475-4203-A4DA-3DFEBE1D7CE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052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5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5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EDC78-DE7D-4F7E-A3E7-D184CBFB73D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6CB69-0475-4203-A4DA-3DFEBE1D7CE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1871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5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3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5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EDC78-DE7D-4F7E-A3E7-D184CBFB73D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6CB69-0475-4203-A4DA-3DFEBE1D7CE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257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6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6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EDC78-DE7D-4F7E-A3E7-D184CBFB73D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6" y="635636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6CB69-0475-4203-A4DA-3DFEBE1D7CE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071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37073" y="1628800"/>
            <a:ext cx="777487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defRPr/>
            </a:pPr>
            <a:endParaRPr lang="ru-RU" sz="4400" kern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8047" y="761623"/>
            <a:ext cx="83529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Муниципальное автономное дошкольное образовательно</a:t>
            </a:r>
          </a:p>
          <a:p>
            <a:pPr algn="ctr"/>
            <a:r>
              <a:rPr lang="ru-RU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учреждение  детский сад «Рябинушка»</a:t>
            </a:r>
            <a:endParaRPr lang="ru-RU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406343" y="6046464"/>
            <a:ext cx="834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2022г</a:t>
            </a:r>
            <a:r>
              <a:rPr lang="en-US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7761" y="4801480"/>
            <a:ext cx="1684975" cy="1614329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971600" y="1818316"/>
            <a:ext cx="7056784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buClr>
                <a:srgbClr val="C17529">
                  <a:lumMod val="75000"/>
                </a:srgbClr>
              </a:buClr>
              <a:buSzPct val="70000"/>
              <a:defRPr/>
            </a:pP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Аналитический отчет  за 2021-2022 учебный год</a:t>
            </a:r>
          </a:p>
          <a:p>
            <a:pPr algn="ctr">
              <a:spcBef>
                <a:spcPct val="20000"/>
              </a:spcBef>
              <a:buClr>
                <a:srgbClr val="C17529">
                  <a:lumMod val="75000"/>
                </a:srgbClr>
              </a:buClr>
              <a:buSzPct val="70000"/>
              <a:defRPr/>
            </a:pPr>
            <a:endParaRPr lang="ru-RU" sz="32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20000"/>
              </a:spcBef>
              <a:buClr>
                <a:srgbClr val="C17529">
                  <a:lumMod val="75000"/>
                </a:srgbClr>
              </a:buClr>
              <a:buSzPct val="70000"/>
              <a:defRPr/>
            </a:pP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Педагог-психолог: </a:t>
            </a:r>
            <a:r>
              <a:rPr lang="ru-RU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Коробенкова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О.В</a:t>
            </a:r>
            <a:endParaRPr lang="ru-RU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045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764704"/>
            <a:ext cx="79928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Организационно – методическая работа</a:t>
            </a:r>
            <a:r>
              <a:rPr lang="ru-RU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Обработка результатов диагностик;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Подготовка диагностического, консультативного материала, рабочей документации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400" dirty="0" smtClean="0"/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Изготовление дидактических пособий и игр для занятий;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Оформление рабочих зон кабинета.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течение учебного года принимала активное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участие педагогических советах,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заседаниях МО по плану работы ДОУ, для решения поставленных задач в годовом плане.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течение года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участвовала в  конкурсах внутри ДОУ для родителей, детей и педагогов.</a:t>
            </a:r>
          </a:p>
        </p:txBody>
      </p:sp>
    </p:spTree>
    <p:extLst>
      <p:ext uri="{BB962C8B-B14F-4D97-AF65-F5344CB8AC3E}">
        <p14:creationId xmlns:p14="http://schemas.microsoft.com/office/powerpoint/2010/main" val="2742069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908720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росветительская </a:t>
            </a:r>
            <a:r>
              <a:rPr lang="ru-RU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работа.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Явлюсь активным пользователем педагогического интернет сообщества: ИНФОУРОК, Солнечный свет,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Даутесса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Завуч.ру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и других образовательных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сайтах. Участник инновационного проекта «Детский сад 2100». Систематически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размещаю на сайте (http://infourok.ru/) психологический материал для родителей и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педагогов. А также распространяю свой педагогический опыт на сайте ДОУ «Рябинушка».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 течение года участвовала в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ринимала участие в конкурсах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олимпиадах различного уровня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 декабре 2021г прошла курсы повышения квалификации по теме: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Тьюторское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сопровождение в ДОУ»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36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Перспективные направления на будущий год.</a:t>
            </a:r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C00000"/>
                </a:solidFill>
              </a:rPr>
              <a:t> </a:t>
            </a:r>
            <a:r>
              <a:rPr lang="ru-RU" sz="2000" dirty="0">
                <a:solidFill>
                  <a:srgbClr val="C00000"/>
                </a:solidFill>
              </a:rPr>
              <a:t/>
            </a:r>
            <a:br>
              <a:rPr lang="ru-RU" sz="2000" dirty="0">
                <a:solidFill>
                  <a:srgbClr val="C00000"/>
                </a:solidFill>
              </a:rPr>
            </a:b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6" y="1268760"/>
            <a:ext cx="7886700" cy="490820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Совершенствовать технологическое оснащение кабинета;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Разработать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адаптированные программы для детей с ОВЗ;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Совместно с администрацией ДОУ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продолжать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ПМПк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базе МАДОУ д/с 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«Рябинушка»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Совершенствовать диагностическую и развивающую работу.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Пополнять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свою страницу на сайте ДОУ;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Дальнейшее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оформление, пополнение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кабинета по зонам;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679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692696"/>
            <a:ext cx="864096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А также планируется больше времени уделять коррекционно-развивающим занятиям по различным проблемам познавательных процессов, эмоциональной сфере, сфере общения, устранению страхов.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Необходимо усилить работу по психологическому просвещению родителей;  проводить практические обучающие семинары для педагогов по работе с проблемными детьми.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Продолжать работу во взаимодействии с педагогами,   с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родителями (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психологическое просвещение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взаимодействие с семьями, имеющими психологические проблемы).</a:t>
            </a:r>
            <a:r>
              <a:rPr lang="ru-RU" sz="2800" u="sng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80885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37073" y="1433597"/>
            <a:ext cx="777487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defRPr/>
            </a:pPr>
            <a:endParaRPr lang="ru-RU" sz="4400" kern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8047" y="761623"/>
            <a:ext cx="83529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Муниципальное автономное дошкольное образовательно</a:t>
            </a:r>
          </a:p>
          <a:p>
            <a:pPr algn="ctr"/>
            <a:r>
              <a:rPr lang="ru-RU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учреждение  детский сад «Рябинушка»</a:t>
            </a:r>
            <a:endParaRPr lang="ru-RU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7761" y="4801480"/>
            <a:ext cx="1684975" cy="1614329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737073" y="1818317"/>
            <a:ext cx="7291311" cy="368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buClr>
                <a:srgbClr val="C17529">
                  <a:lumMod val="75000"/>
                </a:srgbClr>
              </a:buClr>
              <a:buSzPct val="70000"/>
              <a:defRPr/>
            </a:pPr>
            <a:r>
              <a:rPr lang="ru-RU" sz="40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Психологическая готовность к школьному обучению</a:t>
            </a:r>
            <a:endParaRPr lang="ru-RU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20000"/>
              </a:spcBef>
              <a:buClr>
                <a:srgbClr val="C17529">
                  <a:lumMod val="75000"/>
                </a:srgbClr>
              </a:buClr>
              <a:buSzPct val="70000"/>
              <a:defRPr/>
            </a:pP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Старшие и подготовительные группы</a:t>
            </a:r>
          </a:p>
          <a:p>
            <a:pPr algn="ctr">
              <a:spcBef>
                <a:spcPct val="20000"/>
              </a:spcBef>
              <a:buClr>
                <a:srgbClr val="C17529">
                  <a:lumMod val="75000"/>
                </a:srgbClr>
              </a:buClr>
              <a:buSzPct val="70000"/>
              <a:defRPr/>
            </a:pP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2021-2022 уч. г.</a:t>
            </a:r>
          </a:p>
          <a:p>
            <a:pPr algn="ctr">
              <a:spcBef>
                <a:spcPct val="20000"/>
              </a:spcBef>
              <a:buClr>
                <a:srgbClr val="C17529">
                  <a:lumMod val="75000"/>
                </a:srgbClr>
              </a:buClr>
              <a:buSzPct val="70000"/>
              <a:defRPr/>
            </a:pPr>
            <a:endParaRPr lang="ru-RU" sz="32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20000"/>
              </a:spcBef>
              <a:buClr>
                <a:srgbClr val="C17529">
                  <a:lumMod val="75000"/>
                </a:srgbClr>
              </a:buClr>
              <a:buSzPct val="70000"/>
              <a:defRPr/>
            </a:pPr>
            <a:endParaRPr lang="ru-RU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399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76672"/>
            <a:ext cx="8496944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u="sng" dirty="0">
                <a:latin typeface="Times New Roman" pitchFamily="18" charset="0"/>
                <a:cs typeface="Times New Roman" pitchFamily="18" charset="0"/>
              </a:rPr>
              <a:t>Психодиагностическая работа.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начале и в конце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2021-2022 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учебного года было проведено диагностическое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обследование детей подготовительных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групп.</a:t>
            </a: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Цель: 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оценить уровень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сформированности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у детей предпосылок к учебной деятельности; психологической готовности детей к школьному обучению.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По итогам обследования были получены следующие результаты: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u="sng" dirty="0">
                <a:latin typeface="Times New Roman" pitchFamily="18" charset="0"/>
                <a:cs typeface="Times New Roman" pitchFamily="18" charset="0"/>
              </a:rPr>
              <a:t>Интеллектуальная готовность.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Начало года: </a:t>
            </a: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Высокий уровень –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% </a:t>
            </a: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Средний уровень –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% </a:t>
            </a: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Низкий уровень –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%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815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827641" y="1635284"/>
          <a:ext cx="7488717" cy="43860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7131"/>
                <a:gridCol w="452929"/>
                <a:gridCol w="405969"/>
                <a:gridCol w="429701"/>
                <a:gridCol w="500897"/>
                <a:gridCol w="559470"/>
                <a:gridCol w="514026"/>
                <a:gridCol w="575628"/>
                <a:gridCol w="501402"/>
                <a:gridCol w="643795"/>
                <a:gridCol w="575628"/>
                <a:gridCol w="575628"/>
                <a:gridCol w="1126513"/>
              </a:tblGrid>
              <a:tr h="8367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Ф.И.</a:t>
                      </a:r>
                      <a:endParaRPr lang="ru-RU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ребенка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Продолжи узор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Сосчитай и сравни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1925" algn="l"/>
                        </a:tabLst>
                      </a:pPr>
                      <a:r>
                        <a:rPr lang="ru-RU" sz="1000">
                          <a:effectLst/>
                        </a:rPr>
                        <a:t>Слова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Коррек.</a:t>
                      </a:r>
                      <a:endParaRPr lang="ru-RU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1925" algn="l"/>
                        </a:tabLst>
                      </a:pPr>
                      <a:r>
                        <a:rPr lang="ru-RU" sz="1000">
                          <a:effectLst/>
                        </a:rPr>
                        <a:t>проба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Рисунок человека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Заучивание 10 слов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Образец и правило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Графический диктант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Я.Йиерасик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Изучение мотивации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Итого-</a:t>
                      </a:r>
                      <a:endParaRPr lang="ru-RU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вая оценка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Уровень готовности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3,5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72.5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Очень 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Очень 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Выше среднего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    Выше среднего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3347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Низкий (условная готовность)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Выше среднего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Очень 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11.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12.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Выше среднего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13.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14.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15.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Очень 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16.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17.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18.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Очень 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19.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Очень 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20.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высокий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27088" y="16351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</p:nvPr>
        </p:nvGraphicFramePr>
        <p:xfrm>
          <a:off x="827641" y="1635284"/>
          <a:ext cx="7488717" cy="43860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7131"/>
                <a:gridCol w="452929"/>
                <a:gridCol w="405969"/>
                <a:gridCol w="429701"/>
                <a:gridCol w="500897"/>
                <a:gridCol w="559470"/>
                <a:gridCol w="514026"/>
                <a:gridCol w="575628"/>
                <a:gridCol w="501402"/>
                <a:gridCol w="643795"/>
                <a:gridCol w="575628"/>
                <a:gridCol w="575628"/>
                <a:gridCol w="1126513"/>
              </a:tblGrid>
              <a:tr h="8367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Ф.И.</a:t>
                      </a:r>
                      <a:endParaRPr lang="ru-RU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ребенка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Продолжи узор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Сосчитай и сравни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1925" algn="l"/>
                        </a:tabLst>
                      </a:pPr>
                      <a:r>
                        <a:rPr lang="ru-RU" sz="1000">
                          <a:effectLst/>
                        </a:rPr>
                        <a:t>Слова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Коррек.</a:t>
                      </a:r>
                      <a:endParaRPr lang="ru-RU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1925" algn="l"/>
                        </a:tabLst>
                      </a:pPr>
                      <a:r>
                        <a:rPr lang="ru-RU" sz="1000">
                          <a:effectLst/>
                        </a:rPr>
                        <a:t>проба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Рисунок человека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Заучивание 10 слов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Образец и правило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Графический диктант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Я.Йиерасик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Изучение мотивации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Итого-</a:t>
                      </a:r>
                      <a:endParaRPr lang="ru-RU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вая оценка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Уровень готовности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3,5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72.5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Очень 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Очень 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Выше среднего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    Выше среднего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3347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Низкий (условная готовность)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Выше среднего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Очень 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11.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12.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Выше среднего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13.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14.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15.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Очень 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16.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17.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18.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Очень 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19.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Очень 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  <a:tr h="167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20.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высокий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574" marR="54574" marT="0" marB="0"/>
                </a:tc>
              </a:tr>
            </a:tbl>
          </a:graphicData>
        </a:graphic>
      </p:graphicFrame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552" y="677334"/>
            <a:ext cx="7920880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ОПРЕДЕЛЕНИЕ ПСИХОЛОГИЧЕСКОЙ ГОТОВНОСТИ ДЕТЕЙ  К ШКОЛЬНОМУ ОБУЧЕНИЮ ( подготовительная группа А):  Воспитатели: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Баландина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О.В.,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Бурлакова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О.Н.)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3665541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785794"/>
            <a:ext cx="7886700" cy="1581896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Итого: обследовано 20 детей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/>
              <a:t> Очень высокий -  6 детей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/>
              <a:t> Высокий         9 детей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/>
              <a:t>Выше среднего – 4 ребенка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/>
              <a:t>Средний             – 0 ребенка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/>
              <a:t>Низкий – 1 ребенок – не готов</a:t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640087495"/>
              </p:ext>
            </p:extLst>
          </p:nvPr>
        </p:nvGraphicFramePr>
        <p:xfrm>
          <a:off x="642910" y="2571745"/>
          <a:ext cx="7715304" cy="37862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88788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27088" y="16351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552" y="677334"/>
            <a:ext cx="7920880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ОПРЕДЕЛЕНИЕ ПСИХОЛОГИЧЕСКОЙ ГОТОВНОСТИ ДЕТЕЙ  К ШКОЛЬНОМУ ОБУЧЕНИЮ ( подготовительная группа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Б): 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Воспитатели: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Шереметова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Т.Г., Исакова Г.П.)</a:t>
            </a:r>
            <a:endParaRPr lang="ru-RU" sz="16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628650" y="2062510"/>
          <a:ext cx="7886700" cy="38775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0460"/>
                <a:gridCol w="476999"/>
                <a:gridCol w="427544"/>
                <a:gridCol w="452537"/>
                <a:gridCol w="527517"/>
                <a:gridCol w="589202"/>
                <a:gridCol w="541344"/>
                <a:gridCol w="606219"/>
                <a:gridCol w="528049"/>
                <a:gridCol w="678009"/>
                <a:gridCol w="606219"/>
                <a:gridCol w="606219"/>
                <a:gridCol w="1186382"/>
              </a:tblGrid>
              <a:tr h="8812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Ф.И.</a:t>
                      </a:r>
                      <a:endParaRPr lang="ru-RU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ребенка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Продолжи узор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Сосчитай и сравни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1925" algn="l"/>
                        </a:tabLst>
                      </a:pPr>
                      <a:r>
                        <a:rPr lang="ru-RU" sz="1000">
                          <a:effectLst/>
                        </a:rPr>
                        <a:t>Слова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Коррек.</a:t>
                      </a:r>
                      <a:endParaRPr lang="ru-RU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1925" algn="l"/>
                        </a:tabLst>
                      </a:pPr>
                      <a:r>
                        <a:rPr lang="ru-RU" sz="1000">
                          <a:effectLst/>
                        </a:rPr>
                        <a:t>проба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Рисунок человека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Заучивание 10 слов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Образец и правило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Графический диктант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Я.Йиерасик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Изучение мотивации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Итого-</a:t>
                      </a:r>
                      <a:endParaRPr lang="ru-RU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вая оценка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Уровень готовности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  <a:tr h="1762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Выше среднего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  <a:tr h="1762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низ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средний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  <a:tr h="1762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Выше среднего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  <a:tr h="1762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  <a:tr h="1762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Выше среднего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  <a:tr h="1762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--------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низкий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  <a:tr h="1762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Выше среднего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  <a:tr h="1762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Выше среднего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  <a:tr h="1762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  <a:tr h="1762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  <a:tr h="1762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11.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Выше среднего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  <a:tr h="1762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12.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Выше среднего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  <a:tr h="1762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13.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  <a:tr h="1762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14.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низкий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  <a:tr h="1762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15.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  <a:tr h="1762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16.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низкий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  <a:tr h="1762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17.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высокий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48559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ОПРЕДЕЛЕНИЕ ПСИХОЛОГИЧЕСКОЙ ГОТОВНОСТИ ДЕТЕЙ  К ШКОЛЬНОМУ ОБУЧЕНИЮ ( подготовительная группа Б):  Воспитатели: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Шереметова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Т.Г., Исакова Г.П.)</a:t>
            </a:r>
            <a:endParaRPr lang="ru-RU" sz="16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2826684"/>
              </p:ext>
            </p:extLst>
          </p:nvPr>
        </p:nvGraphicFramePr>
        <p:xfrm>
          <a:off x="539552" y="1628801"/>
          <a:ext cx="7975801" cy="18722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7921"/>
                <a:gridCol w="482388"/>
                <a:gridCol w="432374"/>
                <a:gridCol w="457650"/>
                <a:gridCol w="533477"/>
                <a:gridCol w="595859"/>
                <a:gridCol w="547460"/>
                <a:gridCol w="613068"/>
                <a:gridCol w="534015"/>
                <a:gridCol w="685668"/>
                <a:gridCol w="613068"/>
                <a:gridCol w="613068"/>
                <a:gridCol w="1199785"/>
              </a:tblGrid>
              <a:tr h="3120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18.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низ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низкий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  <a:tr h="3120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19.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  <a:tr h="3120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20.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Очень 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  <a:tr h="3120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21.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Выше среднего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  <a:tr h="3120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22.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  <a:tr h="3120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23.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Выше среднего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-103300" y="-797107"/>
            <a:ext cx="9247299" cy="809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281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260648"/>
            <a:ext cx="8352928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адачи</a:t>
            </a: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dirty="0"/>
              <a:t>1</a:t>
            </a:r>
            <a:r>
              <a:rPr lang="ru-RU" b="1" dirty="0"/>
              <a:t>.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Создание условий для проведения коррекционных и развивающих занятий с детьми и консультативной работы с родителями и педагогами;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2. Строить свою работу на основе приоритетных направлений ДОУ;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3. Содействие личностному и интеллектуальному развитию воспитанников 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4. Профилактика и преодоление отклонений в социальном и психологическом здоровье;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5. Содействие педагогическому коллективу в гармонизации социально-психологического климата в образовательном учреждении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Планировать включение детей в группы для коррекционно-развивающих занятий на основе запросов родителей,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педагогов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Организовать работу по проведению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профилактических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занятий по развитию эмоционального мира дошкольников и по психологической готовности к школе;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Проводить работу в сотрудничестве с воспитателями, специалистами, родителями, администрацией ДОУ;</a:t>
            </a:r>
          </a:p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Отражать результаты своей работы в 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аналитическом отчёте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на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итоговом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педсовете.</a:t>
            </a:r>
          </a:p>
        </p:txBody>
      </p:sp>
    </p:spTree>
    <p:extLst>
      <p:ext uri="{BB962C8B-B14F-4D97-AF65-F5344CB8AC3E}">
        <p14:creationId xmlns:p14="http://schemas.microsoft.com/office/powerpoint/2010/main" val="234933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Итого</a:t>
            </a:r>
            <a:r>
              <a:rPr lang="ru-RU" sz="2000" b="1" dirty="0"/>
              <a:t>:  </a:t>
            </a:r>
            <a:r>
              <a:rPr lang="ru-RU" sz="2000" b="1" dirty="0" smtClean="0"/>
              <a:t>обследовано    </a:t>
            </a:r>
            <a:r>
              <a:rPr lang="ru-RU" sz="2000" b="1" dirty="0" smtClean="0"/>
              <a:t>23 </a:t>
            </a:r>
            <a:r>
              <a:rPr lang="ru-RU" sz="2000" b="1" dirty="0" smtClean="0"/>
              <a:t>ребенка                                                       </a:t>
            </a:r>
            <a:br>
              <a:rPr lang="ru-RU" sz="2000" b="1" dirty="0" smtClean="0"/>
            </a:br>
            <a:r>
              <a:rPr lang="ru-RU" sz="2000" b="1" dirty="0" smtClean="0"/>
              <a:t> </a:t>
            </a:r>
            <a:r>
              <a:rPr lang="ru-RU" sz="2000" b="1" dirty="0"/>
              <a:t>Очень высокий -  </a:t>
            </a:r>
            <a:r>
              <a:rPr lang="ru-RU" sz="2000" b="1" dirty="0"/>
              <a:t>1</a:t>
            </a:r>
            <a:r>
              <a:rPr lang="ru-RU" sz="2000" b="1" dirty="0" smtClean="0"/>
              <a:t> ребенок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Высокий         -    </a:t>
            </a:r>
            <a:r>
              <a:rPr lang="ru-RU" sz="2000" b="1" dirty="0" smtClean="0"/>
              <a:t>8 детей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Выше среднего – </a:t>
            </a:r>
            <a:r>
              <a:rPr lang="ru-RU" sz="2000" b="1" dirty="0" smtClean="0"/>
              <a:t>9 детей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Средний –             </a:t>
            </a:r>
            <a:r>
              <a:rPr lang="ru-RU" sz="2000" b="1" dirty="0"/>
              <a:t>1</a:t>
            </a:r>
            <a:r>
              <a:rPr lang="ru-RU" sz="2000" b="1" dirty="0" smtClean="0"/>
              <a:t> ребенок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Низкий </a:t>
            </a:r>
            <a:r>
              <a:rPr lang="ru-RU" sz="2000" b="1" dirty="0" smtClean="0"/>
              <a:t>– 4 ребенка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93509685"/>
              </p:ext>
            </p:extLst>
          </p:nvPr>
        </p:nvGraphicFramePr>
        <p:xfrm>
          <a:off x="785786" y="1714488"/>
          <a:ext cx="7643866" cy="4429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1423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ОПРЕДЕЛЕНИЕ ПСИХОЛОГИЧЕСКОЙ ГОТОВНОСТИ ДЕТЕЙ  К ШКОЛЬНОМУ ОБУЧЕНИЮ (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старшая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руппа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А): 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Воспитатели: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Карасёва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Л.Ю.,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Аппасова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О.А.</a:t>
            </a:r>
            <a:endParaRPr lang="ru-RU" sz="1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182356"/>
              </p:ext>
            </p:extLst>
          </p:nvPr>
        </p:nvGraphicFramePr>
        <p:xfrm>
          <a:off x="628647" y="1690692"/>
          <a:ext cx="7886697" cy="37545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0459"/>
                <a:gridCol w="476999"/>
                <a:gridCol w="427544"/>
                <a:gridCol w="452537"/>
                <a:gridCol w="527517"/>
                <a:gridCol w="589202"/>
                <a:gridCol w="541344"/>
                <a:gridCol w="606219"/>
                <a:gridCol w="528049"/>
                <a:gridCol w="678008"/>
                <a:gridCol w="606219"/>
                <a:gridCol w="606219"/>
                <a:gridCol w="1186381"/>
              </a:tblGrid>
              <a:tr h="18772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Ф.И.</a:t>
                      </a:r>
                      <a:endParaRPr lang="ru-RU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ребенка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Продолжи узор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Сосчитай и сравни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1925" algn="l"/>
                        </a:tabLst>
                      </a:pPr>
                      <a:r>
                        <a:rPr lang="ru-RU" sz="1000">
                          <a:effectLst/>
                        </a:rPr>
                        <a:t>Слова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Коррек.</a:t>
                      </a:r>
                      <a:endParaRPr lang="ru-RU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1925" algn="l"/>
                        </a:tabLst>
                      </a:pPr>
                      <a:r>
                        <a:rPr lang="ru-RU" sz="1000">
                          <a:effectLst/>
                        </a:rPr>
                        <a:t>проба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Рисунок человека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Заучивание 10 слов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Образец и правило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Графический диктант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Я.Йиерасик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Изучение мотивации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Итого-</a:t>
                      </a:r>
                      <a:endParaRPr lang="ru-RU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вая оценка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Уровень готовности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  <a:tr h="3754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2,5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34.5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низкий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  <a:tr h="3754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  <a:tr h="3754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низкий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  <a:tr h="3754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высокий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  <a:tr h="3754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средний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-184958"/>
            <a:ext cx="914399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61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61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61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61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61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61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61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61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61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1925" algn="l"/>
              </a:tabLst>
            </a:pPr>
            <a:r>
              <a:rPr kumimoji="0" lang="ru-RU" alt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Воспитатель: (Карасёва Л.Ю., Аппасова О.А.)</a:t>
            </a:r>
            <a:endParaRPr kumimoji="0" lang="ru-RU" alt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1925" algn="l"/>
              </a:tabLst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3210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Итого</a:t>
            </a:r>
            <a:r>
              <a:rPr lang="ru-RU" sz="2000" b="1" dirty="0"/>
              <a:t>: </a:t>
            </a:r>
            <a:r>
              <a:rPr lang="ru-RU" sz="2000" b="1" dirty="0" smtClean="0"/>
              <a:t>   обследовано </a:t>
            </a:r>
            <a:r>
              <a:rPr lang="ru-RU" sz="2000" b="1" dirty="0"/>
              <a:t>5</a:t>
            </a:r>
            <a:r>
              <a:rPr lang="ru-RU" sz="2000" b="1" dirty="0" smtClean="0"/>
              <a:t> </a:t>
            </a:r>
            <a:r>
              <a:rPr lang="ru-RU" sz="2000" b="1" dirty="0" smtClean="0"/>
              <a:t>детей                                                                 </a:t>
            </a:r>
            <a:br>
              <a:rPr lang="ru-RU" sz="2000" b="1" dirty="0" smtClean="0"/>
            </a:br>
            <a:r>
              <a:rPr lang="ru-RU" sz="2000" b="1" dirty="0" smtClean="0"/>
              <a:t>Очень </a:t>
            </a:r>
            <a:r>
              <a:rPr lang="ru-RU" sz="2000" b="1" dirty="0"/>
              <a:t>высокий -  </a:t>
            </a:r>
            <a:r>
              <a:rPr lang="ru-RU" sz="2000" b="1" dirty="0" smtClean="0"/>
              <a:t>-------------------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Высокий         -    </a:t>
            </a:r>
            <a:r>
              <a:rPr lang="ru-RU" sz="2000" b="1" dirty="0"/>
              <a:t>2</a:t>
            </a:r>
            <a:r>
              <a:rPr lang="ru-RU" sz="2000" b="1" dirty="0" smtClean="0"/>
              <a:t> </a:t>
            </a:r>
            <a:r>
              <a:rPr lang="ru-RU" sz="2000" b="1" dirty="0"/>
              <a:t>ребенка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Выше среднего – </a:t>
            </a:r>
            <a:r>
              <a:rPr lang="ru-RU" sz="2000" b="1" dirty="0" smtClean="0"/>
              <a:t>---------------------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Средний –             </a:t>
            </a:r>
            <a:r>
              <a:rPr lang="ru-RU" sz="2000" b="1" dirty="0" smtClean="0"/>
              <a:t>1 </a:t>
            </a:r>
            <a:r>
              <a:rPr lang="ru-RU" sz="2000" b="1" dirty="0" smtClean="0"/>
              <a:t>ребенок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Низкий – </a:t>
            </a:r>
            <a:r>
              <a:rPr lang="ru-RU" sz="2000" b="1" dirty="0" smtClean="0"/>
              <a:t>2 </a:t>
            </a:r>
            <a:r>
              <a:rPr lang="ru-RU" sz="2000" b="1" dirty="0" smtClean="0"/>
              <a:t>ребенка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191412868"/>
              </p:ext>
            </p:extLst>
          </p:nvPr>
        </p:nvGraphicFramePr>
        <p:xfrm>
          <a:off x="642910" y="2071678"/>
          <a:ext cx="7786742" cy="4143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02137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ОПРЕДЕЛЕНИЕ ПСИХОЛОГИЧЕСКОЙ ГОТОВНОСТИ ДЕТЕЙ  К ШКОЛЬНОМУ ОБУЧЕНИЮ ( старшая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руппа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Б): 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Воспитатели: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Сарина О.Г., Коробенкова Ю.А.</a:t>
            </a:r>
            <a:endParaRPr lang="ru-RU" sz="1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3983008"/>
              </p:ext>
            </p:extLst>
          </p:nvPr>
        </p:nvGraphicFramePr>
        <p:xfrm>
          <a:off x="539557" y="1844824"/>
          <a:ext cx="7975799" cy="28453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7921"/>
                <a:gridCol w="482388"/>
                <a:gridCol w="432374"/>
                <a:gridCol w="457649"/>
                <a:gridCol w="533476"/>
                <a:gridCol w="595858"/>
                <a:gridCol w="547460"/>
                <a:gridCol w="613068"/>
                <a:gridCol w="534015"/>
                <a:gridCol w="685669"/>
                <a:gridCol w="613068"/>
                <a:gridCol w="613068"/>
                <a:gridCol w="1199785"/>
              </a:tblGrid>
              <a:tr h="20324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Ф.И.</a:t>
                      </a:r>
                      <a:endParaRPr lang="ru-RU" sz="9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ребенка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Продолжи узор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Сосчитай и сравни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1925" algn="l"/>
                        </a:tabLst>
                      </a:pPr>
                      <a:r>
                        <a:rPr lang="ru-RU" sz="1000">
                          <a:effectLst/>
                        </a:rPr>
                        <a:t>Слова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Коррек.</a:t>
                      </a:r>
                      <a:endParaRPr lang="ru-RU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1925" algn="l"/>
                        </a:tabLst>
                      </a:pPr>
                      <a:r>
                        <a:rPr lang="ru-RU" sz="1000">
                          <a:effectLst/>
                        </a:rPr>
                        <a:t>проба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Рисунок человека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Заучивание 10 слов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Образец и правило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Графический диктант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Я.Йиерасик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Изучение мотивации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Итого-</a:t>
                      </a:r>
                      <a:endParaRPr lang="ru-RU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вая оценка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Уровень готовности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  <a:tr h="4064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Выше среднего</a:t>
                      </a: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  <a:tr h="4064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выс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средний</a:t>
                      </a: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103296" y="-525201"/>
            <a:ext cx="9247302" cy="1054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5885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Итого</a:t>
            </a:r>
            <a:r>
              <a:rPr lang="ru-RU" sz="2000" b="1" dirty="0"/>
              <a:t>: </a:t>
            </a:r>
            <a:r>
              <a:rPr lang="ru-RU" sz="2000" b="1" dirty="0" smtClean="0"/>
              <a:t>   обследовано </a:t>
            </a:r>
            <a:r>
              <a:rPr lang="ru-RU" sz="2000" b="1" dirty="0" smtClean="0"/>
              <a:t>2 ребенка                                                                 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Очень </a:t>
            </a:r>
            <a:r>
              <a:rPr lang="ru-RU" sz="2000" b="1" dirty="0"/>
              <a:t>высокий -  </a:t>
            </a:r>
            <a:r>
              <a:rPr lang="ru-RU" sz="2000" b="1" dirty="0" smtClean="0"/>
              <a:t>-------------------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Высокий         -    </a:t>
            </a:r>
            <a:r>
              <a:rPr lang="ru-RU" sz="2000" b="1" dirty="0" smtClean="0"/>
              <a:t>-----------------------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Выше среднего – </a:t>
            </a:r>
            <a:r>
              <a:rPr lang="ru-RU" sz="2000" b="1" dirty="0" smtClean="0"/>
              <a:t>1 ребенок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Средний –             </a:t>
            </a:r>
            <a:r>
              <a:rPr lang="ru-RU" sz="2000" b="1" dirty="0" smtClean="0"/>
              <a:t>1 </a:t>
            </a:r>
            <a:r>
              <a:rPr lang="ru-RU" sz="2000" b="1" dirty="0" smtClean="0"/>
              <a:t>ребенок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Низкий – </a:t>
            </a:r>
            <a:r>
              <a:rPr lang="ru-RU" sz="2000" b="1" dirty="0" smtClean="0"/>
              <a:t>---------------------------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093239589"/>
              </p:ext>
            </p:extLst>
          </p:nvPr>
        </p:nvGraphicFramePr>
        <p:xfrm>
          <a:off x="642910" y="2071678"/>
          <a:ext cx="7786742" cy="4143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1806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642918"/>
            <a:ext cx="7886700" cy="2127767"/>
          </a:xfrm>
        </p:spPr>
        <p:txBody>
          <a:bodyPr>
            <a:normAutofit fontScale="90000"/>
          </a:bodyPr>
          <a:lstStyle/>
          <a:p>
            <a:r>
              <a:rPr lang="ru-RU" sz="2000" b="1" dirty="0"/>
              <a:t>Всего обследовано </a:t>
            </a:r>
            <a:r>
              <a:rPr lang="ru-RU" sz="2000" b="1" dirty="0" smtClean="0"/>
              <a:t> </a:t>
            </a:r>
            <a:r>
              <a:rPr lang="ru-RU" sz="2000" b="1" dirty="0" smtClean="0"/>
              <a:t>50</a:t>
            </a:r>
            <a:r>
              <a:rPr lang="ru-RU" sz="2000" b="1" dirty="0" smtClean="0"/>
              <a:t> </a:t>
            </a:r>
            <a:r>
              <a:rPr lang="ru-RU" sz="2000" b="1" dirty="0" smtClean="0"/>
              <a:t>детей подготовительных </a:t>
            </a:r>
            <a:r>
              <a:rPr lang="ru-RU" sz="2000" b="1" dirty="0" smtClean="0"/>
              <a:t>и старшие группы   </a:t>
            </a:r>
            <a:r>
              <a:rPr lang="ru-RU" sz="2000" b="1" dirty="0"/>
              <a:t>:             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Очень </a:t>
            </a:r>
            <a:r>
              <a:rPr lang="ru-RU" sz="2000" b="1" dirty="0"/>
              <a:t>высокий -  </a:t>
            </a:r>
            <a:r>
              <a:rPr lang="ru-RU" sz="2000" b="1" dirty="0" smtClean="0"/>
              <a:t>7 </a:t>
            </a:r>
            <a:r>
              <a:rPr lang="ru-RU" sz="2000" b="1" dirty="0"/>
              <a:t>детей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Высокий         -    </a:t>
            </a:r>
            <a:r>
              <a:rPr lang="ru-RU" sz="2000" b="1" dirty="0" smtClean="0"/>
              <a:t>19 </a:t>
            </a:r>
            <a:r>
              <a:rPr lang="ru-RU" sz="2000" b="1" dirty="0"/>
              <a:t>детей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Выше среднего – </a:t>
            </a:r>
            <a:r>
              <a:rPr lang="ru-RU" sz="2000" b="1" dirty="0" smtClean="0"/>
              <a:t>14 детей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 smtClean="0"/>
              <a:t>Средний             </a:t>
            </a:r>
            <a:r>
              <a:rPr lang="ru-RU" sz="2000" b="1" dirty="0"/>
              <a:t>-   </a:t>
            </a:r>
            <a:r>
              <a:rPr lang="ru-RU" sz="2000" b="1" dirty="0" smtClean="0"/>
              <a:t>3 ребенка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 smtClean="0"/>
              <a:t>Низкий  </a:t>
            </a:r>
            <a:r>
              <a:rPr lang="ru-RU" sz="2000" b="1" dirty="0"/>
              <a:t>– </a:t>
            </a:r>
            <a:r>
              <a:rPr lang="ru-RU" sz="2000" b="1" dirty="0" smtClean="0"/>
              <a:t>7 детей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 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 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596288748"/>
              </p:ext>
            </p:extLst>
          </p:nvPr>
        </p:nvGraphicFramePr>
        <p:xfrm>
          <a:off x="928662" y="2357430"/>
          <a:ext cx="7092950" cy="3815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0033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714356"/>
            <a:ext cx="835292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 конце 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учебного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года было обследовано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43 ребенка подготовительных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 школе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групп и 7 детей старших групп.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Анализ полученных данных позволил сделать предварительные выводы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основном у детей уровень психического развития соответствует возрастным нормам. Из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50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детей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ребенка-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готовы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 школьному обучению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высоком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достаточно хорошем уровне.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Это дети со сформировавшимися в соответствии с возрастом психическими 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процессами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произвольным вниманием, наглядно-образным и словесно-логическим мышлением, зрительным и слуховым восприятием и памятью, мелкой и общей моторикой, воображением, общим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кругозором.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Анализируя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работу детей в процессе выполнения тестовых заданий, активности детей на общих развивающих психологических занятиях, можно отметить хорошую, добросовестную работу 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педагогов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развитию у детей познавательной активности, общей осведомлённости, мелкой моторики, умению 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анализировать и делать выводы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сформированности  коммуникативных навыков, самостоятельности, 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учебной мотивации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 старшем дошкольном возрасте работа по развитию мелкой моторики должна стать важной частью подготовки к школе, поскольку уровень её развития – один из показателей интеллектуальной готовности к школьному обучению. Обычно ребёнок, имеющий высокий уровень развития мелкой моторики, умеет логически рассуждать, у него достаточно развита память, внимание, связная речь.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5902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88640"/>
            <a:ext cx="849694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Средний уровень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 Три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(3)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ребенка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имеют некоторые проблемы в сформированности процессов школьной зрелости и соответственно психологически их можно отнести к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условно готовыми к школьному обучению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детей показали низкий уровень развития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остаются в ДОУ,1 в спец учреждение ,1 уходит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школу, 1 перед выбором.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детей этой группы можно прогнозировать не только трудности при начале регулярного обучения, но и  попадание в группу риска по школьной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дезадаптации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Родителям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которые приходили ко мне на консультации было  рекомендовано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летний период дополнительные занятия по развитию у детей основных психических процессов (внимания, зрительного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слухового восприятия памяти, мышления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воображения, мелкой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моторики), 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также рекомендовать дополнительные занятия по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развитию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адекватности в самооценки, развитию самостоятельности, умению внимательно выслушивать инструкцию взрослого и доводить начатое до конца, т. к. у детей ослабленное внимание, быстрая утомляемость, расторможенность, слабо сформированы навыки социального поведения, навыки общения со сверстниками и взрослыми.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77899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513" y="3348708"/>
            <a:ext cx="3047619" cy="269523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99593" y="1268760"/>
            <a:ext cx="712623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Спасибо за внимание!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2861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8748464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Основные направления </a:t>
            </a:r>
            <a:r>
              <a:rPr lang="ru-RU" sz="2800" b="1" dirty="0" smtClean="0">
                <a:solidFill>
                  <a:srgbClr val="C00000"/>
                </a:solidFill>
              </a:rPr>
              <a:t>работы </a:t>
            </a:r>
            <a:r>
              <a:rPr lang="ru-RU" sz="2800" b="1" dirty="0">
                <a:solidFill>
                  <a:srgbClr val="C00000"/>
                </a:solidFill>
              </a:rPr>
              <a:t> </a:t>
            </a:r>
            <a:r>
              <a:rPr lang="ru-RU" sz="2800" b="1" dirty="0" smtClean="0">
                <a:solidFill>
                  <a:srgbClr val="C00000"/>
                </a:solidFill>
              </a:rPr>
              <a:t>:</a:t>
            </a:r>
            <a:endParaRPr lang="ru-RU" sz="2800" b="1" dirty="0">
              <a:solidFill>
                <a:srgbClr val="C00000"/>
              </a:solidFill>
            </a:endParaRPr>
          </a:p>
          <a:p>
            <a:r>
              <a:rPr lang="ru-RU" sz="2000" b="1" dirty="0"/>
              <a:t>Психодиагностическая работа</a:t>
            </a:r>
          </a:p>
          <a:p>
            <a:r>
              <a:rPr lang="ru-RU" sz="2000" dirty="0"/>
              <a:t>• Диагностика уровня </a:t>
            </a:r>
            <a:r>
              <a:rPr lang="ru-RU" sz="2000" dirty="0" err="1"/>
              <a:t>адаптированности</a:t>
            </a:r>
            <a:r>
              <a:rPr lang="ru-RU" sz="2000" dirty="0"/>
              <a:t> детей раннего возраста к условиям ДОУ;</a:t>
            </a:r>
          </a:p>
          <a:p>
            <a:r>
              <a:rPr lang="ru-RU" sz="2000" dirty="0"/>
              <a:t>• Диагностика на определение уровня развития основных психических процессов в </a:t>
            </a:r>
            <a:r>
              <a:rPr lang="ru-RU" sz="2000" dirty="0" smtClean="0"/>
              <a:t>старшей и подготовительных группах;</a:t>
            </a:r>
            <a:endParaRPr lang="ru-RU" sz="2000" dirty="0"/>
          </a:p>
          <a:p>
            <a:r>
              <a:rPr lang="ru-RU" sz="2000" dirty="0"/>
              <a:t>• Диагностика на определение уровня психологической готовности к школьному обучению;</a:t>
            </a:r>
          </a:p>
          <a:p>
            <a:r>
              <a:rPr lang="ru-RU" sz="2000" dirty="0"/>
              <a:t>• Индивидуальные диагностики по запросам родителей и </a:t>
            </a:r>
            <a:r>
              <a:rPr lang="ru-RU" sz="2000" b="1" dirty="0"/>
              <a:t>педагогов</a:t>
            </a:r>
            <a:r>
              <a:rPr lang="ru-RU" sz="2000" dirty="0"/>
              <a:t>.</a:t>
            </a:r>
          </a:p>
          <a:p>
            <a:r>
              <a:rPr lang="ru-RU" sz="2000" dirty="0"/>
              <a:t>2. </a:t>
            </a:r>
            <a:r>
              <a:rPr lang="ru-RU" sz="2000" b="1" dirty="0"/>
              <a:t>Психопрофилактическая </a:t>
            </a:r>
            <a:r>
              <a:rPr lang="ru-RU" sz="2000" b="1" i="1" dirty="0"/>
              <a:t>(консультативная)</a:t>
            </a:r>
            <a:r>
              <a:rPr lang="ru-RU" sz="2000" b="1" dirty="0"/>
              <a:t> </a:t>
            </a:r>
            <a:r>
              <a:rPr lang="ru-RU" sz="2000" b="1" dirty="0" smtClean="0"/>
              <a:t>работа </a:t>
            </a:r>
            <a:endParaRPr lang="ru-RU" sz="2000" b="1" dirty="0"/>
          </a:p>
          <a:p>
            <a:r>
              <a:rPr lang="ru-RU" sz="2000" dirty="0"/>
              <a:t>• Психологическое просвещение родителей </a:t>
            </a:r>
            <a:r>
              <a:rPr lang="ru-RU" sz="2000" dirty="0" smtClean="0"/>
              <a:t>по </a:t>
            </a:r>
            <a:r>
              <a:rPr lang="ru-RU" sz="2000" dirty="0"/>
              <a:t>вопросам возрастной психологии, семейного воспитания.</a:t>
            </a:r>
          </a:p>
          <a:p>
            <a:r>
              <a:rPr lang="ru-RU" sz="2000" dirty="0"/>
              <a:t>3. </a:t>
            </a:r>
            <a:r>
              <a:rPr lang="ru-RU" sz="2000" b="1" dirty="0"/>
              <a:t>Организационно-методическая </a:t>
            </a:r>
            <a:r>
              <a:rPr lang="ru-RU" sz="2000" b="1" dirty="0" smtClean="0"/>
              <a:t>деятельность</a:t>
            </a:r>
          </a:p>
          <a:p>
            <a:r>
              <a:rPr lang="ru-RU" sz="2000" dirty="0" smtClean="0"/>
              <a:t>• </a:t>
            </a:r>
            <a:r>
              <a:rPr lang="ru-RU" sz="2000" dirty="0"/>
              <a:t>Подготовка диагностического, консультативного материала, рабочей документации;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 </a:t>
            </a:r>
            <a:r>
              <a:rPr lang="ru-RU" sz="2000" dirty="0"/>
              <a:t>Обработка результатов диагностик;</a:t>
            </a:r>
          </a:p>
          <a:p>
            <a:r>
              <a:rPr lang="ru-RU" sz="2000" dirty="0" smtClean="0"/>
              <a:t>• </a:t>
            </a:r>
            <a:r>
              <a:rPr lang="ru-RU" sz="2000" dirty="0"/>
              <a:t>Изготовление дидактических пособий и игр для занятий;</a:t>
            </a:r>
          </a:p>
          <a:p>
            <a:r>
              <a:rPr lang="ru-RU" sz="2000" dirty="0"/>
              <a:t>• Оформление рабочих зон кабинета.</a:t>
            </a:r>
          </a:p>
          <a:p>
            <a:r>
              <a:rPr lang="ru-RU" sz="2000" dirty="0"/>
              <a:t>4. </a:t>
            </a:r>
            <a:r>
              <a:rPr lang="ru-RU" sz="2000" b="1" dirty="0"/>
              <a:t>Развивающая и коррекционная работа</a:t>
            </a:r>
          </a:p>
        </p:txBody>
      </p:sp>
    </p:spTree>
    <p:extLst>
      <p:ext uri="{BB962C8B-B14F-4D97-AF65-F5344CB8AC3E}">
        <p14:creationId xmlns:p14="http://schemas.microsoft.com/office/powerpoint/2010/main" val="580911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260649"/>
            <a:ext cx="806489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b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Работа </a:t>
            </a:r>
            <a:r>
              <a:rPr lang="ru-RU" sz="28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адаптационный период.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Цель: 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Отслеживание адаптации вновь поступивших детей, создание условий, способствующих охране и укреплению психологического здоровья, обеспечения их эмоционального благополучия в процессе адаптации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79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3"/>
            <a:ext cx="856895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группу А раннего возраста поступило 29 детей из них 10 детей легкая степень адаптации, у 6 детей средняя степень адаптации , 5 детей еще не прошли адаптационный период,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8 детей выбыло по разным причинам: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5 детей(из них у 2 детей тяжелая степень А) в перешли в другие детские сады нашего поселка, 2 детей (1ребенок тяжелая степень А) перешли в другие группы нашего д/сада,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 детей  переехали в другие населенные пункты.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детей имеющих среднюю степень адаптации был установлен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щадящий режим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/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Отслеживание адаптации детей фиксировалось в картах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наблюдений воспитателем, психологом совместно с воспитателями  заполнены карты индивидуального развития. </a:t>
            </a:r>
            <a:r>
              <a:rPr lang="ru-RU" sz="2400" dirty="0" smtClean="0"/>
              <a:t>В группе раннего возраста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были созданы все условия,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разработан гибкий план воспитательно-образовательной работы в период адаптации. </a:t>
            </a:r>
          </a:p>
        </p:txBody>
      </p:sp>
    </p:spTree>
    <p:extLst>
      <p:ext uri="{BB962C8B-B14F-4D97-AF65-F5344CB8AC3E}">
        <p14:creationId xmlns:p14="http://schemas.microsoft.com/office/powerpoint/2010/main" val="892886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15454"/>
            <a:ext cx="83529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Коррекционно</a:t>
            </a:r>
            <a:r>
              <a:rPr lang="ru-RU" sz="24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– развивающая работа.</a:t>
            </a:r>
            <a:endParaRPr lang="ru-RU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Цель: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способствовать полноценному психическому и личностному развитию ребенка в пространстве ДОУ.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занятиях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использовала различные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методы и приёмы, такие </a:t>
            </a:r>
            <a:r>
              <a:rPr lang="ru-RU" sz="2400" u="sng" dirty="0">
                <a:latin typeface="Times New Roman" pitchFamily="18" charset="0"/>
                <a:cs typeface="Times New Roman" pitchFamily="18" charset="0"/>
              </a:rPr>
              <a:t>как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ритуалы приветствия и прощания, беседы и инсценировки-проигрывания проблемных ситуаций с кукольными героями 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сюжетно-ролевыми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игры на развитие слухового, зрительного, тактильного восприятия, пальчиковые игры, дыхательные гимнастики, рисование, лепка, песочная терапия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изотерапия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музыкотерапия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речевые гимнастики, проговаривание стихотворений,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потешек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скороговорок, пение песенок,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психогимнастические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этюды,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релакс-упражнения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под музыку, подборка упражнений на развитие мыслительных процессов.</a:t>
            </a:r>
          </a:p>
        </p:txBody>
      </p:sp>
    </p:spTree>
    <p:extLst>
      <p:ext uri="{BB962C8B-B14F-4D97-AF65-F5344CB8AC3E}">
        <p14:creationId xmlns:p14="http://schemas.microsoft.com/office/powerpoint/2010/main" val="145419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20688"/>
            <a:ext cx="806489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Коррекционно-развивающая работа проводилась по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программе: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Занятия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 программе социально-личностного развития детей дошкольного возраста «Познаю себя» М.В.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Корепановой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Е.В. Харламовой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Психопрофилактические и коррекционно-развивающие занятия, направленные на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формирование адекватной самооценки детей, коррекция нарушений в сфере личности и познавательного развития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 Психопрофилактические и коррекционно-развивающие занятия, направленные на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расширение поведенческого репертуара, направленного на улучшение общения, произвольности поведения</a:t>
            </a:r>
            <a:r>
              <a:rPr lang="ru-RU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111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6"/>
            <a:ext cx="856895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u="sng" dirty="0" smtClean="0">
                <a:solidFill>
                  <a:srgbClr val="C00000"/>
                </a:solidFill>
              </a:rPr>
              <a:t>Психопрофилактическая работа</a:t>
            </a:r>
          </a:p>
          <a:p>
            <a:pPr algn="ctr"/>
            <a:r>
              <a:rPr lang="ru-RU" sz="2800" b="1" u="sng" dirty="0" smtClean="0">
                <a:solidFill>
                  <a:srgbClr val="C00000"/>
                </a:solidFill>
              </a:rPr>
              <a:t>Консультирование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протяжении всего учебного года проводила консультирование родителей и педагогов по вопросам возрастной психологии детей дошкольного возраста. Консультирование по вопросам адаптации малышей, готовности к обучению в школе, по поведению и эмоциональному состоянию дошкольников и по другим проблемам, которые продолжают волновать педагогов и родителей. Систематически пополняю информацию на стендах, разрабатываю  консультации для воспитателей и родителей во всех возрастных группах ДОУ .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4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20689"/>
            <a:ext cx="8136904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 u="sng" dirty="0">
                <a:solidFill>
                  <a:srgbClr val="C00000"/>
                </a:solidFill>
              </a:rPr>
              <a:t>Консультирование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Памятка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"Как подготовить ребенка к детскому саду".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 Рекомендации родителям агрессивных детей.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Гипперактивные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дети.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 Консультация для родителей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«Мама-терапия".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 Консультация для родителей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«Чудесные свойства улыбки".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 Консультация для родителей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«Типичные «воспитательные» ошибки".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Консультация «Терапия творческим выражением»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 Консультация для родителей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«Ошибки родителей будущих первоклассников».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 Консультация для родителей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«Влияние семейного психологического климата на здоровье ребенка» и др.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05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1296</TotalTime>
  <Words>1911</Words>
  <Application>Microsoft Office PowerPoint</Application>
  <PresentationFormat>Экран (4:3)</PresentationFormat>
  <Paragraphs>1112</Paragraphs>
  <Slides>28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Times New Roman</vt:lpstr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Перспективные направления на будущий год.   </vt:lpstr>
      <vt:lpstr>Презентация PowerPoint</vt:lpstr>
      <vt:lpstr>Презентация PowerPoint</vt:lpstr>
      <vt:lpstr>Презентация PowerPoint</vt:lpstr>
      <vt:lpstr>ОПРЕДЕЛЕНИЕ ПСИХОЛОГИЧЕСКОЙ ГОТОВНОСТИ ДЕТЕЙ  К ШКОЛЬНОМУ ОБУЧЕНИЮ ( подготовительная группа А):  Воспитатели: Баландина О.В.,Бурлакова О.Н.)</vt:lpstr>
      <vt:lpstr>  Итого: обследовано 20 детей  Очень высокий -  6 детей  Высокий         9 детей Выше среднего – 4 ребенка Средний             – 0 ребенка Низкий – 1 ребенок – не готов   </vt:lpstr>
      <vt:lpstr>ОПРЕДЕЛЕНИЕ ПСИХОЛОГИЧЕСКОЙ ГОТОВНОСТИ ДЕТЕЙ  К ШКОЛЬНОМУ ОБУЧЕНИЮ ( подготовительная группа Б):  Воспитатели: Шереметова Т.Г., Исакова Г.П.)</vt:lpstr>
      <vt:lpstr>ОПРЕДЕЛЕНИЕ ПСИХОЛОГИЧЕСКОЙ ГОТОВНОСТИ ДЕТЕЙ  К ШКОЛЬНОМУ ОБУЧЕНИЮ ( подготовительная группа Б):  Воспитатели: Шереметова Т.Г., Исакова Г.П.)</vt:lpstr>
      <vt:lpstr>  Итого:  обследовано    23 ребенка                                                         Очень высокий -  1 ребенок Высокий         -    8 детей Выше среднего – 9 детей Средний –             1 ребенок Низкий – 4 ребенка </vt:lpstr>
      <vt:lpstr>ОПРЕДЕЛЕНИЕ ПСИХОЛОГИЧЕСКОЙ ГОТОВНОСТИ ДЕТЕЙ  К ШКОЛЬНОМУ ОБУЧЕНИЮ ( старшая руппа А):  Воспитатели: Карасёва Л.Ю., Аппасова О.А.</vt:lpstr>
      <vt:lpstr>  Итого:    обследовано 5 детей                                                                  Очень высокий -  ------------------- Высокий         -    2 ребенка Выше среднего – --------------------- Средний –             1 ребенок Низкий – 2 ребенка </vt:lpstr>
      <vt:lpstr>ОПРЕДЕЛЕНИЕ ПСИХОЛОГИЧЕСКОЙ ГОТОВНОСТИ ДЕТЕЙ  К ШКОЛЬНОМУ ОБУЧЕНИЮ ( старшая руппа Б):  Воспитатели: Сарина О.Г., Коробенкова Ю.А.</vt:lpstr>
      <vt:lpstr>  Итого:    обследовано 2 ребенка                                                                  Очень высокий -  ------------------- Высокий         -    ----------------------- Выше среднего – 1 ребенок Средний –             1 ребенок Низкий – --------------------------- </vt:lpstr>
      <vt:lpstr>Всего обследовано  50 детей подготовительных и старшие группы   :               Очень высокий -  7 детей Высокий         -    19 детей Выше среднего – 14 детей Средний             -   3 ребенка Низкий  – 7 детей     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педагога-психолога</dc:title>
  <dc:creator>Босс</dc:creator>
  <cp:lastModifiedBy>Босс</cp:lastModifiedBy>
  <cp:revision>129</cp:revision>
  <dcterms:created xsi:type="dcterms:W3CDTF">2019-05-18T02:17:20Z</dcterms:created>
  <dcterms:modified xsi:type="dcterms:W3CDTF">2022-05-29T11:14:09Z</dcterms:modified>
</cp:coreProperties>
</file>