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5"/>
  </p:notesMasterIdLst>
  <p:sldIdLst>
    <p:sldId id="256" r:id="rId2"/>
    <p:sldId id="257" r:id="rId3"/>
    <p:sldId id="285" r:id="rId4"/>
    <p:sldId id="281" r:id="rId5"/>
    <p:sldId id="287" r:id="rId6"/>
    <p:sldId id="262" r:id="rId7"/>
    <p:sldId id="289" r:id="rId8"/>
    <p:sldId id="290" r:id="rId9"/>
    <p:sldId id="286" r:id="rId10"/>
    <p:sldId id="276" r:id="rId11"/>
    <p:sldId id="275" r:id="rId12"/>
    <p:sldId id="274" r:id="rId13"/>
    <p:sldId id="26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07" autoAdjust="0"/>
  </p:normalViewPr>
  <p:slideViewPr>
    <p:cSldViewPr>
      <p:cViewPr varScale="1">
        <p:scale>
          <a:sx n="110" d="100"/>
          <a:sy n="110" d="100"/>
        </p:scale>
        <p:origin x="165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790042-5821-4A34-915D-40EC513C483D}" type="datetimeFigureOut">
              <a:rPr lang="ru-RU" smtClean="0"/>
              <a:pPr/>
              <a:t>16.03.2021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86BE29-FD29-4A92-9934-3D0FE441CD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7092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86BE29-FD29-4A92-9934-3D0FE441CDE4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3475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BDED4-05D4-4606-9E67-FA90A92D601F}" type="datetime1">
              <a:rPr lang="ru-RU" smtClean="0"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2361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37B6C-0565-4361-BDB4-A72E53FCE5AB}" type="datetime1">
              <a:rPr lang="ru-RU" smtClean="0"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823880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E18D5-3294-4779-BBC0-6048BB2AB78A}" type="datetime1">
              <a:rPr lang="ru-RU" smtClean="0"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240683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4976A-2468-4312-95DA-86217381090D}" type="datetime1">
              <a:rPr lang="ru-RU" smtClean="0"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70880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206F9-88FB-4DC0-BDA8-577B366C8151}" type="datetime1">
              <a:rPr lang="ru-RU" smtClean="0"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498108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8DBE8-3A69-4821-A4E3-610C3563CAC4}" type="datetime1">
              <a:rPr lang="ru-RU" smtClean="0"/>
              <a:t>16.03.2021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12284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64514-2DC9-476D-949F-52BE6F7E6FF1}" type="datetime1">
              <a:rPr lang="ru-RU" smtClean="0"/>
              <a:t>16.03.2021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568208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0E311-5A98-43EA-9D99-74235C1BD501}" type="datetime1">
              <a:rPr lang="ru-RU" smtClean="0"/>
              <a:t>16.03.2021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4092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4CA57-4209-4715-B8D0-EA63F0A493CE}" type="datetime1">
              <a:rPr lang="ru-RU" smtClean="0"/>
              <a:t>16.03.2021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9810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3C69D-D742-4804-8DAC-2E4313233E31}" type="datetime1">
              <a:rPr lang="ru-RU" smtClean="0"/>
              <a:t>16.03.2021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01173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A155B-277D-4080-BB2F-5805C143B690}" type="datetime1">
              <a:rPr lang="ru-RU" smtClean="0"/>
              <a:t>16.03.2021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441017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C1CA87-66F1-4987-9993-74EB78E3E5F2}" type="datetime1">
              <a:rPr lang="ru-RU" smtClean="0"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456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>
    <p:wipe dir="r"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dou.ru/catalog.php?cPath=67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10" Type="http://schemas.openxmlformats.org/officeDocument/2006/relationships/image" Target="../media/image12.pn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763688" y="2924944"/>
            <a:ext cx="6840760" cy="2720246"/>
          </a:xfrm>
        </p:spPr>
        <p:txBody>
          <a:bodyPr>
            <a:normAutofit lnSpcReduction="1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2600" b="1" dirty="0" smtClean="0">
                <a:latin typeface="Book Antiqua" pitchFamily="18" charset="0"/>
              </a:rPr>
              <a:t> Воспитатель МАДОУ детский сад «</a:t>
            </a:r>
            <a:r>
              <a:rPr lang="ru-RU" sz="2600" b="1" dirty="0" err="1" smtClean="0">
                <a:latin typeface="Book Antiqua" pitchFamily="18" charset="0"/>
              </a:rPr>
              <a:t>Рябинушка</a:t>
            </a:r>
            <a:r>
              <a:rPr lang="ru-RU" sz="2600" b="1" dirty="0" smtClean="0">
                <a:latin typeface="Book Antiqua" pitchFamily="18" charset="0"/>
              </a:rPr>
              <a:t>»</a:t>
            </a: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Панюшкина С.В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979712" y="2492896"/>
            <a:ext cx="6264696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ru-RU" sz="32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Book Antiqua" pitchFamily="18" charset="0"/>
              </a:rPr>
              <a:t>Речевое  развитие в рамках реализации программы Школа 2100</a:t>
            </a:r>
          </a:p>
          <a:p>
            <a:pPr algn="just"/>
            <a:endParaRPr lang="ru-RU" sz="24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just"/>
            <a:endParaRPr lang="ru-RU" sz="2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just"/>
            <a:endParaRPr lang="ru-RU" sz="24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just"/>
            <a:endParaRPr lang="ru-RU" sz="2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4098" name="Picture 2" descr="Образовательная система «Школа 2100». Программа «Детский сад 2100»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88640"/>
            <a:ext cx="1626096" cy="1626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27584" y="2852936"/>
            <a:ext cx="7128792" cy="720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cap="none" dirty="0">
                <a:solidFill>
                  <a:schemeClr val="tx1"/>
                </a:solidFill>
                <a:latin typeface="Book Antiqua" pitchFamily="18" charset="0"/>
              </a:rPr>
              <a:t>О</a:t>
            </a:r>
            <a:r>
              <a:rPr lang="ru-RU" sz="2800" cap="none" dirty="0" smtClean="0">
                <a:solidFill>
                  <a:schemeClr val="tx1"/>
                </a:solidFill>
                <a:latin typeface="Book Antiqua" pitchFamily="18" charset="0"/>
              </a:rPr>
              <a:t>рганизованные виды деятельности  </a:t>
            </a:r>
            <a:br>
              <a:rPr lang="ru-RU" sz="2800" cap="none" dirty="0" smtClean="0">
                <a:solidFill>
                  <a:schemeClr val="tx1"/>
                </a:solidFill>
                <a:latin typeface="Book Antiqua" pitchFamily="18" charset="0"/>
              </a:rPr>
            </a:br>
            <a:r>
              <a:rPr lang="ru-RU" sz="2800" cap="none" dirty="0" smtClean="0">
                <a:solidFill>
                  <a:schemeClr val="tx1"/>
                </a:solidFill>
                <a:latin typeface="Book Antiqua" pitchFamily="18" charset="0"/>
              </a:rPr>
              <a:t>по   развитию речи</a:t>
            </a:r>
            <a:endParaRPr lang="ru-RU" sz="2800" cap="none" dirty="0">
              <a:solidFill>
                <a:schemeClr val="tx1"/>
              </a:solidFill>
              <a:latin typeface="Book Antiqua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0" y="1340768"/>
            <a:ext cx="8172400" cy="5256584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 </a:t>
            </a:r>
            <a:endParaRPr lang="ru-RU" sz="1800" cap="all" dirty="0">
              <a:ln w="0"/>
              <a:effectLst>
                <a:reflection blurRad="12700" stA="50000" endPos="50000" dist="5000" dir="5400000" sy="-100000" rotWithShape="0"/>
              </a:effectLst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4491925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3548" y="476672"/>
            <a:ext cx="8136904" cy="1152128"/>
          </a:xfrm>
        </p:spPr>
        <p:txBody>
          <a:bodyPr>
            <a:noAutofit/>
          </a:bodyPr>
          <a:lstStyle/>
          <a:p>
            <a:pPr algn="ctr"/>
            <a:r>
              <a:rPr lang="ru-RU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ндивидуальная работа с детьми  проводится ежедневно </a:t>
            </a:r>
            <a:br>
              <a:rPr lang="ru-RU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второй половине дня</a:t>
            </a:r>
            <a:endParaRPr lang="ru-RU" sz="24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1652048"/>
            <a:ext cx="1800200" cy="239812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023" y="3789040"/>
            <a:ext cx="3555521" cy="230425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9992" y="1655096"/>
            <a:ext cx="3026063" cy="404084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0889348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16672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Работа с родителями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80728"/>
            <a:ext cx="7992888" cy="5877272"/>
          </a:xfrm>
        </p:spPr>
        <p:txBody>
          <a:bodyPr/>
          <a:lstStyle/>
          <a:p>
            <a:pPr marL="0" indent="0">
              <a:tabLst>
                <a:tab pos="3948113" algn="l"/>
              </a:tabLst>
            </a:pPr>
            <a:r>
              <a:rPr lang="ru-RU" dirty="0" smtClean="0"/>
              <a:t>                  	</a:t>
            </a:r>
          </a:p>
          <a:p>
            <a:pPr marL="0" indent="0">
              <a:tabLst>
                <a:tab pos="3948113" algn="l"/>
              </a:tabLst>
            </a:pPr>
            <a:endParaRPr lang="ru-RU" dirty="0"/>
          </a:p>
          <a:p>
            <a:pPr marL="0" indent="0">
              <a:tabLst>
                <a:tab pos="3948113" algn="l"/>
              </a:tabLst>
            </a:pPr>
            <a:endParaRPr lang="ru-RU" dirty="0" smtClean="0"/>
          </a:p>
          <a:p>
            <a:pPr marL="0" indent="0">
              <a:tabLst>
                <a:tab pos="3948113" algn="l"/>
              </a:tabLst>
            </a:pPr>
            <a:endParaRPr lang="ru-RU" dirty="0"/>
          </a:p>
          <a:p>
            <a:pPr marL="0" indent="0">
              <a:tabLst>
                <a:tab pos="3948113" algn="l"/>
              </a:tabLst>
            </a:pPr>
            <a:endParaRPr lang="ru-RU" dirty="0" smtClean="0"/>
          </a:p>
          <a:p>
            <a:pPr marL="0" indent="0">
              <a:tabLst>
                <a:tab pos="3948113" algn="l"/>
              </a:tabLst>
            </a:pPr>
            <a:endParaRPr lang="ru-RU" dirty="0"/>
          </a:p>
          <a:p>
            <a:pPr marL="0" indent="0">
              <a:tabLst>
                <a:tab pos="3948113" algn="l"/>
              </a:tabLst>
            </a:pPr>
            <a:r>
              <a:rPr lang="ru-RU" dirty="0" smtClean="0"/>
              <a:t>                                                                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-индивидуальные беседы</a:t>
            </a:r>
          </a:p>
          <a:p>
            <a:pPr marL="484188" lvl="2" indent="3551238">
              <a:tabLst>
                <a:tab pos="3948113" algn="l"/>
              </a:tabLs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родительские собрания</a:t>
            </a:r>
          </a:p>
          <a:p>
            <a:pPr marL="484188" lvl="2" indent="3551238">
              <a:tabLst>
                <a:tab pos="3948113" algn="l"/>
              </a:tabLs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консультации</a:t>
            </a:r>
          </a:p>
          <a:p>
            <a:pPr marL="484188" lvl="2" indent="3551238">
              <a:tabLst>
                <a:tab pos="3948113" algn="l"/>
              </a:tabLs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просмотры открытых занятий</a:t>
            </a:r>
          </a:p>
          <a:p>
            <a:pPr marL="484188" lvl="2" indent="3551238">
              <a:tabLst>
                <a:tab pos="3948113" algn="l"/>
              </a:tabLs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«Дни открытых дверей»</a:t>
            </a:r>
          </a:p>
          <a:p>
            <a:pPr marL="484188" lvl="2" indent="3551238">
              <a:tabLst>
                <a:tab pos="3948113" algn="l"/>
              </a:tabLst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3789202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54601" y="188640"/>
            <a:ext cx="5760640" cy="914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002060"/>
                </a:solidFill>
              </a:rPr>
              <a:t>Спасибо за внимание!</a:t>
            </a:r>
            <a:endParaRPr lang="ru-RU" sz="4000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4601" y="1130864"/>
            <a:ext cx="5926747" cy="40552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704" y="765513"/>
            <a:ext cx="3168352" cy="4218536"/>
          </a:xfrm>
          <a:prstGeom prst="rect">
            <a:avLst/>
          </a:prstGeo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5076056" y="764704"/>
            <a:ext cx="2808312" cy="3600400"/>
          </a:xfrm>
        </p:spPr>
        <p:txBody>
          <a:bodyPr>
            <a:noAutofit/>
          </a:bodyPr>
          <a:lstStyle/>
          <a:p>
            <a:endParaRPr lang="ru-RU" sz="2400" dirty="0" smtClean="0">
              <a:latin typeface="Book Antiqua" pitchFamily="18" charset="0"/>
            </a:endParaRPr>
          </a:p>
          <a:p>
            <a:r>
              <a:rPr lang="ru-RU" sz="2400" dirty="0" smtClean="0">
                <a:latin typeface="Book Antiqua" pitchFamily="18" charset="0"/>
              </a:rPr>
              <a:t>С 2020 года МАДОУ детский сад «</a:t>
            </a:r>
            <a:r>
              <a:rPr lang="ru-RU" sz="2400" dirty="0" err="1" smtClean="0">
                <a:latin typeface="Book Antiqua" pitchFamily="18" charset="0"/>
              </a:rPr>
              <a:t>Рябинушка</a:t>
            </a:r>
            <a:r>
              <a:rPr lang="ru-RU" sz="2400" dirty="0" smtClean="0">
                <a:latin typeface="Book Antiqua" pitchFamily="18" charset="0"/>
              </a:rPr>
              <a:t>» стал работать по программе «Школа </a:t>
            </a:r>
            <a:r>
              <a:rPr lang="ru-RU" sz="2400" dirty="0">
                <a:latin typeface="Book Antiqua" pitchFamily="18" charset="0"/>
              </a:rPr>
              <a:t>2100» </a:t>
            </a:r>
            <a:r>
              <a:rPr lang="ru-RU" sz="2400" dirty="0" smtClean="0">
                <a:latin typeface="Book Antiqua" pitchFamily="18" charset="0"/>
              </a:rPr>
              <a:t>под редакцией академика А.А</a:t>
            </a:r>
            <a:r>
              <a:rPr lang="ru-RU" sz="2400" dirty="0">
                <a:latin typeface="Book Antiqua" pitchFamily="18" charset="0"/>
              </a:rPr>
              <a:t>. </a:t>
            </a:r>
            <a:r>
              <a:rPr lang="ru-RU" sz="2400" dirty="0" smtClean="0">
                <a:latin typeface="Book Antiqua" pitchFamily="18" charset="0"/>
              </a:rPr>
              <a:t>Леонтьева.</a:t>
            </a:r>
          </a:p>
          <a:p>
            <a:endParaRPr lang="ru-RU" sz="2400" dirty="0">
              <a:latin typeface="Book Antiqua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3"/>
          <p:cNvSpPr>
            <a:spLocks noChangeArrowheads="1"/>
          </p:cNvSpPr>
          <p:nvPr/>
        </p:nvSpPr>
        <p:spPr bwMode="auto">
          <a:xfrm>
            <a:off x="364006" y="404664"/>
            <a:ext cx="7664378" cy="4968875"/>
          </a:xfrm>
          <a:prstGeom prst="roundRect">
            <a:avLst>
              <a:gd name="adj" fmla="val 26894"/>
            </a:avLst>
          </a:prstGeom>
          <a:gradFill rotWithShape="1">
            <a:gsLst>
              <a:gs pos="0">
                <a:srgbClr val="66FF66"/>
              </a:gs>
              <a:gs pos="50000">
                <a:srgbClr val="66FF66">
                  <a:gamma/>
                  <a:tint val="13725"/>
                  <a:invGamma/>
                </a:srgbClr>
              </a:gs>
              <a:gs pos="100000">
                <a:srgbClr val="66FF66"/>
              </a:gs>
            </a:gsLst>
            <a:lin ang="18900000" scaled="1"/>
          </a:gradFill>
          <a:ln w="38100">
            <a:solidFill>
              <a:srgbClr val="008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rgbClr val="5F5F5F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85000"/>
              <a:buFont typeface="Wingdings" pitchFamily="2" charset="2"/>
              <a:buNone/>
            </a:pPr>
            <a:r>
              <a:rPr lang="ru-RU" sz="2800" dirty="0">
                <a:solidFill>
                  <a:srgbClr val="000000"/>
                </a:solidFill>
                <a:latin typeface="Times New Roman" pitchFamily="18" charset="0"/>
              </a:rPr>
              <a:t>Программа строится в соответствии с целью и общими принципами Образовательной системы «Школа 2100». Главная цель данной образовательной системы – </a:t>
            </a:r>
            <a:r>
              <a:rPr lang="ru-RU" sz="2800" b="1" dirty="0">
                <a:solidFill>
                  <a:srgbClr val="CC0000"/>
                </a:solidFill>
                <a:latin typeface="Times New Roman" pitchFamily="18" charset="0"/>
              </a:rPr>
              <a:t>создание условий для развития функционально грамотной личности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</a:rPr>
              <a:t> – человека, способного решать любые жизненные задачи (проблемы), используя для этого приобретаемые в течение всей жизни знания, умения и навыки и оставаясь при этом  человеком.</a:t>
            </a:r>
          </a:p>
        </p:txBody>
      </p:sp>
    </p:spTree>
    <p:extLst>
      <p:ext uri="{BB962C8B-B14F-4D97-AF65-F5344CB8AC3E}">
        <p14:creationId xmlns:p14="http://schemas.microsoft.com/office/powerpoint/2010/main" val="208580951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7239000" cy="116474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 prst="coolSlant"/>
              <a:contourClr>
                <a:schemeClr val="bg2"/>
              </a:contourClr>
            </a:sp3d>
          </a:bodyPr>
          <a:lstStyle/>
          <a:p>
            <a:pPr algn="ctr"/>
            <a:r>
              <a:rPr lang="ru-RU" sz="2800" cap="none" dirty="0" smtClean="0">
                <a:ln w="50800"/>
                <a:solidFill>
                  <a:schemeClr val="tx1"/>
                </a:solidFill>
                <a:latin typeface="Book Antiqua" pitchFamily="18" charset="0"/>
              </a:rPr>
              <a:t>Задачи </a:t>
            </a:r>
            <a:br>
              <a:rPr lang="ru-RU" sz="2800" cap="none" dirty="0" smtClean="0">
                <a:ln w="50800"/>
                <a:solidFill>
                  <a:schemeClr val="tx1"/>
                </a:solidFill>
                <a:latin typeface="Book Antiqua" pitchFamily="18" charset="0"/>
              </a:rPr>
            </a:br>
            <a:r>
              <a:rPr lang="ru-RU" sz="2800" cap="none" dirty="0" smtClean="0">
                <a:ln w="50800"/>
                <a:solidFill>
                  <a:schemeClr val="tx1"/>
                </a:solidFill>
                <a:latin typeface="Book Antiqua" pitchFamily="18" charset="0"/>
              </a:rPr>
              <a:t>раздела Развитие   речи</a:t>
            </a:r>
            <a:br>
              <a:rPr lang="ru-RU" sz="2800" cap="none" dirty="0" smtClean="0">
                <a:ln w="50800"/>
                <a:solidFill>
                  <a:schemeClr val="tx1"/>
                </a:solidFill>
                <a:latin typeface="Book Antiqua" pitchFamily="18" charset="0"/>
              </a:rPr>
            </a:br>
            <a:r>
              <a:rPr lang="ru-RU" sz="2800" cap="none" dirty="0" smtClean="0">
                <a:ln w="50800"/>
                <a:solidFill>
                  <a:schemeClr val="tx1"/>
                </a:solidFill>
                <a:latin typeface="Book Antiqua" pitchFamily="18" charset="0"/>
              </a:rPr>
              <a:t> в программе Школа 2100</a:t>
            </a:r>
            <a:endParaRPr lang="ru-RU" sz="2800" cap="none" dirty="0">
              <a:ln w="50800"/>
              <a:solidFill>
                <a:schemeClr val="tx1"/>
              </a:solidFill>
              <a:latin typeface="Book Antiqua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1825625"/>
            <a:ext cx="7183710" cy="3115543"/>
          </a:xfrm>
        </p:spPr>
        <p:txBody>
          <a:bodyPr>
            <a:normAutofit lnSpcReduction="10000"/>
          </a:bodyPr>
          <a:lstStyle/>
          <a:p>
            <a:pPr marR="254000" lvl="0">
              <a:spcBef>
                <a:spcPts val="0"/>
              </a:spcBef>
              <a:buClrTx/>
              <a:buSzTx/>
              <a:buFont typeface="Wingdings" pitchFamily="2" charset="2"/>
              <a:buChar char="Ø"/>
              <a:tabLst>
                <a:tab pos="114300" algn="l"/>
                <a:tab pos="457200" algn="l"/>
              </a:tabLst>
            </a:pPr>
            <a:endParaRPr lang="ru-RU" sz="2400" b="1" dirty="0" smtClean="0">
              <a:solidFill>
                <a:srgbClr val="FFFF00"/>
              </a:solidFill>
              <a:latin typeface="Times New Roman"/>
              <a:ea typeface="Times New Roman"/>
            </a:endParaRPr>
          </a:p>
          <a:p>
            <a:pPr marR="254000" lvl="0">
              <a:spcBef>
                <a:spcPts val="0"/>
              </a:spcBef>
              <a:buClrTx/>
              <a:buSzTx/>
              <a:buFont typeface="Wingdings" pitchFamily="2" charset="2"/>
              <a:buChar char="Ø"/>
              <a:tabLst>
                <a:tab pos="114300" algn="l"/>
                <a:tab pos="457200" algn="l"/>
              </a:tabLst>
            </a:pPr>
            <a:r>
              <a:rPr lang="ru-RU" sz="2000" b="1" dirty="0" smtClean="0">
                <a:latin typeface="Times New Roman"/>
                <a:ea typeface="Times New Roman"/>
              </a:rPr>
              <a:t>Обогащение </a:t>
            </a:r>
            <a:r>
              <a:rPr lang="ru-RU" sz="2000" b="1" dirty="0">
                <a:latin typeface="Times New Roman"/>
                <a:ea typeface="Times New Roman"/>
              </a:rPr>
              <a:t>активного, пассивного, потенциального словаря. </a:t>
            </a:r>
          </a:p>
          <a:p>
            <a:pPr marR="254000" lvl="0">
              <a:spcBef>
                <a:spcPts val="0"/>
              </a:spcBef>
              <a:buClrTx/>
              <a:buSzTx/>
              <a:buFont typeface="Wingdings" pitchFamily="2" charset="2"/>
              <a:buChar char="Ø"/>
              <a:tabLst>
                <a:tab pos="114300" algn="l"/>
                <a:tab pos="457200" algn="l"/>
              </a:tabLst>
            </a:pPr>
            <a:r>
              <a:rPr lang="ru-RU" sz="2000" b="1" dirty="0" smtClean="0">
                <a:latin typeface="Times New Roman"/>
                <a:ea typeface="Times New Roman"/>
              </a:rPr>
              <a:t>Развитие </a:t>
            </a:r>
            <a:r>
              <a:rPr lang="ru-RU" sz="2000" b="1" dirty="0">
                <a:latin typeface="Times New Roman"/>
                <a:ea typeface="Times New Roman"/>
              </a:rPr>
              <a:t>грамматического </a:t>
            </a:r>
            <a:r>
              <a:rPr lang="ru-RU" sz="2000" b="1" dirty="0" smtClean="0">
                <a:latin typeface="Times New Roman"/>
                <a:ea typeface="Times New Roman"/>
              </a:rPr>
              <a:t>строя речи.</a:t>
            </a:r>
          </a:p>
          <a:p>
            <a:pPr marR="254000" lvl="0">
              <a:spcBef>
                <a:spcPts val="0"/>
              </a:spcBef>
              <a:buClrTx/>
              <a:buSzTx/>
              <a:buFont typeface="Wingdings" pitchFamily="2" charset="2"/>
              <a:buChar char="Ø"/>
              <a:tabLst>
                <a:tab pos="114300" algn="l"/>
                <a:tab pos="457200" algn="l"/>
              </a:tabLst>
            </a:pPr>
            <a:r>
              <a:rPr lang="ru-RU" sz="2000" b="1" dirty="0" smtClean="0">
                <a:latin typeface="Times New Roman"/>
                <a:ea typeface="Times New Roman"/>
              </a:rPr>
              <a:t>Развитие </a:t>
            </a:r>
            <a:r>
              <a:rPr lang="ru-RU" sz="2000" b="1" dirty="0">
                <a:latin typeface="Times New Roman"/>
                <a:ea typeface="Times New Roman"/>
              </a:rPr>
              <a:t>умений связной речи с опорой на речевой опыт </a:t>
            </a:r>
            <a:r>
              <a:rPr lang="ru-RU" sz="2000" b="1" dirty="0" smtClean="0">
                <a:latin typeface="Times New Roman"/>
                <a:ea typeface="Times New Roman"/>
              </a:rPr>
              <a:t>ребенка.</a:t>
            </a:r>
          </a:p>
          <a:p>
            <a:pPr marR="254000" lvl="0">
              <a:spcAft>
                <a:spcPts val="0"/>
              </a:spcAft>
              <a:buFont typeface="Wingdings" pitchFamily="2" charset="2"/>
              <a:buChar char="Ø"/>
              <a:tabLst>
                <a:tab pos="114300" algn="l"/>
                <a:tab pos="457200" algn="l"/>
              </a:tabLst>
            </a:pPr>
            <a:r>
              <a:rPr lang="ru-RU" sz="2000" b="1" dirty="0" smtClean="0">
                <a:latin typeface="Times New Roman"/>
                <a:ea typeface="Times New Roman"/>
              </a:rPr>
              <a:t>Развитие </a:t>
            </a:r>
            <a:r>
              <a:rPr lang="ru-RU" sz="2000" b="1" dirty="0">
                <a:latin typeface="Times New Roman"/>
                <a:ea typeface="Times New Roman"/>
              </a:rPr>
              <a:t>фонематического слуха, совершенствование звуковой культуры речи детей. </a:t>
            </a:r>
          </a:p>
          <a:p>
            <a:pPr marR="254000" lvl="0">
              <a:spcAft>
                <a:spcPts val="0"/>
              </a:spcAft>
              <a:buFont typeface="Wingdings" pitchFamily="2" charset="2"/>
              <a:buChar char="Ø"/>
              <a:tabLst>
                <a:tab pos="114300" algn="l"/>
                <a:tab pos="457200" algn="l"/>
              </a:tabLst>
            </a:pPr>
            <a:r>
              <a:rPr lang="ru-RU" sz="2000" b="1" dirty="0">
                <a:latin typeface="Times New Roman"/>
                <a:ea typeface="Times New Roman"/>
              </a:rPr>
              <a:t>Обучение </a:t>
            </a:r>
            <a:r>
              <a:rPr lang="ru-RU" sz="2000" b="1" dirty="0" err="1" smtClean="0">
                <a:latin typeface="Times New Roman"/>
                <a:ea typeface="Times New Roman"/>
              </a:rPr>
              <a:t>звукослоговому</a:t>
            </a:r>
            <a:r>
              <a:rPr lang="ru-RU" sz="2000" b="1" dirty="0" smtClean="0">
                <a:latin typeface="Times New Roman"/>
                <a:ea typeface="Times New Roman"/>
              </a:rPr>
              <a:t> </a:t>
            </a:r>
            <a:r>
              <a:rPr lang="ru-RU" sz="2000" b="1" dirty="0">
                <a:latin typeface="Times New Roman"/>
                <a:ea typeface="Times New Roman"/>
              </a:rPr>
              <a:t>анализу слов. </a:t>
            </a:r>
          </a:p>
          <a:p>
            <a:pPr marR="254000" lvl="0">
              <a:spcAft>
                <a:spcPts val="0"/>
              </a:spcAft>
              <a:buFont typeface="Wingdings" pitchFamily="2" charset="2"/>
              <a:buChar char="Ø"/>
              <a:tabLst>
                <a:tab pos="114300" algn="l"/>
                <a:tab pos="457200" algn="l"/>
              </a:tabLst>
            </a:pPr>
            <a:r>
              <a:rPr lang="ru-RU" sz="2000" b="1" dirty="0">
                <a:latin typeface="Times New Roman"/>
                <a:ea typeface="Times New Roman"/>
              </a:rPr>
              <a:t>Развитие мелкой моторики руки. </a:t>
            </a:r>
          </a:p>
          <a:p>
            <a:pPr marL="0" marR="254000" lvl="0" indent="0">
              <a:spcBef>
                <a:spcPts val="0"/>
              </a:spcBef>
              <a:buClrTx/>
              <a:buSzTx/>
              <a:buNone/>
              <a:tabLst>
                <a:tab pos="114300" algn="l"/>
                <a:tab pos="457200" algn="l"/>
              </a:tabLst>
            </a:pPr>
            <a:endParaRPr lang="ru-RU" sz="1600" b="1" dirty="0">
              <a:solidFill>
                <a:srgbClr val="FFFF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053298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60688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    решаются   через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1187624" y="1340768"/>
            <a:ext cx="3096344" cy="2222073"/>
          </a:xfrm>
          <a:prstGeom prst="round2DiagRect">
            <a:avLst>
              <a:gd name="adj1" fmla="val 12748"/>
              <a:gd name="adj2" fmla="val 0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Book Antiqua" pitchFamily="18" charset="0"/>
              </a:rPr>
              <a:t>Специально организованную деятельность (занятия по развитию речи проводятся 2 раза в неделю во всех возрастных группах).</a:t>
            </a:r>
            <a:endParaRPr lang="ru-RU" dirty="0">
              <a:solidFill>
                <a:srgbClr val="002060"/>
              </a:solidFill>
              <a:latin typeface="Book Antiqua" pitchFamily="18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4528591" y="4005064"/>
            <a:ext cx="3096344" cy="2160240"/>
          </a:xfrm>
          <a:prstGeom prst="round2Diag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Book Antiqua" pitchFamily="18" charset="0"/>
              </a:rPr>
              <a:t>Организацию предметно-развивающей среды 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Book Antiqua" pitchFamily="18" charset="0"/>
              </a:rPr>
              <a:t>(речевые  и литературно-художественные уголки).</a:t>
            </a:r>
            <a:endParaRPr lang="ru-RU" dirty="0">
              <a:solidFill>
                <a:srgbClr val="002060"/>
              </a:solidFill>
              <a:latin typeface="Book Antiqua" pitchFamily="18" charset="0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4637663" y="1340769"/>
            <a:ext cx="3096344" cy="2222072"/>
          </a:xfrm>
          <a:prstGeom prst="round2Diag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Book Antiqua" pitchFamily="18" charset="0"/>
              </a:rPr>
              <a:t>Индивидуальная работа с детьми 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Book Antiqua" pitchFamily="18" charset="0"/>
              </a:rPr>
              <a:t>( на прогулках в утреннее и вечернее время).</a:t>
            </a:r>
            <a:endParaRPr lang="ru-RU" dirty="0">
              <a:solidFill>
                <a:srgbClr val="002060"/>
              </a:solidFill>
              <a:latin typeface="Book Antiqua" pitchFamily="18" charset="0"/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1172118" y="3852280"/>
            <a:ext cx="3096344" cy="1232904"/>
          </a:xfrm>
          <a:prstGeom prst="round2Diag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Book Antiqua" pitchFamily="18" charset="0"/>
              </a:rPr>
              <a:t>Дома  с родителями.</a:t>
            </a:r>
            <a:endParaRPr lang="ru-RU" dirty="0">
              <a:solidFill>
                <a:srgbClr val="002060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200049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539552" y="320040"/>
            <a:ext cx="6912768" cy="1020728"/>
          </a:xfrm>
        </p:spPr>
        <p:txBody>
          <a:bodyPr>
            <a:normAutofit/>
          </a:bodyPr>
          <a:lstStyle/>
          <a:p>
            <a:pPr algn="ctr"/>
            <a:r>
              <a:rPr lang="ru-RU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етодическое обеспечение </a:t>
            </a:r>
            <a:br>
              <a:rPr lang="ru-RU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разделу развитие речи  </a:t>
            </a:r>
            <a:endParaRPr lang="ru-RU" sz="24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8296" y="1765594"/>
            <a:ext cx="1837113" cy="2838796"/>
          </a:xfrm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993" y="1787118"/>
            <a:ext cx="1854124" cy="2785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8103" y="1794623"/>
            <a:ext cx="1926800" cy="277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Кислова Т.Р. «Речевые досуги. Пособие для ДОУ. Часть 3. Летний сон Дюймовочки»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103" y="4821707"/>
            <a:ext cx="1219463" cy="1727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Бунеев Р.Н., Бунеева Е.В. «Наглядный и раздаточный материал для дошкольников: Часть 1: Овощи, фрукты, ягоды»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54" y="4797152"/>
            <a:ext cx="1338064" cy="1739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Бунеев Р.Н., Бунеева Е.В. «Наглядный и раздаточный материал для дошкольников: Часть 3: Профессии: Человечки, схемы, знаки»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295" y="4803474"/>
            <a:ext cx="1321126" cy="1739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 descr="Бунеев Р.Н., Бунеева Е.В. «Наглядный и раздаточный материал для дошкольников: Часть 10: Птицы»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334" y="4803474"/>
            <a:ext cx="1342927" cy="1745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 descr="Бунеев Р.Н., Бунеева Е.В. «Развитие речи. Пособие для ДОУ. Пособие к тетрадям «По дороге к Азбуке». Часть 5. Серии сюжетных картинок-иллюстраций к сказкам для обучения пересказу»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8990" y="4797152"/>
            <a:ext cx="1357191" cy="1719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7" descr=" По дороге к Азбуке. Пособие для дошкольников 4-6 лет, в 4-х частях 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306" y="4484743"/>
            <a:ext cx="1631950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79512" y="260648"/>
            <a:ext cx="7776864" cy="1584176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kern="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  <a:ea typeface="+mj-ea"/>
                <a:cs typeface="+mj-cs"/>
              </a:rPr>
              <a:t>Дети сами открывают новые знания  – </a:t>
            </a:r>
            <a:r>
              <a:rPr lang="ru-RU" sz="2400" kern="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проблемно-диалогическая</a:t>
            </a:r>
            <a:r>
              <a:rPr lang="ru-RU" sz="2400" kern="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/>
                <a:ea typeface="+mj-ea"/>
                <a:cs typeface="+mj-cs"/>
              </a:rPr>
              <a:t> технология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23528" y="2132856"/>
            <a:ext cx="5400600" cy="4464496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ru-RU" sz="22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игра, создающая мотивацию к занятию (3-5 мин)</a:t>
            </a:r>
          </a:p>
          <a:p>
            <a:pPr marL="342900" lvl="0" indent="-34290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ru-RU" sz="22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 в игровой ситуации (1-3 мин)</a:t>
            </a:r>
          </a:p>
          <a:p>
            <a:pPr marL="342900" lvl="0" indent="-34290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ru-RU" sz="22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Открытие нового знания или поиск умения (5-7 мин)</a:t>
            </a:r>
          </a:p>
          <a:p>
            <a:pPr marL="342900" lvl="0" indent="-34290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ru-RU" sz="22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Воспроизведение нового в типовой ситуации (5 мин) – игра по новым правилам </a:t>
            </a:r>
          </a:p>
          <a:p>
            <a:pPr marL="342900" lvl="0" indent="-34290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ru-RU" sz="22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 задания</a:t>
            </a:r>
          </a:p>
          <a:p>
            <a:pPr marL="342900" lvl="0" indent="-34290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ru-RU" sz="2200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 занятия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052751" y="2276872"/>
            <a:ext cx="2664296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50000"/>
              </a:spcBef>
              <a:spcAft>
                <a:spcPct val="0"/>
              </a:spcAft>
            </a:pPr>
            <a:r>
              <a:rPr lang="ru-RU" dirty="0">
                <a:solidFill>
                  <a:schemeClr val="tx1"/>
                </a:solidFill>
                <a:latin typeface="Book Antiqua" pitchFamily="18" charset="0"/>
              </a:rPr>
              <a:t>Знакомые правила игры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121921" y="4581128"/>
            <a:ext cx="2664296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50000"/>
              </a:spcBef>
              <a:spcAft>
                <a:spcPct val="0"/>
              </a:spcAft>
            </a:pPr>
            <a:r>
              <a:rPr lang="ru-RU" dirty="0">
                <a:solidFill>
                  <a:schemeClr val="tx1"/>
                </a:solidFill>
                <a:latin typeface="Book Antiqua" pitchFamily="18" charset="0"/>
              </a:rPr>
              <a:t>Знакомство с новыми правилами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121921" y="5445224"/>
            <a:ext cx="2664296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50000"/>
              </a:spcBef>
              <a:spcAft>
                <a:spcPct val="0"/>
              </a:spcAft>
            </a:pPr>
            <a:r>
              <a:rPr lang="ru-RU" dirty="0">
                <a:solidFill>
                  <a:schemeClr val="tx1"/>
                </a:solidFill>
                <a:latin typeface="Book Antiqua" pitchFamily="18" charset="0"/>
              </a:rPr>
              <a:t>Знакомые правила игры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052751" y="3501008"/>
            <a:ext cx="2664296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50000"/>
              </a:spcBef>
              <a:spcAft>
                <a:spcPct val="0"/>
              </a:spcAft>
            </a:pPr>
            <a:r>
              <a:rPr lang="ru-RU" dirty="0">
                <a:solidFill>
                  <a:schemeClr val="tx1"/>
                </a:solidFill>
                <a:latin typeface="Book Antiqua" pitchFamily="18" charset="0"/>
              </a:rPr>
              <a:t>Мы еще не знаем, мы еще не умеем</a:t>
            </a:r>
          </a:p>
        </p:txBody>
      </p:sp>
    </p:spTree>
    <p:extLst>
      <p:ext uri="{BB962C8B-B14F-4D97-AF65-F5344CB8AC3E}">
        <p14:creationId xmlns:p14="http://schemas.microsoft.com/office/powerpoint/2010/main" val="123056987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1052736"/>
            <a:ext cx="6840760" cy="32808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ru-RU" sz="2800" kern="0" dirty="0">
                <a:latin typeface="Times New Roman" pitchFamily="18" charset="0"/>
              </a:rPr>
              <a:t>В работе с дошкольниками </a:t>
            </a:r>
            <a:r>
              <a:rPr lang="ru-RU" sz="2800" b="1" kern="0" dirty="0">
                <a:latin typeface="Times New Roman" pitchFamily="18" charset="0"/>
              </a:rPr>
              <a:t>не могут быть </a:t>
            </a:r>
            <a:r>
              <a:rPr lang="ru-RU" sz="2800" kern="0" dirty="0">
                <a:latin typeface="Times New Roman" pitchFamily="18" charset="0"/>
              </a:rPr>
              <a:t>использованы произвольное</a:t>
            </a:r>
            <a:r>
              <a:rPr lang="ru-RU" sz="2800" b="1" kern="0" dirty="0">
                <a:latin typeface="Times New Roman" pitchFamily="18" charset="0"/>
              </a:rPr>
              <a:t> запоминание и выучивание</a:t>
            </a:r>
            <a:r>
              <a:rPr lang="ru-RU" sz="2800" kern="0" dirty="0">
                <a:latin typeface="Times New Roman" pitchFamily="18" charset="0"/>
              </a:rPr>
              <a:t>;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ru-RU" sz="2800" kern="0" dirty="0">
                <a:latin typeface="Times New Roman" pitchFamily="18" charset="0"/>
              </a:rPr>
              <a:t>Знания и умения могут быть присвоены детьми только </a:t>
            </a:r>
            <a:r>
              <a:rPr lang="ru-RU" sz="2800" b="1" kern="0" dirty="0">
                <a:latin typeface="Times New Roman" pitchFamily="18" charset="0"/>
              </a:rPr>
              <a:t>в результате их постоянного применения</a:t>
            </a:r>
            <a:r>
              <a:rPr lang="ru-RU" sz="2800" kern="0" dirty="0">
                <a:latin typeface="Times New Roman" pitchFamily="18" charset="0"/>
              </a:rPr>
              <a:t>;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ru-RU" sz="2800" b="1" kern="0" dirty="0">
                <a:latin typeface="Times New Roman" pitchFamily="18" charset="0"/>
              </a:rPr>
              <a:t>Игра – способ применения знаний</a:t>
            </a:r>
            <a:r>
              <a:rPr lang="ru-RU" sz="2800" kern="0" dirty="0">
                <a:latin typeface="Times New Roman" pitchFamily="18" charset="0"/>
              </a:rPr>
              <a:t>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764704"/>
            <a:ext cx="800795" cy="1247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208799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948720"/>
          </a:xfrm>
        </p:spPr>
        <p:txBody>
          <a:bodyPr>
            <a:normAutofit/>
          </a:bodyPr>
          <a:lstStyle/>
          <a:p>
            <a:pPr algn="ctr"/>
            <a:r>
              <a:rPr lang="ru-RU" sz="2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ринципы соблюдаемые </a:t>
            </a:r>
            <a:br>
              <a:rPr lang="ru-RU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занятиях</a:t>
            </a:r>
            <a:endParaRPr lang="ru-RU" sz="28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00808"/>
            <a:ext cx="7239000" cy="484632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251520" y="1268760"/>
            <a:ext cx="3766120" cy="3456384"/>
          </a:xfrm>
          <a:prstGeom prst="horizont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</a:rPr>
              <a:t>Презумпция правильного ответа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400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</a:rPr>
              <a:t>– надо изо всех сил искать разумное содержание в высказывании </a:t>
            </a: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</a:rPr>
              <a:t>ребенка.</a:t>
            </a:r>
            <a:endParaRPr lang="ru-RU" sz="2400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4017640" y="1268760"/>
            <a:ext cx="3794720" cy="3240360"/>
          </a:xfrm>
          <a:prstGeom prst="horizont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</a:rPr>
              <a:t>Ребенок говорит как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</a:rPr>
              <a:t>может,</a:t>
            </a:r>
            <a:r>
              <a:rPr lang="ru-RU" sz="2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</a:rPr>
              <a:t> а воспитатель – помогает точно </a:t>
            </a: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</a:rPr>
              <a:t>сформулировать.</a:t>
            </a:r>
            <a:endParaRPr lang="ru-RU" sz="2400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3203848" y="3573016"/>
            <a:ext cx="3924436" cy="3118725"/>
          </a:xfrm>
          <a:prstGeom prst="horizont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</a:rPr>
              <a:t>На любой хороший творческий вопрос, как и в жизни, может быть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</a:rPr>
              <a:t>более одного </a:t>
            </a:r>
            <a:r>
              <a:rPr lang="ru-RU" sz="24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</a:rPr>
              <a:t>правильного </a:t>
            </a:r>
            <a:r>
              <a:rPr lang="ru-RU" sz="24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</a:rPr>
              <a:t>ответа.</a:t>
            </a:r>
            <a:endParaRPr lang="ru-RU" sz="2400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256380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1702</TotalTime>
  <Words>368</Words>
  <Application>Microsoft Office PowerPoint</Application>
  <PresentationFormat>Экран (4:3)</PresentationFormat>
  <Paragraphs>64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Book Antiqua</vt:lpstr>
      <vt:lpstr>Calibri</vt:lpstr>
      <vt:lpstr>Calibri Light</vt:lpstr>
      <vt:lpstr>Times New Roman</vt:lpstr>
      <vt:lpstr>Verdana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Задачи  раздела Развитие   речи  в программе Школа 2100</vt:lpstr>
      <vt:lpstr>Задачи     решаются   через</vt:lpstr>
      <vt:lpstr>Методическое обеспечение  по разделу развитие речи  </vt:lpstr>
      <vt:lpstr>Презентация PowerPoint</vt:lpstr>
      <vt:lpstr>Презентация PowerPoint</vt:lpstr>
      <vt:lpstr>Принципы соблюдаемые  на занятиях</vt:lpstr>
      <vt:lpstr>Организованные виды деятельности   по   развитию речи</vt:lpstr>
      <vt:lpstr>Индивидуальная работа с детьми  проводится ежедневно  во второй половине дня</vt:lpstr>
      <vt:lpstr>Работа с родителями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Мой опыт работы</dc:title>
  <dc:creator>ОЛЯ</dc:creator>
  <cp:lastModifiedBy>Пользователь Windows</cp:lastModifiedBy>
  <cp:revision>165</cp:revision>
  <dcterms:created xsi:type="dcterms:W3CDTF">2011-11-07T16:07:34Z</dcterms:created>
  <dcterms:modified xsi:type="dcterms:W3CDTF">2021-03-16T02:49:22Z</dcterms:modified>
</cp:coreProperties>
</file>