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85" r:id="rId4"/>
    <p:sldId id="281" r:id="rId5"/>
    <p:sldId id="287" r:id="rId6"/>
    <p:sldId id="262" r:id="rId7"/>
    <p:sldId id="289" r:id="rId8"/>
    <p:sldId id="290" r:id="rId9"/>
    <p:sldId id="286" r:id="rId10"/>
    <p:sldId id="276" r:id="rId11"/>
    <p:sldId id="275" r:id="rId12"/>
    <p:sldId id="27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0042-5821-4A34-915D-40EC513C48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BE29-FD29-4A92-9934-3D0FE441C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9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6BE29-FD29-4A92-9934-3D0FE441CD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DED4-05D4-4606-9E67-FA90A92D601F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3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7B6C-0565-4361-BDB4-A72E53FCE5AB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38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18D5-3294-4779-BBC0-6048BB2AB78A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06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976A-2468-4312-95DA-86217381090D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08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06F9-88FB-4DC0-BDA8-577B366C8151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81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DBE8-3A69-4821-A4E3-610C3563CAC4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22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4514-2DC9-476D-949F-52BE6F7E6FF1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82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E311-5A98-43EA-9D99-74235C1BD501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09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CA57-4209-4715-B8D0-EA63F0A493CE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8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69D-D742-4804-8DAC-2E4313233E31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11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155B-277D-4080-BB2F-5805C143B690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10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CA87-66F1-4987-9993-74EB78E3E5F2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5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ou.ru/catalog.php?cPath=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2924944"/>
            <a:ext cx="6840760" cy="272024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600" b="1" dirty="0" smtClean="0">
                <a:latin typeface="Book Antiqua" pitchFamily="18" charset="0"/>
              </a:rPr>
              <a:t> Воспитатель МАДОУ детский сад «</a:t>
            </a:r>
            <a:r>
              <a:rPr lang="ru-RU" sz="2600" b="1" dirty="0" err="1" smtClean="0">
                <a:latin typeface="Book Antiqua" pitchFamily="18" charset="0"/>
              </a:rPr>
              <a:t>Рябинушка</a:t>
            </a:r>
            <a:r>
              <a:rPr lang="ru-RU" sz="2600" b="1" dirty="0" smtClean="0">
                <a:latin typeface="Book Antiqua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Панюшкина С.В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2492896"/>
            <a:ext cx="62646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Речевое  развитие в рамках реализации программы Школа 2100</a:t>
            </a:r>
          </a:p>
          <a:p>
            <a:pPr algn="just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Образовательная система «Школа 2100». Программа «Детский сад 2100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1626096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128792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>
                <a:solidFill>
                  <a:schemeClr val="tx1"/>
                </a:solidFill>
                <a:latin typeface="Book Antiqua" pitchFamily="18" charset="0"/>
              </a:rPr>
              <a:t>О</a:t>
            </a:r>
            <a:r>
              <a:rPr lang="ru-RU" sz="2800" cap="none" dirty="0" smtClean="0">
                <a:solidFill>
                  <a:schemeClr val="tx1"/>
                </a:solidFill>
                <a:latin typeface="Book Antiqua" pitchFamily="18" charset="0"/>
              </a:rPr>
              <a:t>рганизованные виды деятельности  </a:t>
            </a:r>
            <a:br>
              <a:rPr lang="ru-RU" sz="2800" cap="none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latin typeface="Book Antiqua" pitchFamily="18" charset="0"/>
              </a:rPr>
              <a:t>по   развитию речи</a:t>
            </a:r>
            <a:endParaRPr lang="ru-RU" sz="2800" cap="none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8172400" cy="525658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1800" cap="all" dirty="0">
              <a:ln w="0"/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919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548" y="476672"/>
            <a:ext cx="8136904" cy="115212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ндивидуальная работа с детьми  проводится ежедневно 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дня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52048"/>
            <a:ext cx="1800200" cy="2398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23" y="3789040"/>
            <a:ext cx="355552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655096"/>
            <a:ext cx="3026063" cy="4040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893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с родителями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7992888" cy="5877272"/>
          </a:xfrm>
        </p:spPr>
        <p:txBody>
          <a:bodyPr/>
          <a:lstStyle/>
          <a:p>
            <a:pPr marL="0" indent="0">
              <a:tabLst>
                <a:tab pos="3948113" algn="l"/>
              </a:tabLst>
            </a:pPr>
            <a:r>
              <a:rPr lang="ru-RU" dirty="0" smtClean="0"/>
              <a:t>                  	</a:t>
            </a:r>
          </a:p>
          <a:p>
            <a:pPr marL="0" indent="0">
              <a:tabLst>
                <a:tab pos="3948113" algn="l"/>
              </a:tabLst>
            </a:pPr>
            <a:endParaRPr lang="ru-RU" dirty="0"/>
          </a:p>
          <a:p>
            <a:pPr marL="0" indent="0">
              <a:tabLst>
                <a:tab pos="3948113" algn="l"/>
              </a:tabLst>
            </a:pPr>
            <a:endParaRPr lang="ru-RU" dirty="0" smtClean="0"/>
          </a:p>
          <a:p>
            <a:pPr marL="0" indent="0">
              <a:tabLst>
                <a:tab pos="3948113" algn="l"/>
              </a:tabLst>
            </a:pPr>
            <a:endParaRPr lang="ru-RU" dirty="0"/>
          </a:p>
          <a:p>
            <a:pPr marL="0" indent="0">
              <a:tabLst>
                <a:tab pos="3948113" algn="l"/>
              </a:tabLst>
            </a:pPr>
            <a:endParaRPr lang="ru-RU" dirty="0" smtClean="0"/>
          </a:p>
          <a:p>
            <a:pPr marL="0" indent="0">
              <a:tabLst>
                <a:tab pos="3948113" algn="l"/>
              </a:tabLst>
            </a:pPr>
            <a:endParaRPr lang="ru-RU" dirty="0"/>
          </a:p>
          <a:p>
            <a:pPr marL="0" indent="0">
              <a:tabLst>
                <a:tab pos="3948113" algn="l"/>
              </a:tabLst>
            </a:pPr>
            <a:r>
              <a:rPr lang="ru-RU" dirty="0" smtClean="0"/>
              <a:t>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-индивидуальные беседы</a:t>
            </a:r>
          </a:p>
          <a:p>
            <a:pPr marL="484188" lvl="2" indent="3551238">
              <a:tabLst>
                <a:tab pos="3948113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родительские собрания</a:t>
            </a:r>
          </a:p>
          <a:p>
            <a:pPr marL="484188" lvl="2" indent="3551238">
              <a:tabLst>
                <a:tab pos="3948113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</a:t>
            </a:r>
          </a:p>
          <a:p>
            <a:pPr marL="484188" lvl="2" indent="3551238">
              <a:tabLst>
                <a:tab pos="3948113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просмотры открытых занятий</a:t>
            </a:r>
          </a:p>
          <a:p>
            <a:pPr marL="484188" lvl="2" indent="3551238">
              <a:tabLst>
                <a:tab pos="3948113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«Дни открытых дверей»</a:t>
            </a:r>
          </a:p>
          <a:p>
            <a:pPr marL="484188" lvl="2" indent="3551238">
              <a:tabLst>
                <a:tab pos="3948113" algn="l"/>
              </a:tabLs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9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4601" y="188640"/>
            <a:ext cx="576064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01" y="1130864"/>
            <a:ext cx="5926747" cy="405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765513"/>
            <a:ext cx="3168352" cy="421853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6056" y="764704"/>
            <a:ext cx="2808312" cy="3600400"/>
          </a:xfrm>
        </p:spPr>
        <p:txBody>
          <a:bodyPr>
            <a:noAutofit/>
          </a:bodyPr>
          <a:lstStyle/>
          <a:p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С 2020 года МАДОУ детский сад «</a:t>
            </a:r>
            <a:r>
              <a:rPr lang="ru-RU" sz="2400" dirty="0" err="1" smtClean="0">
                <a:latin typeface="Book Antiqua" pitchFamily="18" charset="0"/>
              </a:rPr>
              <a:t>Рябинушка</a:t>
            </a:r>
            <a:r>
              <a:rPr lang="ru-RU" sz="2400" dirty="0" smtClean="0">
                <a:latin typeface="Book Antiqua" pitchFamily="18" charset="0"/>
              </a:rPr>
              <a:t>» стал работать по программе «Школа </a:t>
            </a:r>
            <a:r>
              <a:rPr lang="ru-RU" sz="2400" dirty="0">
                <a:latin typeface="Book Antiqua" pitchFamily="18" charset="0"/>
              </a:rPr>
              <a:t>2100» </a:t>
            </a:r>
            <a:r>
              <a:rPr lang="ru-RU" sz="2400" dirty="0" smtClean="0">
                <a:latin typeface="Book Antiqua" pitchFamily="18" charset="0"/>
              </a:rPr>
              <a:t>под редакцией академика А.А</a:t>
            </a:r>
            <a:r>
              <a:rPr lang="ru-RU" sz="2400" dirty="0">
                <a:latin typeface="Book Antiqua" pitchFamily="18" charset="0"/>
              </a:rPr>
              <a:t>. </a:t>
            </a:r>
            <a:r>
              <a:rPr lang="ru-RU" sz="2400" dirty="0" smtClean="0">
                <a:latin typeface="Book Antiqua" pitchFamily="18" charset="0"/>
              </a:rPr>
              <a:t>Леонтьева.</a:t>
            </a:r>
          </a:p>
          <a:p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64006" y="404664"/>
            <a:ext cx="7664378" cy="4968875"/>
          </a:xfrm>
          <a:prstGeom prst="roundRect">
            <a:avLst>
              <a:gd name="adj" fmla="val 26894"/>
            </a:avLst>
          </a:prstGeom>
          <a:gradFill rotWithShape="1">
            <a:gsLst>
              <a:gs pos="0">
                <a:srgbClr val="66FF66"/>
              </a:gs>
              <a:gs pos="50000">
                <a:srgbClr val="66FF66">
                  <a:gamma/>
                  <a:tint val="1372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Программа строится в соответствии с целью и общими принципами Образовательной системы «Школа 2100». Главная цель данной образовательной системы –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создание условий для развития функционально грамотной личности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– человека, способного решать любые жизненные задачи (проблемы), используя для этого приобретаемые в течение всей жизни знания, умения и навыки и оставаясь при этом 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20858095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647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cap="none" dirty="0" smtClean="0">
                <a:ln w="50800"/>
                <a:solidFill>
                  <a:schemeClr val="tx1"/>
                </a:solidFill>
                <a:latin typeface="Book Antiqua" pitchFamily="18" charset="0"/>
              </a:rPr>
              <a:t>Задачи </a:t>
            </a:r>
            <a:br>
              <a:rPr lang="ru-RU" sz="2800" cap="none" dirty="0" smtClean="0">
                <a:ln w="50800"/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sz="2800" cap="none" dirty="0" smtClean="0">
                <a:ln w="50800"/>
                <a:solidFill>
                  <a:schemeClr val="tx1"/>
                </a:solidFill>
                <a:latin typeface="Book Antiqua" pitchFamily="18" charset="0"/>
              </a:rPr>
              <a:t>раздела Развитие   речи</a:t>
            </a:r>
            <a:br>
              <a:rPr lang="ru-RU" sz="2800" cap="none" dirty="0" smtClean="0">
                <a:ln w="50800"/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sz="2800" cap="none" dirty="0" smtClean="0">
                <a:ln w="50800"/>
                <a:solidFill>
                  <a:schemeClr val="tx1"/>
                </a:solidFill>
                <a:latin typeface="Book Antiqua" pitchFamily="18" charset="0"/>
              </a:rPr>
              <a:t> в программе Школа 2100</a:t>
            </a:r>
            <a:endParaRPr lang="ru-RU" sz="2800" cap="none" dirty="0">
              <a:ln w="50800"/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25625"/>
            <a:ext cx="7183710" cy="3115543"/>
          </a:xfrm>
        </p:spPr>
        <p:txBody>
          <a:bodyPr>
            <a:normAutofit lnSpcReduction="10000"/>
          </a:bodyPr>
          <a:lstStyle/>
          <a:p>
            <a:pPr marR="254000" lvl="0">
              <a:spcBef>
                <a:spcPts val="0"/>
              </a:spcBef>
              <a:buClrTx/>
              <a:buSzTx/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endParaRPr lang="ru-RU" sz="24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R="254000" lvl="0">
              <a:spcBef>
                <a:spcPts val="0"/>
              </a:spcBef>
              <a:buClrTx/>
              <a:buSzTx/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Обогащение </a:t>
            </a:r>
            <a:r>
              <a:rPr lang="ru-RU" sz="2000" b="1" dirty="0">
                <a:latin typeface="Times New Roman"/>
                <a:ea typeface="Times New Roman"/>
              </a:rPr>
              <a:t>активного, пассивного, потенциального словаря. </a:t>
            </a:r>
          </a:p>
          <a:p>
            <a:pPr marR="254000" lvl="0">
              <a:spcBef>
                <a:spcPts val="0"/>
              </a:spcBef>
              <a:buClrTx/>
              <a:buSzTx/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Развитие </a:t>
            </a:r>
            <a:r>
              <a:rPr lang="ru-RU" sz="2000" b="1" dirty="0">
                <a:latin typeface="Times New Roman"/>
                <a:ea typeface="Times New Roman"/>
              </a:rPr>
              <a:t>грамматического </a:t>
            </a:r>
            <a:r>
              <a:rPr lang="ru-RU" sz="2000" b="1" dirty="0" smtClean="0">
                <a:latin typeface="Times New Roman"/>
                <a:ea typeface="Times New Roman"/>
              </a:rPr>
              <a:t>строя речи.</a:t>
            </a:r>
          </a:p>
          <a:p>
            <a:pPr marR="254000" lvl="0">
              <a:spcBef>
                <a:spcPts val="0"/>
              </a:spcBef>
              <a:buClrTx/>
              <a:buSzTx/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Развитие </a:t>
            </a:r>
            <a:r>
              <a:rPr lang="ru-RU" sz="2000" b="1" dirty="0">
                <a:latin typeface="Times New Roman"/>
                <a:ea typeface="Times New Roman"/>
              </a:rPr>
              <a:t>умений связной речи с опорой на речевой опыт </a:t>
            </a:r>
            <a:r>
              <a:rPr lang="ru-RU" sz="2000" b="1" dirty="0" smtClean="0">
                <a:latin typeface="Times New Roman"/>
                <a:ea typeface="Times New Roman"/>
              </a:rPr>
              <a:t>ребенка.</a:t>
            </a:r>
          </a:p>
          <a:p>
            <a:pPr marR="254000" lvl="0">
              <a:spcAft>
                <a:spcPts val="0"/>
              </a:spcAft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Развитие </a:t>
            </a:r>
            <a:r>
              <a:rPr lang="ru-RU" sz="2000" b="1" dirty="0">
                <a:latin typeface="Times New Roman"/>
                <a:ea typeface="Times New Roman"/>
              </a:rPr>
              <a:t>фонематического слуха, совершенствование звуковой культуры речи детей. </a:t>
            </a:r>
          </a:p>
          <a:p>
            <a:pPr marR="254000" lvl="0">
              <a:spcAft>
                <a:spcPts val="0"/>
              </a:spcAft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Обучение </a:t>
            </a:r>
            <a:r>
              <a:rPr lang="ru-RU" sz="2000" b="1" dirty="0" err="1" smtClean="0">
                <a:latin typeface="Times New Roman"/>
                <a:ea typeface="Times New Roman"/>
              </a:rPr>
              <a:t>звукослоговому</a:t>
            </a:r>
            <a:r>
              <a:rPr lang="ru-RU" sz="20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анализу слов. </a:t>
            </a:r>
          </a:p>
          <a:p>
            <a:pPr marR="254000" lvl="0">
              <a:spcAft>
                <a:spcPts val="0"/>
              </a:spcAft>
              <a:buFont typeface="Wingdings" pitchFamily="2" charset="2"/>
              <a:buChar char="Ø"/>
              <a:tabLst>
                <a:tab pos="114300" algn="l"/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Развитие мелкой моторики руки. </a:t>
            </a:r>
          </a:p>
          <a:p>
            <a:pPr marL="0" marR="254000" lvl="0" indent="0">
              <a:spcBef>
                <a:spcPts val="0"/>
              </a:spcBef>
              <a:buClrTx/>
              <a:buSzTx/>
              <a:buNone/>
              <a:tabLst>
                <a:tab pos="114300" algn="l"/>
                <a:tab pos="457200" algn="l"/>
              </a:tabLst>
            </a:pPr>
            <a:endParaRPr lang="ru-RU" sz="16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32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   решаются   через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1340768"/>
            <a:ext cx="3096344" cy="2222073"/>
          </a:xfrm>
          <a:prstGeom prst="round2DiagRect">
            <a:avLst>
              <a:gd name="adj1" fmla="val 12748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Специально организованную деятельность (занятия по развитию речи проводятся 2 раза в неделю во всех возрастных группах).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28591" y="4005064"/>
            <a:ext cx="3096344" cy="216024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Организацию предметно-развивающей среды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(речевые  и литературно-художественные уголки).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37663" y="1340769"/>
            <a:ext cx="3096344" cy="222207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Индивидуальная работа с детьми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( на прогулках в утреннее и вечернее время).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72118" y="3852280"/>
            <a:ext cx="3096344" cy="123290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Дома  с родителями.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00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39552" y="320040"/>
            <a:ext cx="6912768" cy="1020728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етодическое обеспечение 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развитие речи 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296" y="1765594"/>
            <a:ext cx="1837113" cy="2838796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3" y="1787118"/>
            <a:ext cx="1854124" cy="278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03" y="1794623"/>
            <a:ext cx="1926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Кислова Т.Р. «Речевые досуги. Пособие для ДОУ. Часть 3. Летний сон Дюймовочк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03" y="4821707"/>
            <a:ext cx="1219463" cy="17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Бунеев Р.Н., Бунеева Е.В. «Наглядный и раздаточный материал для дошкольников: Часть 1: Овощи, фрукты, ягоды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4" y="4797152"/>
            <a:ext cx="1338064" cy="173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Бунеев Р.Н., Бунеева Е.В. «Наглядный и раздаточный материал для дошкольников: Часть 3: Профессии: Человечки, схемы, знаки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95" y="4803474"/>
            <a:ext cx="1321126" cy="173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Бунеев Р.Н., Бунеева Е.В. «Наглядный и раздаточный материал для дошкольников: Часть 10: Птицы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4" y="4803474"/>
            <a:ext cx="1342927" cy="17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Бунеев Р.Н., Бунеева Е.В. «Развитие речи. Пособие для ДОУ. Пособие к тетрадям «По дороге к Азбуке». Часть 5. Серии сюжетных картинок-иллюстраций к сказкам для обучения пересказу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90" y="4797152"/>
            <a:ext cx="1357191" cy="17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 По дороге к Азбуке. Пособие для дошкольников 4-6 лет, в 4-х частях 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06" y="4484743"/>
            <a:ext cx="1631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7776864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Дети сами открывают новые знания  – </a:t>
            </a:r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проблемно-диалогическая</a:t>
            </a:r>
            <a:r>
              <a:rPr lang="ru-RU" sz="2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 технология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132856"/>
            <a:ext cx="5400600" cy="4464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игра, создающая мотивацию к занятию (3-5 мин)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 в игровой ситуации (1-3 мин)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нового знания или поиск умения (5-7 мин)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нового в типовой ситуации (5 мин) – игра по новым правилам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задания</a:t>
            </a:r>
          </a:p>
          <a:p>
            <a:pPr marL="342900" lvl="0" indent="-3429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занятия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52751" y="2276872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Знакомые правила игры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1921" y="4581128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Знакомство с новыми правилами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1921" y="5445224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Знакомые правила игры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2751" y="3501008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Мы еще не знаем, мы еще не умеем</a:t>
            </a:r>
          </a:p>
        </p:txBody>
      </p:sp>
    </p:spTree>
    <p:extLst>
      <p:ext uri="{BB962C8B-B14F-4D97-AF65-F5344CB8AC3E}">
        <p14:creationId xmlns:p14="http://schemas.microsoft.com/office/powerpoint/2010/main" val="1230569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84076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latin typeface="Times New Roman" pitchFamily="18" charset="0"/>
              </a:rPr>
              <a:t>В работе с дошкольниками </a:t>
            </a:r>
            <a:r>
              <a:rPr lang="ru-RU" sz="2800" b="1" kern="0" dirty="0">
                <a:latin typeface="Times New Roman" pitchFamily="18" charset="0"/>
              </a:rPr>
              <a:t>не могут быть </a:t>
            </a:r>
            <a:r>
              <a:rPr lang="ru-RU" sz="2800" kern="0" dirty="0">
                <a:latin typeface="Times New Roman" pitchFamily="18" charset="0"/>
              </a:rPr>
              <a:t>использованы произвольное</a:t>
            </a:r>
            <a:r>
              <a:rPr lang="ru-RU" sz="2800" b="1" kern="0" dirty="0">
                <a:latin typeface="Times New Roman" pitchFamily="18" charset="0"/>
              </a:rPr>
              <a:t> запоминание и выучивание</a:t>
            </a:r>
            <a:r>
              <a:rPr lang="ru-RU" sz="2800" kern="0" dirty="0">
                <a:latin typeface="Times New Roman" pitchFamily="18" charset="0"/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latin typeface="Times New Roman" pitchFamily="18" charset="0"/>
              </a:rPr>
              <a:t>Знания и умения могут быть присвоены детьми только </a:t>
            </a:r>
            <a:r>
              <a:rPr lang="ru-RU" sz="2800" b="1" kern="0" dirty="0">
                <a:latin typeface="Times New Roman" pitchFamily="18" charset="0"/>
              </a:rPr>
              <a:t>в результате их постоянного применения</a:t>
            </a:r>
            <a:r>
              <a:rPr lang="ru-RU" sz="2800" kern="0" dirty="0">
                <a:latin typeface="Times New Roman" pitchFamily="18" charset="0"/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latin typeface="Times New Roman" pitchFamily="18" charset="0"/>
              </a:rPr>
              <a:t>Игра – способ применения знаний</a:t>
            </a:r>
            <a:r>
              <a:rPr lang="ru-RU" sz="2800" kern="0" dirty="0">
                <a:latin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0795" cy="12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087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 соблюдаемые 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239000" cy="484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1268760"/>
            <a:ext cx="3766120" cy="345638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Презумпция правильного ответа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– надо изо всех сил искать разумное содержание в высказывании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ребенка.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017640" y="1268760"/>
            <a:ext cx="3794720" cy="324036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Ребенок говорит как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может,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а воспитатель – помогает точно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сформулировать.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203848" y="3573016"/>
            <a:ext cx="3924436" cy="311872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На любой хороший творческий вопрос, как и в жизни, может быть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более одного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правильного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ответа.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63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368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Задачи  раздела Развитие   речи  в программе Школа 2100</vt:lpstr>
      <vt:lpstr>Задачи     решаются   через</vt:lpstr>
      <vt:lpstr>Методическое обеспечение  по разделу развитие речи  </vt:lpstr>
      <vt:lpstr>Презентация PowerPoint</vt:lpstr>
      <vt:lpstr>Презентация PowerPoint</vt:lpstr>
      <vt:lpstr>Принципы соблюдаемые  на занятиях</vt:lpstr>
      <vt:lpstr>Организованные виды деятельности   по   развитию речи</vt:lpstr>
      <vt:lpstr>Индивидуальная работа с детьми  проводится ежедневно  во второй половине дня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опыт работы</dc:title>
  <dc:creator>ОЛЯ</dc:creator>
  <cp:lastModifiedBy>Пользователь Windows</cp:lastModifiedBy>
  <cp:revision>165</cp:revision>
  <dcterms:created xsi:type="dcterms:W3CDTF">2011-11-07T16:07:34Z</dcterms:created>
  <dcterms:modified xsi:type="dcterms:W3CDTF">2021-03-16T02:49:22Z</dcterms:modified>
</cp:coreProperties>
</file>