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3" r:id="rId14"/>
    <p:sldId id="274" r:id="rId15"/>
    <p:sldId id="270" r:id="rId16"/>
    <p:sldId id="271" r:id="rId17"/>
    <p:sldId id="27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90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DD64E1-95DA-40E7-B61A-A8AC1F05D01F}" type="datetimeFigureOut">
              <a:rPr lang="ru-RU" smtClean="0"/>
              <a:pPr/>
              <a:t>22.02.2018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2D20CC2-E5C4-493A-AE6D-C5F5997173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4900" i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330848"/>
          </a:xfrm>
          <a:solidFill>
            <a:srgbClr val="FFC0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400" i="1" dirty="0">
                <a:solidFill>
                  <a:schemeClr val="bg2">
                    <a:lumMod val="75000"/>
                  </a:schemeClr>
                </a:solidFill>
              </a:rPr>
              <a:t>Здоровьесберегающие технологии в логопедической </a:t>
            </a:r>
            <a:r>
              <a:rPr lang="ru-RU" sz="4400" i="1" dirty="0" smtClean="0">
                <a:solidFill>
                  <a:schemeClr val="bg2">
                    <a:lumMod val="75000"/>
                  </a:schemeClr>
                </a:solidFill>
              </a:rPr>
              <a:t>практике</a:t>
            </a:r>
          </a:p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Учитель-логопед: Комарова С.А</a:t>
            </a:r>
            <a:r>
              <a:rPr lang="ru-RU" sz="4400" i="1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4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572296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МУНИЦИПАЛЬНОЕ АВТОНОМНОЕ ДОШКОЛЬНОЕ ОБРАЗОВАТЕЛЬНОЕ УЧРЕЖДЕНИЕ ДЕТСКИЙ САД «РЯБИНУШКА»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ПГТ.СЕЛЕНГИНСК КАБАНСКИЙ РАЙОН РЕСПУБЛИКА БУРЯТИЯ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4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Релаксация </a:t>
            </a:r>
            <a:endParaRPr lang="ru-RU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5050904" cy="45720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64008" indent="0">
              <a:buNone/>
            </a:pPr>
            <a:r>
              <a:rPr lang="ru-RU" i="1" dirty="0">
                <a:solidFill>
                  <a:srgbClr val="FFFF00"/>
                </a:solidFill>
              </a:rPr>
              <a:t>Комплекс упражнений на </a:t>
            </a:r>
            <a:r>
              <a:rPr lang="ru-RU" i="1" dirty="0" smtClean="0">
                <a:solidFill>
                  <a:srgbClr val="FFFF00"/>
                </a:solidFill>
              </a:rPr>
              <a:t>релаксацию </a:t>
            </a:r>
            <a:r>
              <a:rPr lang="ru-RU" i="1" dirty="0">
                <a:solidFill>
                  <a:srgbClr val="FFFF00"/>
                </a:solidFill>
              </a:rPr>
              <a:t>используется для </a:t>
            </a:r>
            <a:r>
              <a:rPr lang="ru-RU" i="1" dirty="0" smtClean="0">
                <a:solidFill>
                  <a:srgbClr val="FFFF00"/>
                </a:solidFill>
              </a:rPr>
              <a:t>обучения </a:t>
            </a:r>
            <a:r>
              <a:rPr lang="ru-RU" i="1" dirty="0">
                <a:solidFill>
                  <a:srgbClr val="FFFF00"/>
                </a:solidFill>
              </a:rPr>
              <a:t>детей управлению </a:t>
            </a:r>
            <a:r>
              <a:rPr lang="ru-RU" i="1" dirty="0" smtClean="0">
                <a:solidFill>
                  <a:srgbClr val="FFFF00"/>
                </a:solidFill>
              </a:rPr>
              <a:t>собственным </a:t>
            </a:r>
            <a:r>
              <a:rPr lang="ru-RU" i="1" dirty="0">
                <a:solidFill>
                  <a:srgbClr val="FFFF00"/>
                </a:solidFill>
              </a:rPr>
              <a:t>мышечным тонусом, </a:t>
            </a:r>
            <a:r>
              <a:rPr lang="ru-RU" i="1" dirty="0" smtClean="0">
                <a:solidFill>
                  <a:srgbClr val="FFFF00"/>
                </a:solidFill>
              </a:rPr>
              <a:t>приёмам </a:t>
            </a:r>
            <a:r>
              <a:rPr lang="ru-RU" i="1" dirty="0">
                <a:solidFill>
                  <a:srgbClr val="FFFF00"/>
                </a:solidFill>
              </a:rPr>
              <a:t>расслабления различных </a:t>
            </a:r>
            <a:r>
              <a:rPr lang="ru-RU" i="1" dirty="0" smtClean="0">
                <a:solidFill>
                  <a:srgbClr val="FFFF00"/>
                </a:solidFill>
              </a:rPr>
              <a:t>групп </a:t>
            </a:r>
            <a:r>
              <a:rPr lang="ru-RU" i="1" dirty="0">
                <a:solidFill>
                  <a:srgbClr val="FFFF00"/>
                </a:solidFill>
              </a:rPr>
              <a:t>мышц. </a:t>
            </a:r>
            <a:r>
              <a:rPr lang="ru-RU" i="1" dirty="0" smtClean="0">
                <a:solidFill>
                  <a:srgbClr val="FFFF00"/>
                </a:solidFill>
              </a:rPr>
              <a:t>Умение расслабляться помогает </a:t>
            </a:r>
            <a:r>
              <a:rPr lang="ru-RU" i="1" dirty="0">
                <a:solidFill>
                  <a:srgbClr val="FFFF00"/>
                </a:solidFill>
              </a:rPr>
              <a:t>одним детям снять </a:t>
            </a:r>
            <a:r>
              <a:rPr lang="ru-RU" i="1" dirty="0" smtClean="0">
                <a:solidFill>
                  <a:srgbClr val="FFFF00"/>
                </a:solidFill>
              </a:rPr>
              <a:t>напряжение</a:t>
            </a:r>
            <a:r>
              <a:rPr lang="ru-RU" i="1" dirty="0">
                <a:solidFill>
                  <a:srgbClr val="FFFF00"/>
                </a:solidFill>
              </a:rPr>
              <a:t>, другим – </a:t>
            </a:r>
            <a:r>
              <a:rPr lang="ru-RU" i="1" dirty="0" smtClean="0">
                <a:solidFill>
                  <a:srgbClr val="FFFF00"/>
                </a:solidFill>
              </a:rPr>
              <a:t>сконцентрировать </a:t>
            </a:r>
            <a:r>
              <a:rPr lang="ru-RU" i="1" dirty="0">
                <a:solidFill>
                  <a:srgbClr val="FFFF00"/>
                </a:solidFill>
              </a:rPr>
              <a:t>внимание, снять </a:t>
            </a:r>
            <a:r>
              <a:rPr lang="ru-RU" i="1" dirty="0" smtClean="0">
                <a:solidFill>
                  <a:srgbClr val="FFFF00"/>
                </a:solidFill>
              </a:rPr>
              <a:t>возбуждение</a:t>
            </a:r>
            <a:r>
              <a:rPr lang="ru-RU" i="1" dirty="0">
                <a:solidFill>
                  <a:srgbClr val="FFFF00"/>
                </a:solidFill>
              </a:rPr>
              <a:t>, расслабить мышцы, </a:t>
            </a:r>
            <a:r>
              <a:rPr lang="ru-RU" i="1" dirty="0" smtClean="0">
                <a:solidFill>
                  <a:srgbClr val="FFFF00"/>
                </a:solidFill>
              </a:rPr>
              <a:t>что </a:t>
            </a:r>
            <a:r>
              <a:rPr lang="ru-RU" i="1" dirty="0">
                <a:solidFill>
                  <a:srgbClr val="FFFF00"/>
                </a:solidFill>
              </a:rPr>
              <a:t>необходимо для исправления </a:t>
            </a:r>
            <a:r>
              <a:rPr lang="ru-RU" i="1" dirty="0" smtClean="0">
                <a:solidFill>
                  <a:srgbClr val="FFFF00"/>
                </a:solidFill>
              </a:rPr>
              <a:t>речи</a:t>
            </a:r>
            <a:r>
              <a:rPr lang="ru-RU" i="1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132857"/>
            <a:ext cx="28083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79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Психогимнастика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1\Desktop\Логопедические тесты\Новая папка\DSC003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20" y="2247844"/>
            <a:ext cx="2966352" cy="39952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1166843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Психогимнастика </a:t>
            </a:r>
            <a:r>
              <a:rPr lang="ru-RU" sz="2000" dirty="0">
                <a:solidFill>
                  <a:srgbClr val="FFFF00"/>
                </a:solidFill>
              </a:rPr>
              <a:t>помогает создать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условия для успешного обучения 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каждого </a:t>
            </a:r>
            <a:r>
              <a:rPr lang="ru-RU" sz="2000" dirty="0" smtClean="0">
                <a:solidFill>
                  <a:srgbClr val="FFFF00"/>
                </a:solidFill>
              </a:rPr>
              <a:t>ребёнка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Коррекционная направленность </a:t>
            </a:r>
            <a:r>
              <a:rPr lang="ru-RU" sz="2000" dirty="0">
                <a:solidFill>
                  <a:srgbClr val="FFFF00"/>
                </a:solidFill>
              </a:rPr>
              <a:t>занятий </a:t>
            </a:r>
            <a:r>
              <a:rPr lang="ru-RU" sz="2000" dirty="0" smtClean="0">
                <a:solidFill>
                  <a:srgbClr val="FFFF00"/>
                </a:solidFill>
              </a:rPr>
              <a:t>предполагает </a:t>
            </a:r>
            <a:r>
              <a:rPr lang="ru-RU" sz="2000" dirty="0">
                <a:solidFill>
                  <a:srgbClr val="FFFF00"/>
                </a:solidFill>
              </a:rPr>
              <a:t>исправление </a:t>
            </a:r>
            <a:r>
              <a:rPr lang="ru-RU" sz="2000" dirty="0" smtClean="0">
                <a:solidFill>
                  <a:srgbClr val="FFFF00"/>
                </a:solidFill>
              </a:rPr>
              <a:t>двигательных</a:t>
            </a:r>
            <a:r>
              <a:rPr lang="ru-RU" sz="2000" dirty="0">
                <a:solidFill>
                  <a:srgbClr val="FFFF00"/>
                </a:solidFill>
              </a:rPr>
              <a:t>, речевых, </a:t>
            </a:r>
            <a:r>
              <a:rPr lang="ru-RU" sz="2000" dirty="0" smtClean="0">
                <a:solidFill>
                  <a:srgbClr val="FFFF00"/>
                </a:solidFill>
              </a:rPr>
              <a:t>поведенческих </a:t>
            </a:r>
            <a:r>
              <a:rPr lang="ru-RU" sz="2000" dirty="0">
                <a:solidFill>
                  <a:srgbClr val="FFFF00"/>
                </a:solidFill>
              </a:rPr>
              <a:t>расстройств, </a:t>
            </a:r>
            <a:r>
              <a:rPr lang="ru-RU" sz="2000" dirty="0" smtClean="0">
                <a:solidFill>
                  <a:srgbClr val="FFFF00"/>
                </a:solidFill>
              </a:rPr>
              <a:t>нарушение </a:t>
            </a:r>
            <a:r>
              <a:rPr lang="ru-RU" sz="2000" dirty="0">
                <a:solidFill>
                  <a:srgbClr val="FFFF00"/>
                </a:solidFill>
              </a:rPr>
              <a:t>общения, </a:t>
            </a:r>
            <a:r>
              <a:rPr lang="ru-RU" sz="2000" dirty="0" smtClean="0">
                <a:solidFill>
                  <a:srgbClr val="FFFF00"/>
                </a:solidFill>
              </a:rPr>
              <a:t>недостаточности </a:t>
            </a:r>
            <a:r>
              <a:rPr lang="ru-RU" sz="2000" dirty="0">
                <a:solidFill>
                  <a:srgbClr val="FFFF00"/>
                </a:solidFill>
              </a:rPr>
              <a:t>высших </a:t>
            </a:r>
            <a:r>
              <a:rPr lang="ru-RU" sz="2000" dirty="0" smtClean="0">
                <a:solidFill>
                  <a:srgbClr val="FFFF00"/>
                </a:solidFill>
              </a:rPr>
              <a:t>психических </a:t>
            </a:r>
            <a:r>
              <a:rPr lang="ru-RU" sz="2000" dirty="0">
                <a:solidFill>
                  <a:srgbClr val="FFFF00"/>
                </a:solidFill>
              </a:rPr>
              <a:t>функций. Эти задачи </a:t>
            </a:r>
            <a:r>
              <a:rPr lang="ru-RU" sz="2000" dirty="0" smtClean="0">
                <a:solidFill>
                  <a:srgbClr val="FFFF00"/>
                </a:solidFill>
              </a:rPr>
              <a:t>успешно </a:t>
            </a:r>
            <a:r>
              <a:rPr lang="ru-RU" sz="2000" dirty="0">
                <a:solidFill>
                  <a:srgbClr val="FFFF00"/>
                </a:solidFill>
              </a:rPr>
              <a:t>решаются на занятиях </a:t>
            </a:r>
            <a:r>
              <a:rPr lang="ru-RU" sz="2000" dirty="0" smtClean="0">
                <a:solidFill>
                  <a:srgbClr val="FFFF00"/>
                </a:solidFill>
              </a:rPr>
              <a:t>с элементами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логоритмики, </a:t>
            </a:r>
            <a:r>
              <a:rPr lang="ru-RU" sz="2000" dirty="0">
                <a:solidFill>
                  <a:srgbClr val="FFFF00"/>
                </a:solidFill>
              </a:rPr>
              <a:t>во время динамических </a:t>
            </a:r>
            <a:r>
              <a:rPr lang="ru-RU" sz="2000" dirty="0" smtClean="0">
                <a:solidFill>
                  <a:srgbClr val="FFFF00"/>
                </a:solidFill>
              </a:rPr>
              <a:t>пауз.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0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61409"/>
            <a:ext cx="7488832" cy="4491928"/>
          </a:xfrm>
          <a:solidFill>
            <a:srgbClr val="FF00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2775"/>
            <a:ext cx="74168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733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Виды артикуляционных упражнений</a:t>
            </a:r>
          </a:p>
          <a:p>
            <a:pPr marL="64008" indent="0">
              <a:buNone/>
            </a:pPr>
            <a:r>
              <a:rPr lang="ru-RU" sz="2400" b="1" i="1" dirty="0" smtClean="0"/>
              <a:t>Статистические упражнения:</a:t>
            </a:r>
          </a:p>
          <a:p>
            <a:pPr marL="64008" indent="0">
              <a:buNone/>
            </a:pPr>
            <a:r>
              <a:rPr lang="ru-RU" sz="2400" dirty="0" smtClean="0"/>
              <a:t>Направлены на то, чтобы ребенок научился удерживать артикуляционную позу 5-10 секунд.(Лопаточка, чашечка, улыбочка, заборчик, горка, грибок).</a:t>
            </a:r>
          </a:p>
          <a:p>
            <a:pPr marL="64008" indent="0">
              <a:buNone/>
            </a:pPr>
            <a:r>
              <a:rPr lang="ru-RU" sz="2400" b="1" i="1" dirty="0" smtClean="0"/>
              <a:t>Динамические упражнения:</a:t>
            </a:r>
          </a:p>
          <a:p>
            <a:pPr marL="64008" indent="0">
              <a:buNone/>
            </a:pPr>
            <a:r>
              <a:rPr lang="ru-RU" sz="2400" dirty="0" smtClean="0"/>
              <a:t>Ритмичное повторения движений 5-10раз . Вырабатывают подвижность языка и губ их координацию и переключаемость.(Часики, качели, футбол, маляр, лошадка и </a:t>
            </a:r>
            <a:r>
              <a:rPr lang="ru-RU" sz="2400" dirty="0" err="1" smtClean="0"/>
              <a:t>т.д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8159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1026" name="Picture 2" descr="C:\Users\Светлана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72428" cy="471490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720408" cy="4572000"/>
          </a:xfr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7704856" cy="4824536"/>
          </a:xfrm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4800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7992888" cy="1398587"/>
          </a:xfrm>
          <a:solidFill>
            <a:srgbClr val="FFFF00"/>
          </a:solidFill>
          <a:ln>
            <a:solidFill>
              <a:srgbClr val="FF000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Спасибо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 внимание !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4864"/>
            <a:ext cx="3620616" cy="396044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8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Особенности 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физического развития детей с речевыми недостатками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нарушение дыхания и голосообразования;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нарушения общей и мелкой моторики;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расторможенность и заторможенность мышечного напряжения;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повышенная утомляемость;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заметное отставание в показателях основных физических качеств: силы, скорости, ловкости;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нарушение </a:t>
            </a:r>
            <a:r>
              <a:rPr lang="ru-RU" dirty="0" err="1">
                <a:solidFill>
                  <a:srgbClr val="FFFF00"/>
                </a:solidFill>
              </a:rPr>
              <a:t>темпоритмической</a:t>
            </a:r>
            <a:r>
              <a:rPr lang="ru-RU" dirty="0">
                <a:solidFill>
                  <a:srgbClr val="FFFF00"/>
                </a:solidFill>
              </a:rPr>
              <a:t> организации движений.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b="1" dirty="0" smtClean="0"/>
              <a:t>Особенности </a:t>
            </a:r>
            <a:r>
              <a:rPr lang="ru-RU" sz="3600" b="1" dirty="0"/>
              <a:t>психического развития детей с речевыми недостатками</a:t>
            </a:r>
            <a:r>
              <a:rPr lang="ru-RU" sz="3600" dirty="0"/>
              <a:t>: 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нарушения </a:t>
            </a:r>
            <a:r>
              <a:rPr lang="ru-RU" dirty="0">
                <a:solidFill>
                  <a:srgbClr val="FFFF00"/>
                </a:solidFill>
              </a:rPr>
              <a:t>оптико-пространственного </a:t>
            </a:r>
            <a:r>
              <a:rPr lang="ru-RU" dirty="0" err="1">
                <a:solidFill>
                  <a:srgbClr val="FFFF00"/>
                </a:solidFill>
              </a:rPr>
              <a:t>праксиса</a:t>
            </a:r>
            <a:r>
              <a:rPr lang="ru-RU" dirty="0">
                <a:solidFill>
                  <a:srgbClr val="FFFF00"/>
                </a:solidFill>
              </a:rPr>
              <a:t>; </a:t>
            </a:r>
            <a:endParaRPr lang="ru-RU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неустойчивость внимания; </a:t>
            </a:r>
            <a:endParaRPr lang="ru-RU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расстройство памяти (особенно слуховой);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 err="1">
                <a:solidFill>
                  <a:srgbClr val="FFFF00"/>
                </a:solidFill>
              </a:rPr>
              <a:t>несформированность</a:t>
            </a:r>
            <a:r>
              <a:rPr lang="ru-RU" dirty="0">
                <a:solidFill>
                  <a:srgbClr val="FFFF00"/>
                </a:solidFill>
              </a:rPr>
              <a:t> мышления;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задержка развития воображения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1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403648" y="476672"/>
            <a:ext cx="6264696" cy="1152128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Здоровьесберегающие </a:t>
            </a:r>
            <a:endParaRPr lang="ru-RU" sz="2400" i="1" dirty="0">
              <a:solidFill>
                <a:schemeClr val="bg1"/>
              </a:solidFill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</a:rPr>
              <a:t>технологии </a:t>
            </a:r>
          </a:p>
        </p:txBody>
      </p:sp>
      <p:sp>
        <p:nvSpPr>
          <p:cNvPr id="8" name="Овал 7"/>
          <p:cNvSpPr/>
          <p:nvPr/>
        </p:nvSpPr>
        <p:spPr>
          <a:xfrm>
            <a:off x="-9145" y="2473820"/>
            <a:ext cx="2088232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Дыхательная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гимнастика </a:t>
            </a:r>
          </a:p>
        </p:txBody>
      </p:sp>
      <p:sp>
        <p:nvSpPr>
          <p:cNvPr id="9" name="Овал 8"/>
          <p:cNvSpPr/>
          <p:nvPr/>
        </p:nvSpPr>
        <p:spPr>
          <a:xfrm>
            <a:off x="323528" y="3973877"/>
            <a:ext cx="3240360" cy="93610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Развитие мелкой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моторики пальцев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рук </a:t>
            </a:r>
          </a:p>
        </p:txBody>
      </p:sp>
      <p:sp>
        <p:nvSpPr>
          <p:cNvPr id="10" name="Овал 9"/>
          <p:cNvSpPr/>
          <p:nvPr/>
        </p:nvSpPr>
        <p:spPr>
          <a:xfrm>
            <a:off x="4347203" y="2716976"/>
            <a:ext cx="2225061" cy="100811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Развитие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общей моторики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929454" y="2428868"/>
            <a:ext cx="2019074" cy="93610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Массаж и самомассаж 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21091" y="2924944"/>
            <a:ext cx="1944216" cy="871449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Су – </a:t>
            </a:r>
            <a:r>
              <a:rPr lang="ru-RU" sz="1600" dirty="0" err="1">
                <a:solidFill>
                  <a:schemeClr val="bg1"/>
                </a:solidFill>
              </a:rPr>
              <a:t>Джок</a:t>
            </a:r>
            <a:r>
              <a:rPr lang="ru-RU" sz="1600" dirty="0">
                <a:solidFill>
                  <a:schemeClr val="bg1"/>
                </a:solidFill>
              </a:rPr>
              <a:t> терапия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429388" y="4221088"/>
            <a:ext cx="2357454" cy="871449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Релаксация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2285984" y="4786322"/>
            <a:ext cx="2714644" cy="857256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Психогимнастика </a:t>
            </a:r>
          </a:p>
        </p:txBody>
      </p:sp>
      <p:cxnSp>
        <p:nvCxnSpPr>
          <p:cNvPr id="19" name="Прямая со стрелкой 18"/>
          <p:cNvCxnSpPr>
            <a:stCxn id="7" idx="3"/>
            <a:endCxn id="9" idx="0"/>
          </p:cNvCxnSpPr>
          <p:nvPr/>
        </p:nvCxnSpPr>
        <p:spPr>
          <a:xfrm flipH="1">
            <a:off x="1943708" y="1460075"/>
            <a:ext cx="377383" cy="251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  <a:endCxn id="8" idx="7"/>
          </p:cNvCxnSpPr>
          <p:nvPr/>
        </p:nvCxnSpPr>
        <p:spPr>
          <a:xfrm flipH="1">
            <a:off x="1773273" y="1460075"/>
            <a:ext cx="547818" cy="1161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4"/>
            <a:endCxn id="12" idx="0"/>
          </p:cNvCxnSpPr>
          <p:nvPr/>
        </p:nvCxnSpPr>
        <p:spPr>
          <a:xfrm flipH="1">
            <a:off x="3293199" y="1628800"/>
            <a:ext cx="1242797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4"/>
            <a:endCxn id="14" idx="0"/>
          </p:cNvCxnSpPr>
          <p:nvPr/>
        </p:nvCxnSpPr>
        <p:spPr>
          <a:xfrm rot="5400000">
            <a:off x="2510890" y="2761216"/>
            <a:ext cx="3157522" cy="892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5"/>
            <a:endCxn id="13" idx="0"/>
          </p:cNvCxnSpPr>
          <p:nvPr/>
        </p:nvCxnSpPr>
        <p:spPr>
          <a:xfrm rot="16200000" flipH="1">
            <a:off x="5799001" y="2411973"/>
            <a:ext cx="2761013" cy="857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5"/>
            <a:endCxn id="10" idx="0"/>
          </p:cNvCxnSpPr>
          <p:nvPr/>
        </p:nvCxnSpPr>
        <p:spPr>
          <a:xfrm rot="5400000">
            <a:off x="5476867" y="1442942"/>
            <a:ext cx="1256901" cy="1291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7" idx="5"/>
            <a:endCxn id="11" idx="1"/>
          </p:cNvCxnSpPr>
          <p:nvPr/>
        </p:nvCxnSpPr>
        <p:spPr>
          <a:xfrm rot="16200000" flipH="1">
            <a:off x="6435079" y="1775895"/>
            <a:ext cx="1105882" cy="474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929190" y="5143512"/>
            <a:ext cx="2428892" cy="928694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Артикуляционная гимнастика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6200000" flipH="1">
            <a:off x="3393273" y="2893215"/>
            <a:ext cx="342902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7" idx="4"/>
          </p:cNvCxnSpPr>
          <p:nvPr/>
        </p:nvCxnSpPr>
        <p:spPr>
          <a:xfrm rot="16200000" flipV="1">
            <a:off x="4511154" y="1653642"/>
            <a:ext cx="8568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7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/>
              </a:rPr>
            </a:br>
            <a:r>
              <a:rPr lang="ru-RU" sz="4000" dirty="0">
                <a:latin typeface="Arial"/>
              </a:rPr>
              <a:t>Дыхательная гимнастика </a:t>
            </a:r>
            <a:endParaRPr lang="ru-RU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5266928" cy="4537976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 smtClean="0"/>
              <a:t>Неотъемлемая </a:t>
            </a:r>
            <a:r>
              <a:rPr lang="ru-RU" dirty="0"/>
              <a:t>часть оздоровительного </a:t>
            </a:r>
            <a:r>
              <a:rPr lang="ru-RU" dirty="0" smtClean="0"/>
              <a:t> режима </a:t>
            </a:r>
            <a:r>
              <a:rPr lang="ru-RU" dirty="0"/>
              <a:t>– дыхательная гимнастика, </a:t>
            </a:r>
            <a:r>
              <a:rPr lang="ru-RU" dirty="0" smtClean="0"/>
              <a:t>способствующая </a:t>
            </a:r>
            <a:r>
              <a:rPr lang="ru-RU" dirty="0"/>
              <a:t>развитию </a:t>
            </a:r>
            <a:r>
              <a:rPr lang="ru-RU" dirty="0" smtClean="0"/>
              <a:t>и укреплению грудной </a:t>
            </a:r>
            <a:r>
              <a:rPr lang="ru-RU" dirty="0"/>
              <a:t>клетки.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Упражнения </a:t>
            </a:r>
            <a:r>
              <a:rPr lang="ru-RU" dirty="0"/>
              <a:t>дыхательной </a:t>
            </a:r>
            <a:r>
              <a:rPr lang="ru-RU" dirty="0" smtClean="0"/>
              <a:t> гимнастики </a:t>
            </a:r>
            <a:r>
              <a:rPr lang="ru-RU" dirty="0"/>
              <a:t>направлены на закрепление </a:t>
            </a:r>
            <a:r>
              <a:rPr lang="ru-RU" dirty="0" smtClean="0"/>
              <a:t>навыков </a:t>
            </a:r>
            <a:r>
              <a:rPr lang="ru-RU" dirty="0"/>
              <a:t>диафрагмально – речевого </a:t>
            </a:r>
            <a:r>
              <a:rPr lang="ru-RU" dirty="0" smtClean="0"/>
              <a:t>дыхания </a:t>
            </a:r>
            <a:r>
              <a:rPr lang="ru-RU" dirty="0"/>
              <a:t>(оно считается наиболее </a:t>
            </a:r>
            <a:r>
              <a:rPr lang="ru-RU" dirty="0" smtClean="0"/>
              <a:t>правильным </a:t>
            </a:r>
            <a:r>
              <a:rPr lang="ru-RU" dirty="0"/>
              <a:t>типом дыхания). </a:t>
            </a: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Ведётся работа </a:t>
            </a:r>
            <a:r>
              <a:rPr lang="ru-RU" dirty="0"/>
              <a:t>над развитием силы, плавности, </a:t>
            </a:r>
            <a:r>
              <a:rPr lang="ru-RU" dirty="0" smtClean="0"/>
              <a:t>длительности выдоха.</a:t>
            </a:r>
          </a:p>
          <a:p>
            <a:pPr marL="64008" indent="0">
              <a:buNone/>
            </a:pPr>
            <a:r>
              <a:rPr lang="ru-RU" dirty="0" smtClean="0"/>
              <a:t>Кроме оздоровительного </a:t>
            </a:r>
            <a:r>
              <a:rPr lang="ru-RU" dirty="0"/>
              <a:t>значения, выработка </a:t>
            </a:r>
            <a:r>
              <a:rPr lang="ru-RU" dirty="0" smtClean="0"/>
              <a:t>правильного </a:t>
            </a:r>
            <a:r>
              <a:rPr lang="ru-RU" dirty="0"/>
              <a:t>дыхания необходима для </a:t>
            </a:r>
            <a:r>
              <a:rPr lang="ru-RU" dirty="0" smtClean="0"/>
              <a:t>дальнейшей </a:t>
            </a:r>
            <a:r>
              <a:rPr lang="ru-RU" dirty="0"/>
              <a:t>работы над коррекцией </a:t>
            </a:r>
            <a:r>
              <a:rPr lang="ru-RU" dirty="0" smtClean="0"/>
              <a:t>звукопроизношения</a:t>
            </a:r>
            <a:r>
              <a:rPr lang="ru-RU" dirty="0"/>
              <a:t>. </a:t>
            </a:r>
          </a:p>
        </p:txBody>
      </p:sp>
      <p:pic>
        <p:nvPicPr>
          <p:cNvPr id="7" name="Рисунок 6" descr="C:\Users\1\Desktop\Логопедические тесты\Новая папка\DSC00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3"/>
            <a:ext cx="2808312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Логопедические тесты\Новая папка\DSC003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536" y="2069233"/>
            <a:ext cx="2808312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58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sz="11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Arial"/>
              </a:rPr>
            </a:br>
            <a:r>
              <a:rPr lang="ru-RU" sz="4000" dirty="0">
                <a:solidFill>
                  <a:srgbClr val="C00000"/>
                </a:solidFill>
                <a:latin typeface="Arial"/>
              </a:rPr>
              <a:t>Развитие общей моторики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82808"/>
            <a:ext cx="5338936" cy="45720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i="1" dirty="0" smtClean="0">
                <a:solidFill>
                  <a:srgbClr val="FFFF00"/>
                </a:solidFill>
              </a:rPr>
              <a:t>Чем </a:t>
            </a:r>
            <a:r>
              <a:rPr lang="ru-RU" i="1" dirty="0">
                <a:solidFill>
                  <a:srgbClr val="FFFF00"/>
                </a:solidFill>
              </a:rPr>
              <a:t>выше двигательная активность </a:t>
            </a:r>
            <a:r>
              <a:rPr lang="ru-RU" i="1" dirty="0" smtClean="0">
                <a:solidFill>
                  <a:srgbClr val="FFFF00"/>
                </a:solidFill>
              </a:rPr>
              <a:t>ребёнка</a:t>
            </a:r>
            <a:r>
              <a:rPr lang="ru-RU" i="1" dirty="0">
                <a:solidFill>
                  <a:srgbClr val="FFFF00"/>
                </a:solidFill>
              </a:rPr>
              <a:t>, тем интенсивней развивается </a:t>
            </a:r>
            <a:r>
              <a:rPr lang="ru-RU" i="1" dirty="0" smtClean="0">
                <a:solidFill>
                  <a:srgbClr val="FFFF00"/>
                </a:solidFill>
              </a:rPr>
              <a:t>его </a:t>
            </a:r>
            <a:r>
              <a:rPr lang="ru-RU" i="1" dirty="0">
                <a:solidFill>
                  <a:srgbClr val="FFFF00"/>
                </a:solidFill>
              </a:rPr>
              <a:t>речь. Оздоровительные паузы – </a:t>
            </a:r>
            <a:r>
              <a:rPr lang="ru-RU" i="1" dirty="0" smtClean="0">
                <a:solidFill>
                  <a:srgbClr val="FFFF00"/>
                </a:solidFill>
              </a:rPr>
              <a:t>физминутки</a:t>
            </a:r>
            <a:r>
              <a:rPr lang="ru-RU" i="1" dirty="0">
                <a:solidFill>
                  <a:srgbClr val="FFFF00"/>
                </a:solidFill>
              </a:rPr>
              <a:t>, проводятся в игровой </a:t>
            </a:r>
            <a:r>
              <a:rPr lang="ru-RU" i="1" dirty="0" smtClean="0">
                <a:solidFill>
                  <a:srgbClr val="FFFF00"/>
                </a:solidFill>
              </a:rPr>
              <a:t>форме </a:t>
            </a:r>
            <a:r>
              <a:rPr lang="ru-RU" i="1" dirty="0">
                <a:solidFill>
                  <a:srgbClr val="FFFF00"/>
                </a:solidFill>
              </a:rPr>
              <a:t>в середине занятия. Они </a:t>
            </a:r>
            <a:r>
              <a:rPr lang="ru-RU" i="1" dirty="0" smtClean="0">
                <a:solidFill>
                  <a:srgbClr val="FFFF00"/>
                </a:solidFill>
              </a:rPr>
              <a:t>направлены </a:t>
            </a:r>
            <a:r>
              <a:rPr lang="ru-RU" i="1" dirty="0">
                <a:solidFill>
                  <a:srgbClr val="FFFF00"/>
                </a:solidFill>
              </a:rPr>
              <a:t>на нормализацию </a:t>
            </a:r>
            <a:r>
              <a:rPr lang="ru-RU" i="1" dirty="0" smtClean="0">
                <a:solidFill>
                  <a:srgbClr val="FFFF00"/>
                </a:solidFill>
              </a:rPr>
              <a:t>мышечного тонуса</a:t>
            </a:r>
            <a:r>
              <a:rPr lang="ru-RU" i="1" dirty="0">
                <a:solidFill>
                  <a:srgbClr val="FFFF00"/>
                </a:solidFill>
              </a:rPr>
              <a:t>, </a:t>
            </a:r>
            <a:r>
              <a:rPr lang="ru-RU" i="1" dirty="0" smtClean="0">
                <a:solidFill>
                  <a:srgbClr val="FFFF00"/>
                </a:solidFill>
              </a:rPr>
              <a:t>исправление неправильных </a:t>
            </a:r>
            <a:r>
              <a:rPr lang="ru-RU" i="1" dirty="0">
                <a:solidFill>
                  <a:srgbClr val="FFFF00"/>
                </a:solidFill>
              </a:rPr>
              <a:t>поз, запоминание </a:t>
            </a:r>
            <a:r>
              <a:rPr lang="ru-RU" i="1" dirty="0" smtClean="0">
                <a:solidFill>
                  <a:srgbClr val="FFFF00"/>
                </a:solidFill>
              </a:rPr>
              <a:t>серии двигательных </a:t>
            </a:r>
            <a:r>
              <a:rPr lang="ru-RU" i="1" dirty="0">
                <a:solidFill>
                  <a:srgbClr val="FFFF00"/>
                </a:solidFill>
              </a:rPr>
              <a:t>актов, воспитание </a:t>
            </a:r>
            <a:r>
              <a:rPr lang="ru-RU" i="1" dirty="0" smtClean="0">
                <a:solidFill>
                  <a:srgbClr val="FFFF00"/>
                </a:solidFill>
              </a:rPr>
              <a:t>быстроты </a:t>
            </a:r>
            <a:r>
              <a:rPr lang="ru-RU" i="1" dirty="0">
                <a:solidFill>
                  <a:srgbClr val="FFFF00"/>
                </a:solidFill>
              </a:rPr>
              <a:t>реакции на словесные </a:t>
            </a:r>
            <a:r>
              <a:rPr lang="ru-RU" i="1" dirty="0" smtClean="0">
                <a:solidFill>
                  <a:srgbClr val="FFFF00"/>
                </a:solidFill>
              </a:rPr>
              <a:t>инструкции</a:t>
            </a:r>
            <a:r>
              <a:rPr lang="ru-RU" i="1" dirty="0">
                <a:solidFill>
                  <a:srgbClr val="FFFF00"/>
                </a:solidFill>
              </a:rPr>
              <a:t>. Сочетание речи с </a:t>
            </a:r>
            <a:r>
              <a:rPr lang="ru-RU" i="1" dirty="0" smtClean="0">
                <a:solidFill>
                  <a:srgbClr val="FFFF00"/>
                </a:solidFill>
              </a:rPr>
              <a:t>определёнными </a:t>
            </a:r>
            <a:r>
              <a:rPr lang="ru-RU" i="1" dirty="0">
                <a:solidFill>
                  <a:srgbClr val="FFFF00"/>
                </a:solidFill>
              </a:rPr>
              <a:t>движениями </a:t>
            </a:r>
            <a:r>
              <a:rPr lang="ru-RU" i="1" dirty="0" smtClean="0">
                <a:solidFill>
                  <a:srgbClr val="FFFF00"/>
                </a:solidFill>
              </a:rPr>
              <a:t>даёт </a:t>
            </a:r>
            <a:r>
              <a:rPr lang="ru-RU" i="1" dirty="0">
                <a:solidFill>
                  <a:srgbClr val="FFFF00"/>
                </a:solidFill>
              </a:rPr>
              <a:t>ряд </a:t>
            </a:r>
            <a:r>
              <a:rPr lang="ru-RU" i="1" dirty="0" smtClean="0">
                <a:solidFill>
                  <a:srgbClr val="FFFF00"/>
                </a:solidFill>
              </a:rPr>
              <a:t>преимуществ </a:t>
            </a:r>
            <a:r>
              <a:rPr lang="ru-RU" i="1" dirty="0">
                <a:solidFill>
                  <a:srgbClr val="FFFF00"/>
                </a:solidFill>
              </a:rPr>
              <a:t>для детей, </a:t>
            </a:r>
            <a:r>
              <a:rPr lang="ru-RU" i="1" dirty="0" smtClean="0">
                <a:solidFill>
                  <a:srgbClr val="FFFF00"/>
                </a:solidFill>
              </a:rPr>
              <a:t>посещающих </a:t>
            </a:r>
            <a:r>
              <a:rPr lang="ru-RU" i="1" dirty="0">
                <a:solidFill>
                  <a:srgbClr val="FFFF00"/>
                </a:solidFill>
              </a:rPr>
              <a:t>логопедические занятия </a:t>
            </a:r>
          </a:p>
        </p:txBody>
      </p:sp>
      <p:pic>
        <p:nvPicPr>
          <p:cNvPr id="2050" name="Picture 2" descr="C:\Users\Пользователь\Downloads\разв.общ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7471">
            <a:off x="5932267" y="2305371"/>
            <a:ext cx="2635125" cy="37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82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Развитие </a:t>
            </a:r>
            <a:r>
              <a:rPr lang="ru-RU" dirty="0">
                <a:solidFill>
                  <a:srgbClr val="FF0000"/>
                </a:solidFill>
              </a:rPr>
              <a:t>мелкой моторики пальцев рук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5194920" cy="432195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Развитию </a:t>
            </a:r>
            <a:r>
              <a:rPr lang="ru-RU" dirty="0">
                <a:solidFill>
                  <a:srgbClr val="FFFF00"/>
                </a:solidFill>
              </a:rPr>
              <a:t>мелкой моторики пальцев рук </a:t>
            </a:r>
            <a:r>
              <a:rPr lang="ru-RU" dirty="0" smtClean="0">
                <a:solidFill>
                  <a:srgbClr val="FFFF00"/>
                </a:solidFill>
              </a:rPr>
              <a:t>на </a:t>
            </a:r>
            <a:r>
              <a:rPr lang="ru-RU" dirty="0">
                <a:solidFill>
                  <a:srgbClr val="FFFF00"/>
                </a:solidFill>
              </a:rPr>
              <a:t>коррекционных занятиях уделяется </a:t>
            </a:r>
            <a:r>
              <a:rPr lang="ru-RU" dirty="0" smtClean="0">
                <a:solidFill>
                  <a:srgbClr val="FFFF00"/>
                </a:solidFill>
              </a:rPr>
              <a:t>особое </a:t>
            </a:r>
            <a:r>
              <a:rPr lang="ru-RU" dirty="0">
                <a:solidFill>
                  <a:srgbClr val="FFFF00"/>
                </a:solidFill>
              </a:rPr>
              <a:t>внимание, так как этот вид </a:t>
            </a:r>
            <a:r>
              <a:rPr lang="ru-RU" dirty="0" smtClean="0">
                <a:solidFill>
                  <a:srgbClr val="FFFF00"/>
                </a:solidFill>
              </a:rPr>
              <a:t>деятельности </a:t>
            </a:r>
            <a:r>
              <a:rPr lang="ru-RU" dirty="0">
                <a:solidFill>
                  <a:srgbClr val="FFFF00"/>
                </a:solidFill>
              </a:rPr>
              <a:t>способствует </a:t>
            </a:r>
            <a:r>
              <a:rPr lang="ru-RU" dirty="0" smtClean="0">
                <a:solidFill>
                  <a:srgbClr val="FFFF00"/>
                </a:solidFill>
              </a:rPr>
              <a:t>умственному </a:t>
            </a:r>
            <a:r>
              <a:rPr lang="ru-RU" dirty="0">
                <a:solidFill>
                  <a:srgbClr val="FFFF00"/>
                </a:solidFill>
              </a:rPr>
              <a:t>и речевому развитию, </a:t>
            </a:r>
            <a:r>
              <a:rPr lang="ru-RU" dirty="0" smtClean="0">
                <a:solidFill>
                  <a:srgbClr val="FFFF00"/>
                </a:solidFill>
              </a:rPr>
              <a:t>выработке </a:t>
            </a:r>
            <a:r>
              <a:rPr lang="ru-RU" dirty="0">
                <a:solidFill>
                  <a:srgbClr val="FFFF00"/>
                </a:solidFill>
              </a:rPr>
              <a:t>основных элементарных </a:t>
            </a:r>
            <a:r>
              <a:rPr lang="ru-RU" dirty="0" smtClean="0">
                <a:solidFill>
                  <a:srgbClr val="FFFF00"/>
                </a:solidFill>
              </a:rPr>
              <a:t>умений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формированию графических навыков. Целесообразно </a:t>
            </a:r>
            <a:r>
              <a:rPr lang="ru-RU" dirty="0">
                <a:solidFill>
                  <a:srgbClr val="FFFF00"/>
                </a:solidFill>
              </a:rPr>
              <a:t>сочетать </a:t>
            </a:r>
            <a:r>
              <a:rPr lang="ru-RU" dirty="0" smtClean="0">
                <a:solidFill>
                  <a:srgbClr val="FFFF00"/>
                </a:solidFill>
              </a:rPr>
              <a:t>упражнения </a:t>
            </a:r>
            <a:r>
              <a:rPr lang="ru-RU" dirty="0">
                <a:solidFill>
                  <a:srgbClr val="FFFF00"/>
                </a:solidFill>
              </a:rPr>
              <a:t>по развитию мелкой </a:t>
            </a:r>
            <a:r>
              <a:rPr lang="ru-RU" dirty="0" smtClean="0">
                <a:solidFill>
                  <a:srgbClr val="FFFF00"/>
                </a:solidFill>
              </a:rPr>
              <a:t>моторики </a:t>
            </a:r>
            <a:r>
              <a:rPr lang="ru-RU" dirty="0">
                <a:solidFill>
                  <a:srgbClr val="FFFF00"/>
                </a:solidFill>
              </a:rPr>
              <a:t>с собственно речевыми </a:t>
            </a:r>
            <a:r>
              <a:rPr lang="ru-RU" dirty="0" smtClean="0">
                <a:solidFill>
                  <a:srgbClr val="FFFF00"/>
                </a:solidFill>
              </a:rPr>
              <a:t>упражнениями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13" name="Рисунок 12" descr="C:\Users\1\Desktop\Логопедические тесты\Новая папка\DSC003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935866" cy="42484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68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Су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–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терапия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186808" cy="457200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64008" indent="0">
              <a:buNone/>
            </a:pPr>
            <a:r>
              <a:rPr lang="ru-RU" dirty="0">
                <a:solidFill>
                  <a:srgbClr val="FFFF00"/>
                </a:solidFill>
              </a:rPr>
              <a:t>Су – </a:t>
            </a:r>
            <a:r>
              <a:rPr lang="ru-RU" dirty="0" err="1">
                <a:solidFill>
                  <a:srgbClr val="FFFF00"/>
                </a:solidFill>
              </a:rPr>
              <a:t>Джок</a:t>
            </a:r>
            <a:r>
              <a:rPr lang="ru-RU" dirty="0">
                <a:solidFill>
                  <a:srgbClr val="FFFF00"/>
                </a:solidFill>
              </a:rPr>
              <a:t> терапия – стимуляция высокоактивных точек соответствующих всем органам и системам , расположенных на кистях рук и стопах. Воздействие на точки стоп осуществляется во время хождения по ребристым дорожкам, коврикам с пуговицами и т.д. На коррекционных </a:t>
            </a:r>
            <a:r>
              <a:rPr lang="ru-RU" dirty="0" smtClean="0">
                <a:solidFill>
                  <a:srgbClr val="FFFF00"/>
                </a:solidFill>
              </a:rPr>
              <a:t>занятиях </a:t>
            </a:r>
            <a:r>
              <a:rPr lang="ru-RU" dirty="0">
                <a:solidFill>
                  <a:srgbClr val="FFFF00"/>
                </a:solidFill>
              </a:rPr>
              <a:t>происходит стимулирование активных точек, расположенных на пальцах рук и стопах </a:t>
            </a:r>
            <a:r>
              <a:rPr lang="ru-RU" dirty="0" smtClean="0">
                <a:solidFill>
                  <a:srgbClr val="FFFF00"/>
                </a:solidFill>
              </a:rPr>
              <a:t>ребёнка </a:t>
            </a:r>
            <a:r>
              <a:rPr lang="ru-RU" dirty="0">
                <a:solidFill>
                  <a:srgbClr val="FFFF00"/>
                </a:solidFill>
              </a:rPr>
              <a:t>при помощи различных приспособлений (шарики, массажные мячики, грецкие орехи, колючие валики).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204864"/>
            <a:ext cx="36724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5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Массаж </a:t>
            </a:r>
            <a:r>
              <a:rPr lang="ru-RU" sz="4800" dirty="0">
                <a:solidFill>
                  <a:srgbClr val="00B0F0"/>
                </a:solidFill>
              </a:rPr>
              <a:t>и самомассаж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4618856" cy="4572000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При </a:t>
            </a:r>
            <a:r>
              <a:rPr lang="ru-RU" dirty="0">
                <a:solidFill>
                  <a:srgbClr val="FFFF00"/>
                </a:solidFill>
              </a:rPr>
              <a:t>систематическом проведении </a:t>
            </a:r>
            <a:r>
              <a:rPr lang="ru-RU" dirty="0" smtClean="0">
                <a:solidFill>
                  <a:srgbClr val="FFFF00"/>
                </a:solidFill>
              </a:rPr>
              <a:t>массажа </a:t>
            </a:r>
            <a:r>
              <a:rPr lang="ru-RU" dirty="0">
                <a:solidFill>
                  <a:srgbClr val="FFFF00"/>
                </a:solidFill>
              </a:rPr>
              <a:t>улучшается функция </a:t>
            </a:r>
            <a:r>
              <a:rPr lang="ru-RU" dirty="0" smtClean="0">
                <a:solidFill>
                  <a:srgbClr val="FFFF00"/>
                </a:solidFill>
              </a:rPr>
              <a:t>рецепторов </a:t>
            </a:r>
            <a:r>
              <a:rPr lang="ru-RU" dirty="0">
                <a:solidFill>
                  <a:srgbClr val="FFFF00"/>
                </a:solidFill>
              </a:rPr>
              <a:t>проводящих путей, </a:t>
            </a:r>
            <a:r>
              <a:rPr lang="ru-RU" dirty="0" smtClean="0">
                <a:solidFill>
                  <a:srgbClr val="FFFF00"/>
                </a:solidFill>
              </a:rPr>
              <a:t>усиливаются </a:t>
            </a:r>
            <a:r>
              <a:rPr lang="ru-RU" dirty="0">
                <a:solidFill>
                  <a:srgbClr val="FFFF00"/>
                </a:solidFill>
              </a:rPr>
              <a:t>рефлекторные связи коры </a:t>
            </a:r>
            <a:r>
              <a:rPr lang="ru-RU" dirty="0" smtClean="0">
                <a:solidFill>
                  <a:srgbClr val="FFFF00"/>
                </a:solidFill>
              </a:rPr>
              <a:t>головного </a:t>
            </a:r>
            <a:r>
              <a:rPr lang="ru-RU" dirty="0">
                <a:solidFill>
                  <a:srgbClr val="FFFF00"/>
                </a:solidFill>
              </a:rPr>
              <a:t>мозга с мышцами и сосудами. </a:t>
            </a:r>
            <a:endParaRPr lang="ru-RU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Виды </a:t>
            </a:r>
            <a:r>
              <a:rPr lang="ru-RU" dirty="0">
                <a:solidFill>
                  <a:srgbClr val="FFFF00"/>
                </a:solidFill>
              </a:rPr>
              <a:t>развивающего массажа, </a:t>
            </a:r>
            <a:r>
              <a:rPr lang="ru-RU" dirty="0" smtClean="0">
                <a:solidFill>
                  <a:srgbClr val="FFFF00"/>
                </a:solidFill>
              </a:rPr>
              <a:t>используемые </a:t>
            </a:r>
            <a:r>
              <a:rPr lang="ru-RU" dirty="0">
                <a:solidFill>
                  <a:srgbClr val="FFFF00"/>
                </a:solidFill>
              </a:rPr>
              <a:t>в логопедической </a:t>
            </a:r>
            <a:r>
              <a:rPr lang="ru-RU" dirty="0" smtClean="0">
                <a:solidFill>
                  <a:srgbClr val="FFFF00"/>
                </a:solidFill>
              </a:rPr>
              <a:t>практике</a:t>
            </a:r>
            <a:r>
              <a:rPr lang="ru-RU" dirty="0">
                <a:solidFill>
                  <a:srgbClr val="FFFF00"/>
                </a:solidFill>
              </a:rPr>
              <a:t>: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массаж </a:t>
            </a:r>
            <a:r>
              <a:rPr lang="ru-RU" dirty="0">
                <a:solidFill>
                  <a:srgbClr val="FFFF00"/>
                </a:solidFill>
              </a:rPr>
              <a:t>и самомассаж лица;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массаж </a:t>
            </a:r>
            <a:r>
              <a:rPr lang="ru-RU" dirty="0">
                <a:solidFill>
                  <a:srgbClr val="FFFF00"/>
                </a:solidFill>
              </a:rPr>
              <a:t>и самомассаж кистей и пальцев рук; 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аурикулярный </a:t>
            </a:r>
            <a:r>
              <a:rPr lang="ru-RU" dirty="0">
                <a:solidFill>
                  <a:srgbClr val="FFFF00"/>
                </a:solidFill>
              </a:rPr>
              <a:t>массаж (массаж ушных раковин); </a:t>
            </a:r>
            <a:endParaRPr lang="ru-RU" dirty="0" smtClean="0">
              <a:solidFill>
                <a:srgbClr val="FFFF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- массаж язычной мускулатуры. 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2131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4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592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       </vt:lpstr>
      <vt:lpstr>   Особенности физического развития детей с речевыми недостатками:    </vt:lpstr>
      <vt:lpstr>    Особенности психического развития детей с речевыми недостатками:     </vt:lpstr>
      <vt:lpstr>Слайд 4</vt:lpstr>
      <vt:lpstr> Дыхательная гимнастика </vt:lpstr>
      <vt:lpstr> Развитие общей моторики </vt:lpstr>
      <vt:lpstr>Развитие мелкой моторики пальцев рук </vt:lpstr>
      <vt:lpstr>Су –Джок терапия </vt:lpstr>
      <vt:lpstr>Массаж и самомассаж </vt:lpstr>
      <vt:lpstr>Релаксация </vt:lpstr>
      <vt:lpstr>Психогимнастика </vt:lpstr>
      <vt:lpstr>Артикуляционная гимнастика</vt:lpstr>
      <vt:lpstr>Артикуляционная гимнастика</vt:lpstr>
      <vt:lpstr>Артикуляционная гимнастика</vt:lpstr>
      <vt:lpstr>Артикуляционная гимнастика</vt:lpstr>
      <vt:lpstr>Артикуляционная гимнастика</vt:lpstr>
      <vt:lpstr>Артикуляционная гимнастика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 Томилиной  Светланы</dc:title>
  <dc:creator>1</dc:creator>
  <cp:lastModifiedBy>Светлана</cp:lastModifiedBy>
  <cp:revision>76</cp:revision>
  <dcterms:created xsi:type="dcterms:W3CDTF">2015-08-26T12:21:40Z</dcterms:created>
  <dcterms:modified xsi:type="dcterms:W3CDTF">2018-02-22T12:39:39Z</dcterms:modified>
</cp:coreProperties>
</file>